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562850" cy="10696575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215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hyperlink" Target="https://www.linkedin.com/company/eduonix-learning-solutions-pvt-ltd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3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4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0992"/>
            <a:ext cx="7562850" cy="4165583"/>
          </a:xfrm>
          <a:prstGeom prst="rect">
            <a:avLst/>
          </a:prstGeom>
        </p:spPr>
      </p:pic>
      <p:pic>
        <p:nvPicPr>
          <p:cNvPr id="5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4" y="2435020"/>
            <a:ext cx="6914867" cy="3821158"/>
          </a:xfrm>
          <a:prstGeom prst="rect">
            <a:avLst/>
          </a:prstGeom>
        </p:spPr>
      </p:pic>
      <p:pic>
        <p:nvPicPr>
          <p:cNvPr id="6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82" y="8076179"/>
            <a:ext cx="6148782" cy="573225"/>
          </a:xfrm>
          <a:prstGeom prst="rect">
            <a:avLst/>
          </a:prstGeom>
        </p:spPr>
      </p:pic>
      <p:pic>
        <p:nvPicPr>
          <p:cNvPr id="7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09" y="8307876"/>
            <a:ext cx="5410928" cy="111335"/>
          </a:xfrm>
          <a:prstGeom prst="rect">
            <a:avLst/>
          </a:prstGeom>
        </p:spPr>
      </p:pic>
      <p:sp>
        <p:nvSpPr>
          <p:cNvPr id="14" name="text 1"/>
          <p:cNvSpPr txBox="1"/>
          <p:nvPr/>
        </p:nvSpPr>
        <p:spPr>
          <a:xfrm>
            <a:off x="2448389" y="8210649"/>
            <a:ext cx="2724294" cy="2455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F2F2DB"/>
                </a:solidFill>
                <a:latin typeface="Arial"/>
                <a:cs typeface="Arial"/>
              </a:rPr>
              <a:t>Better Learning Everyday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8" name="Image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401" y="3574"/>
            <a:ext cx="2891449" cy="3269818"/>
          </a:xfrm>
          <a:prstGeom prst="rect">
            <a:avLst/>
          </a:prstGeom>
        </p:spPr>
      </p:pic>
      <p:pic>
        <p:nvPicPr>
          <p:cNvPr id="31" name="Image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029" y="10481208"/>
            <a:ext cx="12424" cy="17898"/>
          </a:xfrm>
          <a:prstGeom prst="rect">
            <a:avLst/>
          </a:prstGeom>
        </p:spPr>
      </p:pic>
      <p:pic>
        <p:nvPicPr>
          <p:cNvPr id="33" name="Image">
            <a:hlinkClick r:id="rId9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513" y="10481208"/>
            <a:ext cx="18005" cy="178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36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7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468169" y="1256782"/>
            <a:ext cx="1460257" cy="36011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50" spc="10" dirty="0">
                <a:solidFill>
                  <a:srgbClr val="3B3B3B"/>
                </a:solidFill>
                <a:latin typeface="Arial"/>
                <a:cs typeface="Arial"/>
              </a:rPr>
              <a:t>Contents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38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8"/>
          </a:xfrm>
          <a:prstGeom prst="rect">
            <a:avLst/>
          </a:prstGeom>
        </p:spPr>
      </p:pic>
      <p:pic>
        <p:nvPicPr>
          <p:cNvPr id="39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pic>
        <p:nvPicPr>
          <p:cNvPr id="41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18" y="1992665"/>
            <a:ext cx="6667119" cy="5641264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655730" y="2168643"/>
            <a:ext cx="722469" cy="2401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3B3B3B"/>
                </a:solidFill>
                <a:latin typeface="Arial"/>
                <a:cs typeface="Arial"/>
              </a:rPr>
              <a:t>Pg No.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633755" y="2168643"/>
            <a:ext cx="805010" cy="2401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3B3B3B"/>
                </a:solidFill>
                <a:latin typeface="Arial"/>
                <a:cs typeface="Arial"/>
              </a:rPr>
              <a:t>Section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876627" y="2827375"/>
            <a:ext cx="26550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01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876627" y="3451787"/>
            <a:ext cx="26550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08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876627" y="4076198"/>
            <a:ext cx="26550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11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876627" y="4700609"/>
            <a:ext cx="26550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13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876627" y="5334554"/>
            <a:ext cx="26550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21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876627" y="5958965"/>
            <a:ext cx="26550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27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871860" y="6583377"/>
            <a:ext cx="26550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31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881393" y="7207788"/>
            <a:ext cx="26550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34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638522" y="2822609"/>
            <a:ext cx="112040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Introduction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638522" y="3447021"/>
            <a:ext cx="80044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Features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633755" y="4085731"/>
            <a:ext cx="422242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Why Companies are Deploying Cloud Computing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1638522" y="4700609"/>
            <a:ext cx="203416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 Current Landscape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1638522" y="5334554"/>
            <a:ext cx="230604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Types of Cloud Computing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1638522" y="5958965"/>
            <a:ext cx="288867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Architecture of Cloud Computing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1638522" y="6578609"/>
            <a:ext cx="239039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Security and Safety Threats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1638522" y="7203021"/>
            <a:ext cx="249960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Amazon Web Services(AWS)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138110" y="7203021"/>
            <a:ext cx="157885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as a Cloud Service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2" name="Image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41" y="7630290"/>
            <a:ext cx="6667118" cy="1879818"/>
          </a:xfrm>
          <a:prstGeom prst="rect">
            <a:avLst/>
          </a:prstGeom>
        </p:spPr>
      </p:pic>
      <p:sp>
        <p:nvSpPr>
          <p:cNvPr id="24" name="text 1"/>
          <p:cNvSpPr txBox="1"/>
          <p:nvPr/>
        </p:nvSpPr>
        <p:spPr>
          <a:xfrm>
            <a:off x="876627" y="7835138"/>
            <a:ext cx="26550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45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871860" y="8459549"/>
            <a:ext cx="26550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51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881393" y="9083961"/>
            <a:ext cx="26550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62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1638522" y="7835138"/>
            <a:ext cx="294184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Steps for Deploying AWS in Cloud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1638522" y="8454782"/>
            <a:ext cx="327236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Some Cloud Alternative in the Market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1638522" y="9079195"/>
            <a:ext cx="99486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Conclusion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44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45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5"/>
            <a:ext cx="7562850" cy="511064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485029" y="1123468"/>
            <a:ext cx="1309965" cy="2401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3B3B3B"/>
                </a:solidFill>
                <a:latin typeface="Arial"/>
                <a:cs typeface="Arial"/>
              </a:rPr>
              <a:t>Introduction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85029" y="1485294"/>
            <a:ext cx="623964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Today’s generation is plagued by the constant rise in need of services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85029" y="1752218"/>
            <a:ext cx="670945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resources that are required in order to establish a solid entity. A website needs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85029" y="2019142"/>
            <a:ext cx="655000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 platform which can be live and continuously running, to generate maximum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85029" y="2286066"/>
            <a:ext cx="637871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hits and grow its community. This is where cloud computing comes into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85029" y="2552989"/>
            <a:ext cx="672025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picture. It provides a platform which enables the website to grow online and be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85029" y="2819913"/>
            <a:ext cx="671652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visible to everyone. It can be accessed anywhere and changes by the admin can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85029" y="3086837"/>
            <a:ext cx="367174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be done to it anytime at their own comfort.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85029" y="3620685"/>
            <a:ext cx="645404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Cloud computing has been known to optimize IT-infrastructure costs. Many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85029" y="3887609"/>
            <a:ext cx="614096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companies are known to deploy it in their systems to decrease costs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85029" y="4154533"/>
            <a:ext cx="658195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concentrate more on their business goals. This promotes professionalism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85029" y="4421457"/>
            <a:ext cx="645404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helps the company to be more focused on attaining its business goals. There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85029" y="4688380"/>
            <a:ext cx="635518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are many features and advantages of cloud computing that we are going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85029" y="4955304"/>
            <a:ext cx="605170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cover in this guidebook. This guidebook has been specifically crafted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85029" y="5222228"/>
            <a:ext cx="648013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nurture the different deployment models and services that cloud computing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85029" y="5489152"/>
            <a:ext cx="665473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has up its sleeve. The online markets have realized the lackluster performance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85029" y="5756076"/>
            <a:ext cx="619648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of their personally owned servers which is incapable of handling so much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85029" y="6023000"/>
            <a:ext cx="634026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traffic at once. Cloud computing has facilitated many organizations to look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85029" y="6289924"/>
            <a:ext cx="660098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past their local servers and rely on high-performance remote servers that can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85029" y="6556848"/>
            <a:ext cx="229973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be futile for their business.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85029" y="7090917"/>
            <a:ext cx="697367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3B3B3B"/>
                </a:solidFill>
                <a:latin typeface="Arial"/>
                <a:cs typeface="Arial"/>
              </a:rPr>
              <a:t>History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85029" y="7357620"/>
            <a:ext cx="648796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During the 2000s, cloud computing gained momentum. Before this period, it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85029" y="7624544"/>
            <a:ext cx="640932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was used to represent a batch of computers that were connected with each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85029" y="7891468"/>
            <a:ext cx="645874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other to save data. After the advent of Virtual Private Networks, companies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85029" y="8158392"/>
            <a:ext cx="670377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gradually implemented VPN in their networks for better security. This enabled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85029" y="8425316"/>
            <a:ext cx="661078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 companies to use the overall network bandwidth more efficiently. Later, a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85029" y="8692240"/>
            <a:ext cx="667532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cloud-like logo was used to denote for the advent of cloud computing. As more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85029" y="8959164"/>
            <a:ext cx="654327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and more servers were included and the infrastructure was growing steadily,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485029" y="9226088"/>
            <a:ext cx="588943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 storage computing had a paradigm shift. Scientists and computer 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6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47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8"/>
            <a:ext cx="5379912" cy="10173557"/>
          </a:xfrm>
          <a:prstGeom prst="rect">
            <a:avLst/>
          </a:prstGeom>
        </p:spPr>
      </p:pic>
      <p:sp>
        <p:nvSpPr>
          <p:cNvPr id="32" name="text 1"/>
          <p:cNvSpPr txBox="1"/>
          <p:nvPr/>
        </p:nvSpPr>
        <p:spPr>
          <a:xfrm>
            <a:off x="736182" y="10421176"/>
            <a:ext cx="72571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FFFFFF"/>
                </a:solidFill>
                <a:latin typeface="Arial"/>
                <a:cs typeface="Arial"/>
              </a:rPr>
              <a:t>Page 01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50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51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3"/>
            <a:ext cx="7562850" cy="5110641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449622" y="1346599"/>
            <a:ext cx="6431272" cy="2009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engineers learned more ways to extend this storage by implementing large-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49622" y="1613523"/>
            <a:ext cx="5985007" cy="2009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scale computing to include more real-time servers to process and save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49622" y="1880447"/>
            <a:ext cx="6579401" cy="2009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data.More and more algorithms were tested to optimize the services that use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49622" y="2147372"/>
            <a:ext cx="631453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 cloud computing platform as their way of communication with the real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49622" y="2414294"/>
            <a:ext cx="57776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world.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49622" y="2948365"/>
            <a:ext cx="928164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3B3B3B"/>
                </a:solidFill>
                <a:latin typeface="Arial"/>
                <a:cs typeface="Arial"/>
              </a:rPr>
              <a:t>Definition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49622" y="3215066"/>
            <a:ext cx="620118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Cloud computing is a collective system which uses remote servers on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49622" y="3481990"/>
            <a:ext cx="626767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internet to collect, maintain and process data rather than a local server or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49622" y="3748914"/>
            <a:ext cx="650289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personal computer. If a person wants to host his website online, he can buy 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49622" y="4015838"/>
            <a:ext cx="6161721" cy="2009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bunch of servers at a subsidized cost to keep his website up and running.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49622" y="4282763"/>
            <a:ext cx="651015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Excessive data traffic is common at peak hours and makes us realize the true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49622" y="4549686"/>
            <a:ext cx="656018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potential of cloud computing. The reason why more companies are relying 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49622" y="4816610"/>
            <a:ext cx="593420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this technology is to make sure that their services are rendered to the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49622" y="5083534"/>
            <a:ext cx="597813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customers without any hiccups and the flow is maintained without the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49622" y="5350458"/>
            <a:ext cx="189876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slightest interruption.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49622" y="5884527"/>
            <a:ext cx="1797276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Deployment models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49622" y="6151230"/>
            <a:ext cx="642011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Choosing the right cloud model to host business in real-time is the first step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49622" y="6418154"/>
            <a:ext cx="626611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which a company comprehends before entering the market. Sometimes, 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49622" y="6685077"/>
            <a:ext cx="601051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cloud-hosting service may fail even though it has been undertaken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49622" y="6952002"/>
            <a:ext cx="663570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managed online with all the accurate steps. This situation usually occurs when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49622" y="7218926"/>
            <a:ext cx="646813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 companies select the wrong cloud-model to demonstrate their business.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49622" y="7485850"/>
            <a:ext cx="599285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To get this initial step right, let's explore four different models in cloud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49622" y="7752774"/>
            <a:ext cx="328921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computing which can get the job done.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49622" y="8286622"/>
            <a:ext cx="121319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Private Cloud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49622" y="8553546"/>
            <a:ext cx="111883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Public Cloud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49622" y="8820470"/>
            <a:ext cx="118553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Hybrid Cloud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49622" y="9087394"/>
            <a:ext cx="159572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Community Cloud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52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6"/>
          </a:xfrm>
          <a:prstGeom prst="rect">
            <a:avLst/>
          </a:prstGeom>
        </p:spPr>
      </p:pic>
      <p:pic>
        <p:nvPicPr>
          <p:cNvPr id="53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6"/>
            <a:ext cx="5379912" cy="10173559"/>
          </a:xfrm>
          <a:prstGeom prst="rect">
            <a:avLst/>
          </a:prstGeom>
        </p:spPr>
      </p:pic>
      <p:sp>
        <p:nvSpPr>
          <p:cNvPr id="30" name="text 1"/>
          <p:cNvSpPr txBox="1"/>
          <p:nvPr/>
        </p:nvSpPr>
        <p:spPr>
          <a:xfrm>
            <a:off x="736182" y="10421178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FFFFFF"/>
                </a:solidFill>
                <a:latin typeface="Arial"/>
                <a:cs typeface="Arial"/>
              </a:rPr>
              <a:t>Page 02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56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57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3"/>
            <a:ext cx="7562850" cy="5110641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441572" y="1324849"/>
            <a:ext cx="130045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Private Cloud :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41572" y="1591773"/>
            <a:ext cx="670318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Companies opt for cloud services that are accessible only in their premises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41572" y="1858697"/>
            <a:ext cx="670336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not outside. This can be labeled as a private cloud. A company which comprises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41572" y="2125621"/>
            <a:ext cx="655468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of different departments, domains, clients, employees are given access to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41572" y="2392544"/>
            <a:ext cx="650308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cloud. These entities are allowed to access and make certain limited changes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41572" y="2659468"/>
            <a:ext cx="621452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which can be beneficial for the company. They are given access to limited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41572" y="2926392"/>
            <a:ext cx="653683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bandwidth network, security disclosures, and legitimate requirements which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41572" y="3193316"/>
            <a:ext cx="657508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might be necessary. Private cloud is also known to be an internal cloud due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41572" y="3460240"/>
            <a:ext cx="647031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restricted access. This makes it less susceptible to security threats due to its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41572" y="3727164"/>
            <a:ext cx="652525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inbuilt firewall and a ton of services which maintain the confidentiality of the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41572" y="3994089"/>
            <a:ext cx="625138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entities, for example, banks where safeguarding customer data is the first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41572" y="4261012"/>
            <a:ext cx="657704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priority. Plus, a private cloud is known for its customizable services as per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41572" y="4527935"/>
            <a:ext cx="628827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demands of a business. It accommodates and facilitates the organization's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41572" y="4794859"/>
            <a:ext cx="644322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requirements in the cloud so that it can have more control over its business.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8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59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17" name="text 1"/>
          <p:cNvSpPr txBox="1"/>
          <p:nvPr/>
        </p:nvSpPr>
        <p:spPr>
          <a:xfrm>
            <a:off x="736182" y="10421181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FFFFFF"/>
                </a:solidFill>
                <a:latin typeface="Arial"/>
                <a:cs typeface="Arial"/>
              </a:rPr>
              <a:t>Page 03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61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03" y="5165179"/>
            <a:ext cx="6415707" cy="41373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63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64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8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441099" y="1279646"/>
            <a:ext cx="120609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Public Cloud :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41099" y="1546570"/>
            <a:ext cx="646052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 public cloud model is established with a goal to supply limitless memory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41099" y="1813494"/>
            <a:ext cx="572917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storage and expanded data transmission through the Internet to all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41099" y="2080418"/>
            <a:ext cx="646502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organizations and their loyal customers. It takes care of all the prerequisites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41099" y="2347341"/>
            <a:ext cx="627473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for small, medium and big-sized enterprises. This model works on the per-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41099" y="2614265"/>
            <a:ext cx="666983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minute billing system. Companies only pay for the services they utilize and can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41099" y="2881189"/>
            <a:ext cx="583827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avail other services to ease down their workload and concentrate 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41099" y="3148113"/>
            <a:ext cx="648836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important entities. For instance, the Amazon cloud service AWS provides its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41099" y="3415037"/>
            <a:ext cx="624786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consumers the option to avail certain features which may suit their needs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41099" y="3681961"/>
            <a:ext cx="626651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according to some specific guidelines led by the company. Sometimes,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41099" y="3948885"/>
            <a:ext cx="615174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company will share some basic information with their customers but the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41099" y="4215809"/>
            <a:ext cx="629021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private data is not disclosed to the customers. The customers can take full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41099" y="4482732"/>
            <a:ext cx="644737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advantage of this cloud by availing their favorite services and can also share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41099" y="4749656"/>
            <a:ext cx="635674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this information with others. Public cloud is accessible from any part of the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41099" y="5016580"/>
            <a:ext cx="661589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world to the user who wants to access it on the go. This enables them to reach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41099" y="5283504"/>
            <a:ext cx="536527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out to the global audience and enable better and wider service.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65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66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19" name="text 1"/>
          <p:cNvSpPr txBox="1"/>
          <p:nvPr/>
        </p:nvSpPr>
        <p:spPr>
          <a:xfrm>
            <a:off x="736182" y="10421178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FFFFFF"/>
                </a:solidFill>
                <a:latin typeface="Arial"/>
                <a:cs typeface="Arial"/>
              </a:rPr>
              <a:t>Page 04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68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663" y="5759766"/>
            <a:ext cx="4184986" cy="41849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70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71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8"/>
          </a:xfrm>
          <a:prstGeom prst="rect">
            <a:avLst/>
          </a:prstGeom>
        </p:spPr>
      </p:pic>
      <p:pic>
        <p:nvPicPr>
          <p:cNvPr id="72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73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8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FFFFFF"/>
                </a:solidFill>
                <a:latin typeface="Arial"/>
                <a:cs typeface="Arial"/>
              </a:rPr>
              <a:t>Page 05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04774" y="1294721"/>
            <a:ext cx="127279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222222"/>
                </a:solidFill>
                <a:latin typeface="Arial"/>
                <a:cs typeface="Arial"/>
              </a:rPr>
              <a:t>Hybrid Cloud :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04774" y="1561645"/>
            <a:ext cx="666608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222222"/>
                </a:solidFill>
                <a:latin typeface="Arial"/>
                <a:cs typeface="Arial"/>
              </a:rPr>
              <a:t>A hybrid cloud combines the services provided by a private and public cloud. 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04774" y="1828569"/>
            <a:ext cx="677066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222222"/>
                </a:solidFill>
                <a:latin typeface="Arial"/>
                <a:cs typeface="Arial"/>
              </a:rPr>
              <a:t>enables the consumers to have access to the information and these services are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04774" y="2095493"/>
            <a:ext cx="674516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222222"/>
                </a:solidFill>
                <a:latin typeface="Arial"/>
                <a:cs typeface="Arial"/>
              </a:rPr>
              <a:t>safeguarded in order to avoid any hacking or information leak. At times, a cloud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04774" y="2362416"/>
            <a:ext cx="691912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222222"/>
                </a:solidFill>
                <a:latin typeface="Arial"/>
                <a:cs typeface="Arial"/>
              </a:rPr>
              <a:t>service provider must ensure that the uptime of their service is maximum. Hence,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04774" y="2629340"/>
            <a:ext cx="630319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222222"/>
                </a:solidFill>
                <a:latin typeface="Arial"/>
                <a:cs typeface="Arial"/>
              </a:rPr>
              <a:t>if a company has opted for a hybrid cloud, it can get enough uptime for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04774" y="2896264"/>
            <a:ext cx="636122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222222"/>
                </a:solidFill>
                <a:latin typeface="Arial"/>
                <a:cs typeface="Arial"/>
              </a:rPr>
              <a:t>resources it has opted for. Majority of cloud providers have a Service Level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04774" y="3163187"/>
            <a:ext cx="691092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222222"/>
                </a:solidFill>
                <a:latin typeface="Arial"/>
                <a:cs typeface="Arial"/>
              </a:rPr>
              <a:t>Agreement(SLA) which guarantees maximum uptime and minuscule downtime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04774" y="3430112"/>
            <a:ext cx="613840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222222"/>
                </a:solidFill>
                <a:latin typeface="Arial"/>
                <a:cs typeface="Arial"/>
              </a:rPr>
              <a:t>ensure consistency. A hybrid cloud can be owned by a few organizations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04774" y="3697036"/>
            <a:ext cx="659054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222222"/>
                </a:solidFill>
                <a:latin typeface="Arial"/>
                <a:cs typeface="Arial"/>
              </a:rPr>
              <a:t>collectively in order to minimize costs and avail services whenever they need.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04774" y="3963960"/>
            <a:ext cx="682442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222222"/>
                </a:solidFill>
                <a:latin typeface="Arial"/>
                <a:cs typeface="Arial"/>
              </a:rPr>
              <a:t>They can even share information with each other provided they are bound by 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04774" y="4230884"/>
            <a:ext cx="195526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222222"/>
                </a:solidFill>
                <a:latin typeface="Arial"/>
                <a:cs typeface="Arial"/>
              </a:rPr>
              <a:t>agreement in doing so.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75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74" y="4704581"/>
            <a:ext cx="6806560" cy="35367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77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78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8"/>
          </a:xfrm>
          <a:prstGeom prst="rect">
            <a:avLst/>
          </a:prstGeom>
        </p:spPr>
      </p:pic>
      <p:pic>
        <p:nvPicPr>
          <p:cNvPr id="79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80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8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06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41565" y="1328741"/>
            <a:ext cx="168298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Community Cloud :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41565" y="1595665"/>
            <a:ext cx="646777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 community cloud architecture is initially supervised, then managed by a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41565" y="1862589"/>
            <a:ext cx="620134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different number of corporations that plan for the same core foundation,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41565" y="2129513"/>
            <a:ext cx="660019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business, or projects.Core domains like software and hardware are taken into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41565" y="2396436"/>
            <a:ext cx="613935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consideration in order to reduce the running costs of the IT department.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41565" y="2663360"/>
            <a:ext cx="590179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Academic clouds are a perfect example of a community cloud service.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82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65" y="3358350"/>
            <a:ext cx="6053453" cy="59962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84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77"/>
            <a:ext cx="6033185" cy="3066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85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8"/>
          </a:xfrm>
          <a:prstGeom prst="rect">
            <a:avLst/>
          </a:prstGeom>
        </p:spPr>
      </p:pic>
      <p:pic>
        <p:nvPicPr>
          <p:cNvPr id="86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87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8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07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40752" y="1176432"/>
            <a:ext cx="3958962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Questions that can be expected in interviews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40752" y="1710058"/>
            <a:ext cx="419630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Q) Difference between private and public clouds.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40752" y="1976982"/>
            <a:ext cx="635502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A)  Private cloud is owned by a single company and access is giving to some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40752" y="2243906"/>
            <a:ext cx="642795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employees of the company. Whereas, the public cloud can be shared among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40752" y="2510829"/>
            <a:ext cx="660333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many external entities and changes can be made by anyone who has access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40752" y="2777753"/>
            <a:ext cx="142894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 public cloud.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40752" y="3311601"/>
            <a:ext cx="235861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Q) What are hybrid clouds?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40752" y="3578526"/>
            <a:ext cx="651235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A)  Hybrid cloud is a combination of both private and public cloud, with some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40752" y="3845450"/>
            <a:ext cx="589139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features of public and some features of private cloud under the hood.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1409</Words>
  <Application>Microsoft Office PowerPoint</Application>
  <PresentationFormat>Custom</PresentationFormat>
  <Paragraphs>155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md saif alam</cp:lastModifiedBy>
  <cp:revision>3</cp:revision>
  <dcterms:created xsi:type="dcterms:W3CDTF">2019-11-01T09:52:43Z</dcterms:created>
  <dcterms:modified xsi:type="dcterms:W3CDTF">2019-11-16T07:35:13Z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2019-11-01T00:00:00Z</vt:filetime>
  </property>
  <property fmtid="{D5CDD505-2E9C-101B-9397-08002B2CF9AE}" pid="3" name="LastSaved">
    <vt:filetime>2019-11-01T00:00:00Z</vt:filetime>
  </property>
</Properties>
</file>