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0" r:id="rId10"/>
    <p:sldId id="261" r:id="rId11"/>
    <p:sldId id="268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65588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5EE3F-AF97-41EC-9640-6594617046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03BB0-0B0E-456C-B4CE-4490E122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Callbac</a:t>
            </a:r>
            <a:r>
              <a:rPr lang="en-US" baseline="0" dirty="0" smtClean="0"/>
              <a:t>k function will be executed </a:t>
            </a:r>
          </a:p>
          <a:p>
            <a:r>
              <a:rPr lang="en-US" baseline="0" dirty="0" smtClean="0"/>
              <a:t>  once I/O is completed</a:t>
            </a:r>
          </a:p>
          <a:p>
            <a:r>
              <a:rPr lang="en-US" baseline="0" dirty="0" smtClean="0"/>
              <a:t>  callback is placed in event queue</a:t>
            </a:r>
          </a:p>
          <a:p>
            <a:r>
              <a:rPr lang="en-US" baseline="0" dirty="0" smtClean="0"/>
              <a:t>  when </a:t>
            </a:r>
            <a:r>
              <a:rPr lang="en-US" baseline="0" dirty="0" err="1" smtClean="0"/>
              <a:t>eventloop</a:t>
            </a:r>
            <a:r>
              <a:rPr lang="en-US" baseline="0" dirty="0" smtClean="0"/>
              <a:t> is free and callback is popped from event queue and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03BB0-0B0E-456C-B4CE-4490E12239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Exeuction</a:t>
            </a:r>
            <a:r>
              <a:rPr lang="en-US" dirty="0" smtClean="0"/>
              <a:t> Context is remembered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03BB0-0B0E-456C-B4CE-4490E12239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1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1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67D0-8443-44BA-A62E-A7402DC7917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9336-3C17-47DF-8FA8-DF12E3FA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programming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Asynchronous Programming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50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>
              <a:latin typeface="+mj-lt"/>
            </a:endParaRPr>
          </a:p>
          <a:p>
            <a:pPr marL="1371600" lvl="3" indent="0">
              <a:buNone/>
            </a:pPr>
            <a:r>
              <a:rPr lang="en-US" sz="4800" dirty="0" smtClean="0">
                <a:latin typeface="+mj-lt"/>
              </a:rPr>
              <a:t>			Closure!!</a:t>
            </a:r>
          </a:p>
          <a:p>
            <a:pPr marL="0" indent="0">
              <a:buNone/>
            </a:pP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Closures are ideal for constructing callback function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30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STANDARDS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r>
              <a:rPr lang="en-US" dirty="0"/>
              <a:t>Callback  comes last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47475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 smtClean="0">
                <a:latin typeface="Berlin Sans FB Demi" panose="020E0802020502020306" pitchFamily="34" charset="0"/>
              </a:rPr>
              <a:t>	</a:t>
            </a:r>
            <a:r>
              <a:rPr lang="en-US" sz="2800" dirty="0" err="1" smtClean="0">
                <a:latin typeface="Berlin Sans FB Demi" panose="020E0802020502020306" pitchFamily="34" charset="0"/>
              </a:rPr>
              <a:t>fs.readFile</a:t>
            </a:r>
            <a:r>
              <a:rPr lang="en-US" sz="2800" dirty="0" smtClean="0">
                <a:latin typeface="Berlin Sans FB Demi" panose="020E0802020502020306" pitchFamily="34" charset="0"/>
              </a:rPr>
              <a:t>(filename , [options], callback);</a:t>
            </a:r>
            <a:endParaRPr lang="en-US" sz="2800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r>
              <a:rPr lang="en-US" dirty="0" smtClean="0">
                <a:latin typeface="+mj-lt"/>
              </a:rPr>
              <a:t>Callback is the last argument.</a:t>
            </a:r>
          </a:p>
          <a:p>
            <a:pPr lvl="1"/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Easy to read </a:t>
            </a:r>
          </a:p>
          <a:p>
            <a:pPr lvl="1"/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In API ,easy to validate and check </a:t>
            </a:r>
          </a:p>
        </p:txBody>
      </p:sp>
    </p:spTree>
    <p:extLst>
      <p:ext uri="{BB962C8B-B14F-4D97-AF65-F5344CB8AC3E}">
        <p14:creationId xmlns:p14="http://schemas.microsoft.com/office/powerpoint/2010/main" val="15075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comes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Error as first argument.</a:t>
            </a:r>
          </a:p>
          <a:p>
            <a:r>
              <a:rPr lang="en-US" dirty="0" smtClean="0"/>
              <a:t>Data/result as the second argument.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 smtClean="0">
                <a:latin typeface="Berlin Sans FB Demi" panose="020E0802020502020306" pitchFamily="34" charset="0"/>
              </a:rPr>
              <a:t>fs.readFile</a:t>
            </a:r>
            <a:r>
              <a:rPr lang="en-US" sz="2400" dirty="0" smtClean="0">
                <a:latin typeface="Berlin Sans FB Demi" panose="020E0802020502020306" pitchFamily="34" charset="0"/>
              </a:rPr>
              <a:t>(‘foo.txt’, ‘utf8’, function(err, data){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	</a:t>
            </a:r>
            <a:r>
              <a:rPr lang="en-US" sz="2400" dirty="0" smtClean="0">
                <a:latin typeface="Berlin Sans FB Demi" panose="020E0802020502020306" pitchFamily="34" charset="0"/>
              </a:rPr>
              <a:t>   if(err) 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	 </a:t>
            </a:r>
            <a:r>
              <a:rPr lang="en-US" sz="2400" dirty="0" smtClean="0">
                <a:latin typeface="Berlin Sans FB Demi" panose="020E0802020502020306" pitchFamily="34" charset="0"/>
              </a:rPr>
              <a:t>    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handleError</a:t>
            </a:r>
            <a:r>
              <a:rPr lang="en-US" sz="2400" dirty="0" smtClean="0">
                <a:latin typeface="Berlin Sans FB Demi" panose="020E0802020502020306" pitchFamily="34" charset="0"/>
              </a:rPr>
              <a:t>(err);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	 </a:t>
            </a:r>
            <a:r>
              <a:rPr lang="en-US" sz="2400" dirty="0" smtClean="0">
                <a:latin typeface="Berlin Sans FB Demi" panose="020E0802020502020306" pitchFamily="34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smtClean="0">
                <a:latin typeface="Berlin Sans FB Demi" panose="020E0802020502020306" pitchFamily="34" charset="0"/>
              </a:rPr>
              <a:t>                 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processData</a:t>
            </a:r>
            <a:r>
              <a:rPr lang="en-US" sz="2400" dirty="0" smtClean="0">
                <a:latin typeface="Berlin Sans FB Demi" panose="020E0802020502020306" pitchFamily="34" charset="0"/>
              </a:rPr>
              <a:t>(data);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	</a:t>
            </a:r>
            <a:r>
              <a:rPr lang="en-US" sz="2400" dirty="0" smtClean="0">
                <a:latin typeface="Berlin Sans FB Demi" panose="020E0802020502020306" pitchFamily="34" charset="0"/>
              </a:rPr>
              <a:t>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5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6109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sz="3600" dirty="0" smtClean="0">
                <a:latin typeface="+mj-lt"/>
              </a:rPr>
              <a:t>Why </a:t>
            </a:r>
            <a:r>
              <a:rPr lang="en-US" sz="3600" dirty="0">
                <a:latin typeface="+mj-lt"/>
              </a:rPr>
              <a:t>error is part of callback function ?</a:t>
            </a:r>
            <a:br>
              <a:rPr lang="en-US" sz="3600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908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Why error is part of callback function ?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034"/>
            <a:ext cx="10515600" cy="5125929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 functions returns immediately 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How do we know if any error occurred in the 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 function?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So , both success(data) and failure(error) cases are handled through callback.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So it becomes responsibility of callback to handle situation.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7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  Error Handling in Node.JS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 Synchronous code , we use throw statement.</a:t>
            </a:r>
          </a:p>
          <a:p>
            <a:r>
              <a:rPr lang="en-US" dirty="0" smtClean="0">
                <a:latin typeface="+mj-lt"/>
              </a:rPr>
              <a:t>In Asynchronous code, error is handled in callback function.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44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File  - v1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53" y="1009650"/>
            <a:ext cx="6001406" cy="5167313"/>
          </a:xfrm>
        </p:spPr>
      </p:pic>
    </p:spTree>
    <p:extLst>
      <p:ext uri="{BB962C8B-B14F-4D97-AF65-F5344CB8AC3E}">
        <p14:creationId xmlns:p14="http://schemas.microsoft.com/office/powerpoint/2010/main" val="30954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File – v2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10" y="1344613"/>
            <a:ext cx="6348249" cy="4832350"/>
          </a:xfrm>
        </p:spPr>
      </p:pic>
    </p:spTree>
    <p:extLst>
      <p:ext uri="{BB962C8B-B14F-4D97-AF65-F5344CB8AC3E}">
        <p14:creationId xmlns:p14="http://schemas.microsoft.com/office/powerpoint/2010/main" val="9033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99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324"/>
            <a:ext cx="10515600" cy="48316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Don’t try to use try /catch around </a:t>
            </a:r>
            <a:r>
              <a:rPr lang="en-US" dirty="0" err="1" smtClean="0"/>
              <a:t>async</a:t>
            </a:r>
            <a:r>
              <a:rPr lang="en-US" dirty="0" smtClean="0"/>
              <a:t> call.</a:t>
            </a:r>
          </a:p>
          <a:p>
            <a:pPr marL="0" indent="0">
              <a:buNone/>
            </a:pPr>
            <a:endParaRPr lang="en-US" sz="2400" dirty="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	</a:t>
            </a:r>
            <a:r>
              <a:rPr lang="en-US" sz="2400" dirty="0" smtClean="0">
                <a:latin typeface="Berlin Sans FB Demi" panose="020E0802020502020306" pitchFamily="34" charset="0"/>
              </a:rPr>
              <a:t>try {</a:t>
            </a:r>
          </a:p>
          <a:p>
            <a:pPr marL="0" indent="0">
              <a:buNone/>
            </a:pPr>
            <a:r>
              <a:rPr lang="en-US" sz="2400" dirty="0" smtClean="0">
                <a:latin typeface="Berlin Sans FB Demi" panose="020E0802020502020306" pitchFamily="34" charset="0"/>
              </a:rPr>
              <a:t>               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readJSON</a:t>
            </a:r>
            <a:r>
              <a:rPr lang="en-US" sz="2400" dirty="0" smtClean="0">
                <a:latin typeface="Berlin Sans FB Demi" panose="020E0802020502020306" pitchFamily="34" charset="0"/>
              </a:rPr>
              <a:t>(“</a:t>
            </a:r>
            <a:r>
              <a:rPr lang="en-US" sz="2400" dirty="0" err="1" smtClean="0">
                <a:latin typeface="Berlin Sans FB Demi" panose="020E0802020502020306" pitchFamily="34" charset="0"/>
              </a:rPr>
              <a:t>data.json</a:t>
            </a:r>
            <a:r>
              <a:rPr lang="en-US" sz="2400" dirty="0" smtClean="0">
                <a:latin typeface="Berlin Sans FB Demi" panose="020E0802020502020306" pitchFamily="34" charset="0"/>
              </a:rPr>
              <a:t>”, function(err, data) { … });</a:t>
            </a:r>
            <a:endParaRPr lang="en-US" sz="2400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erlin Sans FB Demi" panose="020E0802020502020306" pitchFamily="34" charset="0"/>
              </a:rPr>
              <a:t>           }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smtClean="0">
                <a:latin typeface="Berlin Sans FB Demi" panose="020E0802020502020306" pitchFamily="34" charset="0"/>
              </a:rPr>
              <a:t>          catch(err){</a:t>
            </a:r>
          </a:p>
          <a:p>
            <a:pPr marL="0" indent="0">
              <a:buNone/>
            </a:pPr>
            <a:r>
              <a:rPr lang="en-US" sz="2400" dirty="0" smtClean="0">
                <a:latin typeface="Berlin Sans FB Demi" panose="020E0802020502020306" pitchFamily="34" charset="0"/>
              </a:rPr>
              <a:t>              //will never reach if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readJSON</a:t>
            </a:r>
            <a:r>
              <a:rPr lang="en-US" sz="2400" dirty="0" smtClean="0">
                <a:latin typeface="Berlin Sans FB Demi" panose="020E0802020502020306" pitchFamily="34" charset="0"/>
              </a:rPr>
              <a:t> “throws” error</a:t>
            </a:r>
            <a:endParaRPr lang="en-US" sz="2400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erlin Sans FB Demi" panose="020E0802020502020306" pitchFamily="34" charset="0"/>
              </a:rPr>
              <a:t>            }</a:t>
            </a:r>
            <a:endParaRPr lang="en-US" sz="2400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>
                <a:latin typeface="Berlin Sans FB Demi" panose="020E0802020502020306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 smtClean="0">
                <a:latin typeface="Berlin Sans FB Demi" panose="020E0802020502020306" pitchFamily="34" charset="0"/>
              </a:rPr>
              <a:t>Remember, try/catch code runs in different cycle of event loop ,that of </a:t>
            </a:r>
            <a:r>
              <a:rPr lang="en-US" sz="2400" dirty="0" err="1" smtClean="0">
                <a:latin typeface="Berlin Sans FB Demi" panose="020E0802020502020306" pitchFamily="34" charset="0"/>
              </a:rPr>
              <a:t>readJSON</a:t>
            </a:r>
            <a:r>
              <a:rPr lang="en-US" sz="2400" dirty="0" smtClean="0">
                <a:latin typeface="Berlin Sans FB Demi" panose="020E0802020502020306" pitchFamily="34" charset="0"/>
              </a:rPr>
              <a:t> ‘</a:t>
            </a:r>
            <a:r>
              <a:rPr lang="en-US" sz="2400" smtClean="0">
                <a:latin typeface="Berlin Sans FB Demi" panose="020E0802020502020306" pitchFamily="34" charset="0"/>
              </a:rPr>
              <a:t>s callback.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6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Synchronous vs Asynchronous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5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Asynchronous model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 Node.JS , Asynchronous is achieved using callback pattern.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Callback </a:t>
            </a:r>
            <a:r>
              <a:rPr lang="en-US" dirty="0">
                <a:latin typeface="+mj-lt"/>
              </a:rPr>
              <a:t>is a function that is passed as an argument to </a:t>
            </a:r>
            <a:r>
              <a:rPr lang="en-US" dirty="0" smtClean="0">
                <a:latin typeface="+mj-lt"/>
              </a:rPr>
              <a:t>another function</a:t>
            </a:r>
          </a:p>
          <a:p>
            <a:r>
              <a:rPr lang="en-US" dirty="0" smtClean="0">
                <a:latin typeface="+mj-lt"/>
              </a:rPr>
              <a:t>Invoked later </a:t>
            </a:r>
            <a:r>
              <a:rPr lang="en-US" dirty="0">
                <a:latin typeface="+mj-lt"/>
              </a:rPr>
              <a:t>with the result when the operation completes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is called CPS – continuation passing style.</a:t>
            </a:r>
          </a:p>
          <a:p>
            <a:r>
              <a:rPr lang="en-US" dirty="0" smtClean="0">
                <a:latin typeface="+mj-lt"/>
              </a:rPr>
              <a:t>Result not directly return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37116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you code in Callback function 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Instructions you want to happen will be wrapped in callback function</a:t>
            </a:r>
          </a:p>
          <a:p>
            <a:r>
              <a:rPr lang="en-US" dirty="0" smtClean="0">
                <a:latin typeface="+mj-lt"/>
              </a:rPr>
              <a:t>Callback don’t return any value like normal function.</a:t>
            </a: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lvl="1"/>
            <a:r>
              <a:rPr lang="en-US" dirty="0" smtClean="0">
                <a:latin typeface="+mj-lt"/>
              </a:rPr>
              <a:t>Q : You read data from http request or file read. What you want to with that data?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A: You want to the send the response to client .</a:t>
            </a:r>
          </a:p>
          <a:p>
            <a:pPr lvl="2"/>
            <a:r>
              <a:rPr lang="en-US" dirty="0" smtClean="0">
                <a:latin typeface="+mj-lt"/>
              </a:rPr>
              <a:t>Write this logic in callback function.</a:t>
            </a:r>
          </a:p>
          <a:p>
            <a:pPr lvl="2"/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1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Ordinary function  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Simple function</a:t>
            </a:r>
          </a:p>
          <a:p>
            <a:r>
              <a:rPr lang="en-US" dirty="0" smtClean="0">
                <a:latin typeface="+mj-lt"/>
              </a:rPr>
              <a:t>Result is returned to the caller.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30" y="2090081"/>
            <a:ext cx="432495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 Callback function - Synchronous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648"/>
            <a:ext cx="11164614" cy="501031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CPS function – continuation passing style . </a:t>
            </a:r>
          </a:p>
          <a:p>
            <a:r>
              <a:rPr lang="en-US" dirty="0" smtClean="0">
                <a:latin typeface="+mj-lt"/>
              </a:rPr>
              <a:t>Takes callback as argument/parameter.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15" y="1273725"/>
            <a:ext cx="445832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Callback function - Asynchronous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014"/>
            <a:ext cx="11082283" cy="5146949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 function immediately returns to the caller.</a:t>
            </a:r>
          </a:p>
          <a:p>
            <a:r>
              <a:rPr lang="en-US" dirty="0" smtClean="0">
                <a:latin typeface="+mj-lt"/>
              </a:rPr>
              <a:t>Rest of the code gets executed ( by event loop).</a:t>
            </a:r>
          </a:p>
          <a:p>
            <a:r>
              <a:rPr lang="en-US" dirty="0" smtClean="0">
                <a:latin typeface="+mj-lt"/>
              </a:rPr>
              <a:t>Callback function executed later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( by event loop , waiting in event queue)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10" y="1030014"/>
            <a:ext cx="3951890" cy="55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Point to Ponder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Sync function always blocks (till gets completed)</a:t>
            </a:r>
          </a:p>
          <a:p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 function returns immediately.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In general , function may be sync or 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 . It should be defined in  API.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If function is making I/O call . It must be asynchronous ( node’s philosophy)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latin typeface="+mj-lt"/>
            </a:endParaRPr>
          </a:p>
          <a:p>
            <a:pPr marL="0" indent="0">
              <a:buNone/>
            </a:pPr>
            <a:r>
              <a:rPr lang="en-US" sz="4000" dirty="0">
                <a:latin typeface="+mj-lt"/>
              </a:rPr>
              <a:t>	</a:t>
            </a:r>
            <a:r>
              <a:rPr lang="en-US" sz="4000" dirty="0" smtClean="0">
                <a:latin typeface="+mj-lt"/>
              </a:rPr>
              <a:t>How </a:t>
            </a:r>
            <a:r>
              <a:rPr lang="en-US" sz="4000" dirty="0">
                <a:latin typeface="+mj-lt"/>
              </a:rPr>
              <a:t>does the callback </a:t>
            </a:r>
            <a:r>
              <a:rPr lang="en-US" sz="4000" dirty="0" smtClean="0">
                <a:latin typeface="+mj-lt"/>
              </a:rPr>
              <a:t>code runs correctly although </a:t>
            </a:r>
            <a:r>
              <a:rPr lang="en-US" sz="4000" dirty="0">
                <a:latin typeface="+mj-lt"/>
              </a:rPr>
              <a:t>when it is executed at the later time ?</a:t>
            </a:r>
          </a:p>
        </p:txBody>
      </p:sp>
    </p:spTree>
    <p:extLst>
      <p:ext uri="{BB962C8B-B14F-4D97-AF65-F5344CB8AC3E}">
        <p14:creationId xmlns:p14="http://schemas.microsoft.com/office/powerpoint/2010/main" val="41045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388</Words>
  <Application>Microsoft Office PowerPoint</Application>
  <PresentationFormat>Widescreen</PresentationFormat>
  <Paragraphs>96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Office Theme</vt:lpstr>
      <vt:lpstr>Node programming model</vt:lpstr>
      <vt:lpstr>Synchronous vs Asynchronous </vt:lpstr>
      <vt:lpstr>Asynchronous model</vt:lpstr>
      <vt:lpstr>What you code in Callback function ?</vt:lpstr>
      <vt:lpstr>Ordinary function  </vt:lpstr>
      <vt:lpstr> Callback function - Synchronous</vt:lpstr>
      <vt:lpstr>Callback function - Asynchronous</vt:lpstr>
      <vt:lpstr>Point to Ponder</vt:lpstr>
      <vt:lpstr>PowerPoint Presentation</vt:lpstr>
      <vt:lpstr>PowerPoint Presentation</vt:lpstr>
      <vt:lpstr>NODE.JS STANDARDS</vt:lpstr>
      <vt:lpstr>Callback  comes last </vt:lpstr>
      <vt:lpstr>Error comes first</vt:lpstr>
      <vt:lpstr>PowerPoint Presentation</vt:lpstr>
      <vt:lpstr>   Why error is part of callback function ?  </vt:lpstr>
      <vt:lpstr>  Error Handling in Node.JS</vt:lpstr>
      <vt:lpstr>Reading File  - v1</vt:lpstr>
      <vt:lpstr>Reading File – v2</vt:lpstr>
      <vt:lpstr>Error Handling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Jowhar, Mohammed(AWF)</dc:creator>
  <cp:lastModifiedBy>Jowhar, Mohammed(AWF)</cp:lastModifiedBy>
  <cp:revision>59</cp:revision>
  <dcterms:created xsi:type="dcterms:W3CDTF">2016-10-26T07:24:25Z</dcterms:created>
  <dcterms:modified xsi:type="dcterms:W3CDTF">2016-11-02T18:05:42Z</dcterms:modified>
</cp:coreProperties>
</file>