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whar, Mohammed(AWF)" initials="JM" lastIdx="1" clrIdx="0">
    <p:extLst>
      <p:ext uri="{19B8F6BF-5375-455C-9EA6-DF929625EA0E}">
        <p15:presenceInfo xmlns:p15="http://schemas.microsoft.com/office/powerpoint/2012/main" userId="Jowhar, Mohammed(AWF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01T21:08:53.074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2EE4-AC86-4026-91B4-77AE152B990B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58753-D4BB-483D-B5D3-0AD926F7A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39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2EE4-AC86-4026-91B4-77AE152B990B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58753-D4BB-483D-B5D3-0AD926F7A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31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2EE4-AC86-4026-91B4-77AE152B990B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58753-D4BB-483D-B5D3-0AD926F7A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8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2EE4-AC86-4026-91B4-77AE152B990B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58753-D4BB-483D-B5D3-0AD926F7A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2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2EE4-AC86-4026-91B4-77AE152B990B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58753-D4BB-483D-B5D3-0AD926F7A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2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2EE4-AC86-4026-91B4-77AE152B990B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58753-D4BB-483D-B5D3-0AD926F7A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3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2EE4-AC86-4026-91B4-77AE152B990B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58753-D4BB-483D-B5D3-0AD926F7A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4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2EE4-AC86-4026-91B4-77AE152B990B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58753-D4BB-483D-B5D3-0AD926F7A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52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2EE4-AC86-4026-91B4-77AE152B990B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58753-D4BB-483D-B5D3-0AD926F7A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34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2EE4-AC86-4026-91B4-77AE152B990B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58753-D4BB-483D-B5D3-0AD926F7A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06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62EE4-AC86-4026-91B4-77AE152B990B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58753-D4BB-483D-B5D3-0AD926F7A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29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62EE4-AC86-4026-91B4-77AE152B990B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58753-D4BB-483D-B5D3-0AD926F7A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6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dist/latest-v6.x/docs/api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CORE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09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				STREAMS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8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6627"/>
          </a:xfrm>
        </p:spPr>
        <p:txBody>
          <a:bodyPr/>
          <a:lstStyle/>
          <a:p>
            <a:r>
              <a:rPr lang="en-US" dirty="0" smtClean="0"/>
              <a:t>STREAMS 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376855"/>
            <a:ext cx="10515600" cy="4800108"/>
          </a:xfrm>
        </p:spPr>
        <p:txBody>
          <a:bodyPr/>
          <a:lstStyle/>
          <a:p>
            <a:r>
              <a:rPr lang="en-US" dirty="0" smtClean="0"/>
              <a:t>Streams are core Node.JS module to achieve high scalability for I/O operations.</a:t>
            </a:r>
          </a:p>
          <a:p>
            <a:r>
              <a:rPr lang="en-US" dirty="0" smtClean="0"/>
              <a:t>Streams are </a:t>
            </a:r>
            <a:r>
              <a:rPr lang="en-US" dirty="0" err="1" smtClean="0"/>
              <a:t>eventEmitters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All core Node.JS objects are streams like http server object, socket, process object, fs methods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36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53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Buffering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5324"/>
            <a:ext cx="10515600" cy="4831639"/>
          </a:xfrm>
        </p:spPr>
        <p:txBody>
          <a:bodyPr/>
          <a:lstStyle/>
          <a:p>
            <a:r>
              <a:rPr lang="en-US" dirty="0" smtClean="0"/>
              <a:t>Buffering is slow and constraint to memory limits.</a:t>
            </a:r>
          </a:p>
          <a:p>
            <a:r>
              <a:rPr lang="en-US" dirty="0" smtClean="0"/>
              <a:t>No controlling mechanism . </a:t>
            </a:r>
          </a:p>
          <a:p>
            <a:r>
              <a:rPr lang="en-US" dirty="0" smtClean="0"/>
              <a:t>Very Inefficient for large I/O ( in terms of performance)</a:t>
            </a:r>
          </a:p>
          <a:p>
            <a:r>
              <a:rPr lang="en-US" dirty="0" smtClean="0"/>
              <a:t>Reading </a:t>
            </a:r>
            <a:r>
              <a:rPr lang="en-US" dirty="0"/>
              <a:t>file using </a:t>
            </a:r>
            <a:r>
              <a:rPr lang="en-US" dirty="0" err="1"/>
              <a:t>fs.readFile</a:t>
            </a:r>
            <a:r>
              <a:rPr lang="en-US" dirty="0"/>
              <a:t> is done using buffering method.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051" y="3284793"/>
            <a:ext cx="6325483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51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951"/>
          </a:xfrm>
        </p:spPr>
        <p:txBody>
          <a:bodyPr/>
          <a:lstStyle/>
          <a:p>
            <a:r>
              <a:rPr lang="en-US" dirty="0" smtClean="0"/>
              <a:t>Streaming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8179"/>
            <a:ext cx="10515600" cy="4978784"/>
          </a:xfrm>
        </p:spPr>
        <p:txBody>
          <a:bodyPr/>
          <a:lstStyle/>
          <a:p>
            <a:r>
              <a:rPr lang="en-US" dirty="0" smtClean="0"/>
              <a:t>Highly efficient I/O in terms of performance</a:t>
            </a:r>
          </a:p>
          <a:p>
            <a:r>
              <a:rPr lang="en-US" dirty="0" smtClean="0"/>
              <a:t>Like Unix Pipe mechanism.</a:t>
            </a:r>
          </a:p>
          <a:p>
            <a:r>
              <a:rPr lang="en-US" dirty="0" err="1" smtClean="0"/>
              <a:t>Composablity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Can be controlled.(can be paused /resumed).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082" y="3394817"/>
            <a:ext cx="6477904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94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482"/>
          </a:xfrm>
        </p:spPr>
        <p:txBody>
          <a:bodyPr/>
          <a:lstStyle/>
          <a:p>
            <a:r>
              <a:rPr lang="en-US" dirty="0" smtClean="0"/>
              <a:t>Streams -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9710"/>
            <a:ext cx="10515600" cy="494725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 smtClean="0"/>
              <a:t>stream.Readable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stream.Writable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err="1" smtClean="0"/>
              <a:t>stream.Duplex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stream.Transform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81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0503"/>
          </a:xfrm>
        </p:spPr>
        <p:txBody>
          <a:bodyPr/>
          <a:lstStyle/>
          <a:p>
            <a:r>
              <a:rPr lang="en-US" dirty="0" smtClean="0"/>
              <a:t>Modes of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/>
          <a:lstStyle/>
          <a:p>
            <a:r>
              <a:rPr lang="en-US" dirty="0" smtClean="0"/>
              <a:t>Object Mode</a:t>
            </a:r>
          </a:p>
          <a:p>
            <a:pPr lvl="1"/>
            <a:r>
              <a:rPr lang="en-US" dirty="0" smtClean="0"/>
              <a:t>Streaming data can be any discrete </a:t>
            </a:r>
            <a:r>
              <a:rPr lang="en-US" dirty="0" err="1" smtClean="0"/>
              <a:t>javascript</a:t>
            </a:r>
            <a:r>
              <a:rPr lang="en-US" dirty="0" smtClean="0"/>
              <a:t> value (except null).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Binary Mode</a:t>
            </a:r>
          </a:p>
          <a:p>
            <a:pPr lvl="1"/>
            <a:r>
              <a:rPr lang="en-US" dirty="0" smtClean="0"/>
              <a:t>Data is streamed in the form of chunks. (socket , file data, binary data)</a:t>
            </a:r>
          </a:p>
        </p:txBody>
      </p:sp>
    </p:spTree>
    <p:extLst>
      <p:ext uri="{BB962C8B-B14F-4D97-AF65-F5344CB8AC3E}">
        <p14:creationId xmlns:p14="http://schemas.microsoft.com/office/powerpoint/2010/main" val="52172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544"/>
          </a:xfrm>
        </p:spPr>
        <p:txBody>
          <a:bodyPr/>
          <a:lstStyle/>
          <a:p>
            <a:r>
              <a:rPr lang="en-US" dirty="0" smtClean="0"/>
              <a:t>Readable Stream.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6855"/>
            <a:ext cx="10515600" cy="4800108"/>
          </a:xfrm>
        </p:spPr>
        <p:txBody>
          <a:bodyPr/>
          <a:lstStyle/>
          <a:p>
            <a:r>
              <a:rPr lang="en-US" dirty="0" smtClean="0"/>
              <a:t>Two types of readable modes</a:t>
            </a:r>
          </a:p>
          <a:p>
            <a:pPr lvl="1"/>
            <a:r>
              <a:rPr lang="en-US" dirty="0" smtClean="0"/>
              <a:t>Flowing mode.</a:t>
            </a:r>
          </a:p>
          <a:p>
            <a:pPr lvl="1"/>
            <a:r>
              <a:rPr lang="en-US" dirty="0" smtClean="0"/>
              <a:t>Paused mode.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45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67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Flowing </a:t>
            </a:r>
            <a:r>
              <a:rPr lang="en-US" dirty="0"/>
              <a:t>Mode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61848"/>
            <a:ext cx="10515600" cy="5315115"/>
          </a:xfrm>
        </p:spPr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Data </a:t>
            </a:r>
            <a:r>
              <a:rPr lang="en-US" dirty="0"/>
              <a:t>flows </a:t>
            </a:r>
            <a:r>
              <a:rPr lang="en-US" dirty="0" smtClean="0"/>
              <a:t>between </a:t>
            </a:r>
            <a:r>
              <a:rPr lang="en-US" dirty="0" err="1" smtClean="0"/>
              <a:t>src</a:t>
            </a:r>
            <a:r>
              <a:rPr lang="en-US" dirty="0" smtClean="0"/>
              <a:t> and </a:t>
            </a:r>
            <a:r>
              <a:rPr lang="en-US" dirty="0" err="1" smtClean="0"/>
              <a:t>destincation</a:t>
            </a:r>
            <a:endParaRPr lang="en-US" dirty="0" smtClean="0"/>
          </a:p>
          <a:p>
            <a:pPr lvl="2"/>
            <a:r>
              <a:rPr lang="en-US" dirty="0" smtClean="0"/>
              <a:t>like </a:t>
            </a:r>
            <a:r>
              <a:rPr lang="en-US" dirty="0" err="1"/>
              <a:t>unix</a:t>
            </a:r>
            <a:r>
              <a:rPr lang="en-US" dirty="0"/>
              <a:t> pipe  cat file.txt | </a:t>
            </a:r>
            <a:r>
              <a:rPr lang="en-US" dirty="0" err="1"/>
              <a:t>wc</a:t>
            </a:r>
            <a:r>
              <a:rPr lang="en-US" dirty="0"/>
              <a:t> –</a:t>
            </a:r>
            <a:r>
              <a:rPr lang="en-US" dirty="0" smtClean="0"/>
              <a:t>l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Has events associated to indicate  progress like ( ‘data’, ‘end’, ‘close’ ,’error</a:t>
            </a:r>
            <a:r>
              <a:rPr lang="en-US" dirty="0" smtClean="0"/>
              <a:t>’);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306" y="2714041"/>
            <a:ext cx="5877745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4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9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Paused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1034"/>
            <a:ext cx="10515600" cy="5125929"/>
          </a:xfrm>
        </p:spPr>
        <p:txBody>
          <a:bodyPr/>
          <a:lstStyle/>
          <a:p>
            <a:r>
              <a:rPr lang="en-US" dirty="0" smtClean="0"/>
              <a:t>We need to explicitly read using read api </a:t>
            </a:r>
            <a:r>
              <a:rPr lang="en-US" dirty="0" err="1" smtClean="0"/>
              <a:t>stream.read</a:t>
            </a:r>
            <a:r>
              <a:rPr lang="en-US" dirty="0" smtClean="0"/>
              <a:t>(size).</a:t>
            </a:r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238" y="1832669"/>
            <a:ext cx="5687219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60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 smtClean="0"/>
              <a:t>Writable Stream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406" y="1980330"/>
            <a:ext cx="5893715" cy="3506069"/>
          </a:xfrm>
        </p:spPr>
      </p:pic>
    </p:spTree>
    <p:extLst>
      <p:ext uri="{BB962C8B-B14F-4D97-AF65-F5344CB8AC3E}">
        <p14:creationId xmlns:p14="http://schemas.microsoft.com/office/powerpoint/2010/main" val="235705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Event Emitter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Fundamental pattern  and core module( implemented as part of Node.JS)</a:t>
            </a:r>
          </a:p>
          <a:p>
            <a:r>
              <a:rPr lang="en-US" dirty="0" smtClean="0">
                <a:latin typeface="+mj-lt"/>
              </a:rPr>
              <a:t>API that allows asynchronous programming.</a:t>
            </a:r>
          </a:p>
          <a:p>
            <a:r>
              <a:rPr lang="en-US" dirty="0" smtClean="0">
                <a:latin typeface="+mj-lt"/>
              </a:rPr>
              <a:t>Follows Observer Pattern.</a:t>
            </a:r>
          </a:p>
          <a:p>
            <a:r>
              <a:rPr lang="en-US" dirty="0" smtClean="0">
                <a:latin typeface="+mj-lt"/>
              </a:rPr>
              <a:t>Extended and used by many node core api (http server object, streams, process objects).</a:t>
            </a:r>
          </a:p>
          <a:p>
            <a:r>
              <a:rPr lang="en-US" dirty="0" smtClean="0">
                <a:latin typeface="+mj-lt"/>
              </a:rPr>
              <a:t>Complement to callback pattern. </a:t>
            </a:r>
          </a:p>
        </p:txBody>
      </p:sp>
    </p:spTree>
    <p:extLst>
      <p:ext uri="{BB962C8B-B14F-4D97-AF65-F5344CB8AC3E}">
        <p14:creationId xmlns:p14="http://schemas.microsoft.com/office/powerpoint/2010/main" val="236640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 smtClean="0"/>
              <a:t>Piping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/>
          <a:lstStyle/>
          <a:p>
            <a:r>
              <a:rPr lang="en-US" dirty="0" smtClean="0"/>
              <a:t>Cat input.txt | tar –</a:t>
            </a:r>
            <a:r>
              <a:rPr lang="en-US" dirty="0" err="1" smtClean="0"/>
              <a:t>zvx</a:t>
            </a:r>
            <a:r>
              <a:rPr lang="en-US" dirty="0" smtClean="0"/>
              <a:t> – </a:t>
            </a:r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727" y="3120012"/>
            <a:ext cx="6239746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09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2034"/>
          </a:xfrm>
        </p:spPr>
        <p:txBody>
          <a:bodyPr/>
          <a:lstStyle/>
          <a:p>
            <a:r>
              <a:rPr lang="en-US" dirty="0" smtClean="0"/>
              <a:t>Transform / Duplex stream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316" y="1177160"/>
            <a:ext cx="6030167" cy="1686160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541" y="3000899"/>
            <a:ext cx="4706007" cy="18862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86952" y="1303283"/>
            <a:ext cx="2270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“through” is one of famous transform library.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43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978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4910"/>
            <a:ext cx="10515600" cy="5252053"/>
          </a:xfrm>
        </p:spPr>
        <p:txBody>
          <a:bodyPr/>
          <a:lstStyle/>
          <a:p>
            <a:r>
              <a:rPr lang="en-US" dirty="0" smtClean="0"/>
              <a:t>Try to make http call and read the content of http  request using  streaming approach</a:t>
            </a:r>
          </a:p>
          <a:p>
            <a:r>
              <a:rPr lang="en-US" dirty="0" smtClean="0"/>
              <a:t>Try to use http core module . Use </a:t>
            </a:r>
            <a:r>
              <a:rPr lang="en-US" dirty="0" err="1" smtClean="0"/>
              <a:t>http.get</a:t>
            </a:r>
            <a:r>
              <a:rPr lang="en-US" dirty="0" smtClean="0"/>
              <a:t> method.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18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4615"/>
            <a:ext cx="10515600" cy="801523"/>
          </a:xfrm>
        </p:spPr>
        <p:txBody>
          <a:bodyPr/>
          <a:lstStyle/>
          <a:p>
            <a:r>
              <a:rPr lang="en-US" dirty="0" smtClean="0"/>
              <a:t>Global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6138"/>
            <a:ext cx="10515600" cy="5020825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Available  throughout the applications</a:t>
            </a:r>
          </a:p>
          <a:p>
            <a:pPr lvl="1"/>
            <a:r>
              <a:rPr lang="en-US" dirty="0">
                <a:latin typeface="+mj-lt"/>
              </a:rPr>
              <a:t>p</a:t>
            </a:r>
            <a:r>
              <a:rPr lang="en-US" dirty="0" smtClean="0">
                <a:latin typeface="+mj-lt"/>
              </a:rPr>
              <a:t>rocess</a:t>
            </a:r>
          </a:p>
          <a:p>
            <a:pPr lvl="1"/>
            <a:r>
              <a:rPr lang="en-US" dirty="0">
                <a:latin typeface="+mj-lt"/>
              </a:rPr>
              <a:t>c</a:t>
            </a:r>
            <a:r>
              <a:rPr lang="en-US" dirty="0" smtClean="0">
                <a:latin typeface="+mj-lt"/>
              </a:rPr>
              <a:t>onsole</a:t>
            </a:r>
          </a:p>
          <a:p>
            <a:pPr lvl="1"/>
            <a:r>
              <a:rPr lang="en-US" dirty="0">
                <a:latin typeface="+mj-lt"/>
              </a:rPr>
              <a:t>r</a:t>
            </a:r>
            <a:r>
              <a:rPr lang="en-US" dirty="0" smtClean="0">
                <a:latin typeface="+mj-lt"/>
              </a:rPr>
              <a:t>equire</a:t>
            </a:r>
          </a:p>
          <a:p>
            <a:pPr lvl="1"/>
            <a:r>
              <a:rPr lang="en-US" dirty="0" smtClean="0">
                <a:latin typeface="+mj-lt"/>
              </a:rPr>
              <a:t>__filename</a:t>
            </a:r>
          </a:p>
          <a:p>
            <a:pPr lvl="1"/>
            <a:r>
              <a:rPr lang="en-US" dirty="0" smtClean="0">
                <a:latin typeface="+mj-lt"/>
              </a:rPr>
              <a:t>__</a:t>
            </a:r>
            <a:r>
              <a:rPr lang="en-US" dirty="0" err="1" smtClean="0">
                <a:latin typeface="+mj-lt"/>
              </a:rPr>
              <a:t>dirname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err="1" smtClean="0">
                <a:latin typeface="+mj-lt"/>
              </a:rPr>
              <a:t>module.exports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err="1" smtClean="0">
                <a:latin typeface="+mj-lt"/>
              </a:rPr>
              <a:t>setTimeout</a:t>
            </a:r>
            <a:r>
              <a:rPr lang="en-US" dirty="0" smtClean="0">
                <a:latin typeface="+mj-lt"/>
              </a:rPr>
              <a:t>(</a:t>
            </a:r>
            <a:r>
              <a:rPr lang="en-US" dirty="0" err="1" smtClean="0">
                <a:latin typeface="+mj-lt"/>
              </a:rPr>
              <a:t>cb,ms</a:t>
            </a:r>
            <a:r>
              <a:rPr lang="en-US" dirty="0" smtClean="0">
                <a:latin typeface="+mj-lt"/>
              </a:rPr>
              <a:t>)</a:t>
            </a:r>
          </a:p>
          <a:p>
            <a:pPr lvl="1"/>
            <a:r>
              <a:rPr lang="en-US" dirty="0" err="1" smtClean="0">
                <a:latin typeface="+mj-lt"/>
              </a:rPr>
              <a:t>clearTimeout</a:t>
            </a:r>
            <a:r>
              <a:rPr lang="en-US" dirty="0" smtClean="0">
                <a:latin typeface="+mj-lt"/>
              </a:rPr>
              <a:t>(t)</a:t>
            </a:r>
          </a:p>
          <a:p>
            <a:pPr lvl="1"/>
            <a:r>
              <a:rPr lang="en-US" dirty="0" err="1" smtClean="0">
                <a:latin typeface="+mj-lt"/>
              </a:rPr>
              <a:t>setInterval</a:t>
            </a:r>
            <a:r>
              <a:rPr lang="en-US" dirty="0" smtClean="0">
                <a:latin typeface="+mj-lt"/>
              </a:rPr>
              <a:t>(</a:t>
            </a:r>
            <a:r>
              <a:rPr lang="en-US" dirty="0" err="1" smtClean="0">
                <a:latin typeface="+mj-lt"/>
              </a:rPr>
              <a:t>cb,ms</a:t>
            </a:r>
            <a:r>
              <a:rPr lang="en-US" dirty="0" smtClean="0">
                <a:latin typeface="+mj-lt"/>
              </a:rPr>
              <a:t>)</a:t>
            </a:r>
          </a:p>
          <a:p>
            <a:pPr lvl="1"/>
            <a:r>
              <a:rPr lang="en-US" dirty="0" err="1" smtClean="0">
                <a:latin typeface="+mj-lt"/>
              </a:rPr>
              <a:t>clearInterval</a:t>
            </a:r>
            <a:r>
              <a:rPr lang="en-US" dirty="0" smtClean="0">
                <a:latin typeface="+mj-lt"/>
              </a:rPr>
              <a:t>(t)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39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062" y="73572"/>
            <a:ext cx="10515600" cy="896116"/>
          </a:xfrm>
        </p:spPr>
        <p:txBody>
          <a:bodyPr/>
          <a:lstStyle/>
          <a:p>
            <a:r>
              <a:rPr lang="en-US" dirty="0" smtClean="0"/>
              <a:t>Process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4607"/>
            <a:ext cx="10515600" cy="5052356"/>
          </a:xfrm>
        </p:spPr>
        <p:txBody>
          <a:bodyPr/>
          <a:lstStyle/>
          <a:p>
            <a:r>
              <a:rPr lang="en-US" sz="2000" dirty="0" smtClean="0">
                <a:latin typeface="+mj-lt"/>
              </a:rPr>
              <a:t>To access the current Node.js process information</a:t>
            </a:r>
          </a:p>
          <a:p>
            <a:r>
              <a:rPr lang="en-US" sz="2000" dirty="0" smtClean="0">
                <a:latin typeface="+mj-lt"/>
              </a:rPr>
              <a:t>Very useful when writing the command line application</a:t>
            </a:r>
          </a:p>
          <a:p>
            <a:r>
              <a:rPr lang="en-US" sz="2000" dirty="0" smtClean="0">
                <a:latin typeface="+mj-lt"/>
              </a:rPr>
              <a:t>Has events associated with it</a:t>
            </a:r>
          </a:p>
          <a:p>
            <a:r>
              <a:rPr lang="en-US" sz="2000" dirty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process.env</a:t>
            </a:r>
            <a:r>
              <a:rPr lang="en-US" sz="2000" dirty="0" smtClean="0">
                <a:latin typeface="+mj-lt"/>
              </a:rPr>
              <a:t>    // environment</a:t>
            </a:r>
          </a:p>
          <a:p>
            <a:r>
              <a:rPr lang="en-US" sz="2000" dirty="0" err="1" smtClean="0">
                <a:latin typeface="+mj-lt"/>
              </a:rPr>
              <a:t>process.stdin</a:t>
            </a:r>
            <a:r>
              <a:rPr lang="en-US" sz="2000" dirty="0" smtClean="0">
                <a:latin typeface="+mj-lt"/>
              </a:rPr>
              <a:t>   //input readable stream</a:t>
            </a:r>
          </a:p>
          <a:p>
            <a:r>
              <a:rPr lang="en-US" sz="2000" dirty="0" err="1" smtClean="0">
                <a:latin typeface="+mj-lt"/>
              </a:rPr>
              <a:t>process.stdout</a:t>
            </a:r>
            <a:r>
              <a:rPr lang="en-US" sz="2000" dirty="0" smtClean="0">
                <a:latin typeface="+mj-lt"/>
              </a:rPr>
              <a:t> //output writable , alias to console.log</a:t>
            </a:r>
          </a:p>
          <a:p>
            <a:endParaRPr lang="en-US" sz="2000" dirty="0" smtClean="0">
              <a:latin typeface="+mj-lt"/>
            </a:endParaRPr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237" y="3424237"/>
            <a:ext cx="9526" cy="9526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576" y="3538480"/>
            <a:ext cx="5210902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0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1523"/>
          </a:xfrm>
        </p:spPr>
        <p:txBody>
          <a:bodyPr>
            <a:normAutofit/>
          </a:bodyPr>
          <a:lstStyle/>
          <a:p>
            <a:r>
              <a:rPr lang="en-US" sz="3600" dirty="0"/>
              <a:t>API </a:t>
            </a:r>
            <a:r>
              <a:rPr lang="en-US" sz="3600" dirty="0" smtClean="0"/>
              <a:t>Overview – Core Modules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1752"/>
            <a:ext cx="10515600" cy="4905211"/>
          </a:xfrm>
        </p:spPr>
        <p:txBody>
          <a:bodyPr/>
          <a:lstStyle/>
          <a:p>
            <a:r>
              <a:rPr lang="en-US" dirty="0">
                <a:latin typeface="+mj-lt"/>
                <a:hlinkClick r:id="rId2"/>
              </a:rPr>
              <a:t>https://nodejs.org/dist/latest-v6.x/docs/api</a:t>
            </a:r>
            <a:r>
              <a:rPr lang="en-US" dirty="0" smtClean="0">
                <a:latin typeface="+mj-lt"/>
                <a:hlinkClick r:id="rId2"/>
              </a:rPr>
              <a:t>/</a:t>
            </a:r>
            <a:endParaRPr lang="en-US" dirty="0" smtClean="0">
              <a:latin typeface="+mj-lt"/>
            </a:endParaRPr>
          </a:p>
          <a:p>
            <a:r>
              <a:rPr lang="en-US" dirty="0"/>
              <a:t>b</a:t>
            </a:r>
            <a:r>
              <a:rPr lang="en-US" dirty="0" smtClean="0"/>
              <a:t>uffer – Handling binary data (octet streams like TCP)</a:t>
            </a:r>
          </a:p>
          <a:p>
            <a:r>
              <a:rPr lang="en-US" dirty="0" smtClean="0"/>
              <a:t>events –  Generic Observer Module - </a:t>
            </a:r>
            <a:r>
              <a:rPr lang="en-US" dirty="0" err="1" smtClean="0"/>
              <a:t>EventEmitter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06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33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Core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8483"/>
            <a:ext cx="10515600" cy="517848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+mj-lt"/>
              </a:rPr>
              <a:t>Assertion testing</a:t>
            </a:r>
          </a:p>
          <a:p>
            <a:r>
              <a:rPr lang="en-US" dirty="0" smtClean="0">
                <a:latin typeface="+mj-lt"/>
              </a:rPr>
              <a:t>Buffer*</a:t>
            </a:r>
          </a:p>
          <a:p>
            <a:r>
              <a:rPr lang="en-US" dirty="0" smtClean="0">
                <a:latin typeface="+mj-lt"/>
              </a:rPr>
              <a:t>C/C++ </a:t>
            </a:r>
            <a:r>
              <a:rPr lang="en-US" dirty="0" err="1" smtClean="0">
                <a:latin typeface="+mj-lt"/>
              </a:rPr>
              <a:t>Addons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Child process</a:t>
            </a:r>
          </a:p>
          <a:p>
            <a:r>
              <a:rPr lang="en-US" dirty="0" smtClean="0">
                <a:latin typeface="+mj-lt"/>
              </a:rPr>
              <a:t>Cluster</a:t>
            </a:r>
          </a:p>
          <a:p>
            <a:r>
              <a:rPr lang="en-US" dirty="0" smtClean="0">
                <a:latin typeface="+mj-lt"/>
              </a:rPr>
              <a:t>Crypto</a:t>
            </a:r>
          </a:p>
          <a:p>
            <a:r>
              <a:rPr lang="en-US" dirty="0" smtClean="0">
                <a:latin typeface="+mj-lt"/>
              </a:rPr>
              <a:t>DNS</a:t>
            </a:r>
          </a:p>
          <a:p>
            <a:r>
              <a:rPr lang="en-US" dirty="0" smtClean="0">
                <a:latin typeface="+mj-lt"/>
              </a:rPr>
              <a:t>Events*</a:t>
            </a:r>
          </a:p>
          <a:p>
            <a:r>
              <a:rPr lang="en-US" dirty="0" smtClean="0">
                <a:latin typeface="+mj-lt"/>
              </a:rPr>
              <a:t>File System*</a:t>
            </a:r>
          </a:p>
          <a:p>
            <a:r>
              <a:rPr lang="en-US" dirty="0">
                <a:latin typeface="+mj-lt"/>
              </a:rPr>
              <a:t>Path*</a:t>
            </a:r>
          </a:p>
          <a:p>
            <a:r>
              <a:rPr lang="en-US" dirty="0">
                <a:latin typeface="+mj-lt"/>
              </a:rPr>
              <a:t>Process*</a:t>
            </a: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591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53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Core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2772"/>
            <a:ext cx="10515600" cy="488419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+mj-lt"/>
              </a:rPr>
              <a:t>HTTP/HTTPS* </a:t>
            </a:r>
          </a:p>
          <a:p>
            <a:r>
              <a:rPr lang="en-US" dirty="0" smtClean="0">
                <a:latin typeface="+mj-lt"/>
              </a:rPr>
              <a:t>Net</a:t>
            </a:r>
          </a:p>
          <a:p>
            <a:r>
              <a:rPr lang="en-US" dirty="0" smtClean="0">
                <a:latin typeface="+mj-lt"/>
              </a:rPr>
              <a:t>OS</a:t>
            </a:r>
          </a:p>
          <a:p>
            <a:r>
              <a:rPr lang="en-US" dirty="0" smtClean="0">
                <a:latin typeface="+mj-lt"/>
              </a:rPr>
              <a:t>Stream*</a:t>
            </a:r>
          </a:p>
          <a:p>
            <a:r>
              <a:rPr lang="en-US" dirty="0" err="1" smtClean="0">
                <a:latin typeface="+mj-lt"/>
              </a:rPr>
              <a:t>QueryStrings</a:t>
            </a:r>
            <a:r>
              <a:rPr lang="en-US" dirty="0" smtClean="0">
                <a:latin typeface="+mj-lt"/>
              </a:rPr>
              <a:t>*</a:t>
            </a:r>
          </a:p>
          <a:p>
            <a:r>
              <a:rPr lang="en-US" dirty="0" smtClean="0">
                <a:latin typeface="+mj-lt"/>
              </a:rPr>
              <a:t>REPL</a:t>
            </a:r>
          </a:p>
          <a:p>
            <a:r>
              <a:rPr lang="en-US" dirty="0" smtClean="0">
                <a:latin typeface="+mj-lt"/>
              </a:rPr>
              <a:t>Timers*</a:t>
            </a:r>
          </a:p>
          <a:p>
            <a:r>
              <a:rPr lang="en-US" dirty="0" smtClean="0">
                <a:latin typeface="+mj-lt"/>
              </a:rPr>
              <a:t>TLS/SSL</a:t>
            </a:r>
          </a:p>
          <a:p>
            <a:r>
              <a:rPr lang="en-US" dirty="0" smtClean="0">
                <a:latin typeface="+mj-lt"/>
              </a:rPr>
              <a:t>URL*</a:t>
            </a:r>
          </a:p>
          <a:p>
            <a:r>
              <a:rPr lang="en-US" dirty="0" smtClean="0">
                <a:latin typeface="+mj-lt"/>
              </a:rPr>
              <a:t>UDP</a:t>
            </a:r>
          </a:p>
          <a:p>
            <a:r>
              <a:rPr lang="en-US" dirty="0" smtClean="0">
                <a:latin typeface="+mj-lt"/>
              </a:rPr>
              <a:t>Utilities</a:t>
            </a:r>
          </a:p>
          <a:p>
            <a:r>
              <a:rPr lang="en-US" dirty="0" smtClean="0">
                <a:latin typeface="+mj-lt"/>
              </a:rPr>
              <a:t>ZLIB*</a:t>
            </a:r>
          </a:p>
          <a:p>
            <a:endParaRPr lang="en-US" dirty="0" smtClean="0">
              <a:latin typeface="+mj-lt"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156" y="2373048"/>
            <a:ext cx="5468113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59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437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Timers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9503"/>
            <a:ext cx="10515600" cy="51574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+mj-lt"/>
              </a:rPr>
              <a:t>Cannot guarantee the exact time when callback will get execute</a:t>
            </a:r>
          </a:p>
          <a:p>
            <a:r>
              <a:rPr lang="en-US" dirty="0" smtClean="0">
                <a:latin typeface="+mj-lt"/>
              </a:rPr>
              <a:t>No ordering of time is maintained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Scheduling Timers</a:t>
            </a:r>
          </a:p>
          <a:p>
            <a:pPr lvl="1"/>
            <a:r>
              <a:rPr lang="en-US" dirty="0" err="1" smtClean="0">
                <a:latin typeface="+mj-lt"/>
              </a:rPr>
              <a:t>setImmediate</a:t>
            </a:r>
            <a:r>
              <a:rPr lang="en-US" dirty="0" smtClean="0">
                <a:latin typeface="+mj-lt"/>
              </a:rPr>
              <a:t>(</a:t>
            </a:r>
            <a:r>
              <a:rPr lang="en-US" dirty="0" err="1" smtClean="0">
                <a:latin typeface="+mj-lt"/>
              </a:rPr>
              <a:t>cb</a:t>
            </a:r>
            <a:r>
              <a:rPr lang="en-US" dirty="0" smtClean="0">
                <a:latin typeface="+mj-lt"/>
              </a:rPr>
              <a:t>, [..</a:t>
            </a:r>
            <a:r>
              <a:rPr lang="en-US" dirty="0" err="1" smtClean="0">
                <a:latin typeface="+mj-lt"/>
              </a:rPr>
              <a:t>args</a:t>
            </a:r>
            <a:r>
              <a:rPr lang="en-US" dirty="0" smtClean="0">
                <a:latin typeface="+mj-lt"/>
              </a:rPr>
              <a:t>]);*</a:t>
            </a:r>
          </a:p>
          <a:p>
            <a:pPr lvl="1"/>
            <a:r>
              <a:rPr lang="en-US" dirty="0" err="1">
                <a:latin typeface="+mj-lt"/>
              </a:rPr>
              <a:t>setInterval</a:t>
            </a:r>
            <a:r>
              <a:rPr lang="en-US" dirty="0">
                <a:latin typeface="+mj-lt"/>
              </a:rPr>
              <a:t>(callback, delay[, ...</a:t>
            </a:r>
            <a:r>
              <a:rPr lang="en-US" dirty="0" err="1">
                <a:latin typeface="+mj-lt"/>
              </a:rPr>
              <a:t>args</a:t>
            </a:r>
            <a:r>
              <a:rPr lang="en-US" dirty="0" smtClean="0">
                <a:latin typeface="+mj-lt"/>
              </a:rPr>
              <a:t>])</a:t>
            </a:r>
          </a:p>
          <a:p>
            <a:pPr lvl="1"/>
            <a:r>
              <a:rPr lang="en-US" dirty="0" err="1">
                <a:latin typeface="+mj-lt"/>
              </a:rPr>
              <a:t>setTimeout</a:t>
            </a:r>
            <a:r>
              <a:rPr lang="en-US" dirty="0">
                <a:latin typeface="+mj-lt"/>
              </a:rPr>
              <a:t>(callback, delay[, ...</a:t>
            </a:r>
            <a:r>
              <a:rPr lang="en-US" dirty="0" err="1">
                <a:latin typeface="+mj-lt"/>
              </a:rPr>
              <a:t>args</a:t>
            </a:r>
            <a:r>
              <a:rPr lang="en-US" dirty="0" smtClean="0">
                <a:latin typeface="+mj-lt"/>
              </a:rPr>
              <a:t>])</a:t>
            </a: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Cancelling Timers</a:t>
            </a:r>
          </a:p>
          <a:p>
            <a:pPr lvl="1"/>
            <a:r>
              <a:rPr lang="en-US" dirty="0" err="1">
                <a:latin typeface="+mj-lt"/>
              </a:rPr>
              <a:t>clearImmediate</a:t>
            </a:r>
            <a:r>
              <a:rPr lang="en-US" dirty="0">
                <a:latin typeface="+mj-lt"/>
              </a:rPr>
              <a:t>(immediate)</a:t>
            </a:r>
          </a:p>
          <a:p>
            <a:pPr lvl="1"/>
            <a:r>
              <a:rPr lang="en-US" dirty="0" err="1">
                <a:latin typeface="+mj-lt"/>
              </a:rPr>
              <a:t>clearInterval</a:t>
            </a:r>
            <a:r>
              <a:rPr lang="en-US" dirty="0">
                <a:latin typeface="+mj-lt"/>
              </a:rPr>
              <a:t>(timeout)</a:t>
            </a:r>
          </a:p>
          <a:p>
            <a:pPr lvl="1"/>
            <a:r>
              <a:rPr lang="en-US" dirty="0" err="1">
                <a:latin typeface="+mj-lt"/>
              </a:rPr>
              <a:t>clearTimeout</a:t>
            </a:r>
            <a:r>
              <a:rPr lang="en-US" dirty="0">
                <a:latin typeface="+mj-lt"/>
              </a:rPr>
              <a:t>(timeout)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>
                <a:latin typeface="+mj-lt"/>
              </a:rPr>
              <a:t>Process.nextTick</a:t>
            </a:r>
            <a:r>
              <a:rPr lang="en-US" dirty="0" smtClean="0">
                <a:latin typeface="+mj-lt"/>
              </a:rPr>
              <a:t>(</a:t>
            </a:r>
            <a:r>
              <a:rPr lang="en-US" dirty="0" err="1" smtClean="0">
                <a:latin typeface="+mj-lt"/>
              </a:rPr>
              <a:t>cb</a:t>
            </a:r>
            <a:r>
              <a:rPr lang="en-US" dirty="0" smtClean="0">
                <a:latin typeface="+mj-lt"/>
              </a:rPr>
              <a:t>);*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723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Emitter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Donut 5"/>
          <p:cNvSpPr/>
          <p:nvPr/>
        </p:nvSpPr>
        <p:spPr>
          <a:xfrm>
            <a:off x="2585545" y="2585545"/>
            <a:ext cx="3195145" cy="3132083"/>
          </a:xfrm>
          <a:prstGeom prst="don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076497" y="2974427"/>
            <a:ext cx="704193" cy="8198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Event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155325" y="4335516"/>
            <a:ext cx="704193" cy="8198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Event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860623" y="2123728"/>
            <a:ext cx="948563" cy="9558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Listener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922367" y="3316332"/>
            <a:ext cx="948563" cy="9558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Listener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922366" y="4570239"/>
            <a:ext cx="948563" cy="9558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Listener</a:t>
            </a:r>
            <a:endParaRPr lang="en-US" dirty="0"/>
          </a:p>
        </p:txBody>
      </p:sp>
      <p:cxnSp>
        <p:nvCxnSpPr>
          <p:cNvPr id="25" name="Curved Connector 24"/>
          <p:cNvCxnSpPr/>
          <p:nvPr/>
        </p:nvCxnSpPr>
        <p:spPr>
          <a:xfrm flipV="1">
            <a:off x="5780690" y="2523840"/>
            <a:ext cx="1030009" cy="66139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endCxn id="22" idx="1"/>
          </p:cNvCxnSpPr>
          <p:nvPr/>
        </p:nvCxnSpPr>
        <p:spPr>
          <a:xfrm flipV="1">
            <a:off x="5812201" y="3456306"/>
            <a:ext cx="1249080" cy="150688"/>
          </a:xfrm>
          <a:prstGeom prst="curvedConnector4">
            <a:avLst>
              <a:gd name="adj1" fmla="val 44439"/>
              <a:gd name="adj2" fmla="val 3445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flipV="1">
            <a:off x="5812201" y="3943436"/>
            <a:ext cx="1224474" cy="7054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flipV="1">
            <a:off x="5693980" y="4783847"/>
            <a:ext cx="1228386" cy="27424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555877" y="3985527"/>
            <a:ext cx="14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 Emitter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1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488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1752"/>
            <a:ext cx="10515600" cy="490521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Event Emitter is nothing but prototype</a:t>
            </a:r>
          </a:p>
          <a:p>
            <a:r>
              <a:rPr lang="en-US" dirty="0" smtClean="0">
                <a:latin typeface="+mj-lt"/>
              </a:rPr>
              <a:t>Extend and use it in your code</a:t>
            </a:r>
          </a:p>
          <a:p>
            <a:pPr marL="0" indent="0">
              <a:buNone/>
            </a:pPr>
            <a:r>
              <a:rPr lang="en-US" dirty="0" smtClean="0">
                <a:latin typeface="Berlin Sans FB Demi" panose="020E0802020502020306" pitchFamily="34" charset="0"/>
              </a:rPr>
              <a:t>	</a:t>
            </a:r>
            <a:r>
              <a:rPr lang="en-US" dirty="0" err="1" smtClean="0">
                <a:latin typeface="Berlin Sans FB Demi" panose="020E0802020502020306" pitchFamily="34" charset="0"/>
              </a:rPr>
              <a:t>var</a:t>
            </a:r>
            <a:r>
              <a:rPr lang="en-US" dirty="0" smtClean="0">
                <a:latin typeface="Berlin Sans FB Demi" panose="020E0802020502020306" pitchFamily="34" charset="0"/>
              </a:rPr>
              <a:t> </a:t>
            </a:r>
            <a:r>
              <a:rPr lang="en-US" dirty="0" err="1" smtClean="0">
                <a:latin typeface="Berlin Sans FB Demi" panose="020E0802020502020306" pitchFamily="34" charset="0"/>
              </a:rPr>
              <a:t>EventEmitter</a:t>
            </a:r>
            <a:r>
              <a:rPr lang="en-US" dirty="0" smtClean="0">
                <a:latin typeface="Berlin Sans FB Demi" panose="020E0802020502020306" pitchFamily="34" charset="0"/>
              </a:rPr>
              <a:t> = require(‘events’).</a:t>
            </a:r>
            <a:r>
              <a:rPr lang="en-US" dirty="0" err="1" smtClean="0">
                <a:latin typeface="Berlin Sans FB Demi" panose="020E0802020502020306" pitchFamily="34" charset="0"/>
              </a:rPr>
              <a:t>EventEmitter</a:t>
            </a:r>
            <a:r>
              <a:rPr lang="en-US" dirty="0" smtClean="0">
                <a:latin typeface="Berlin Sans FB Demi" panose="020E0802020502020306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Berlin Sans FB Demi" panose="020E0802020502020306" pitchFamily="34" charset="0"/>
              </a:rPr>
              <a:t> </a:t>
            </a:r>
            <a:r>
              <a:rPr lang="en-US" dirty="0" smtClean="0">
                <a:latin typeface="Berlin Sans FB Demi" panose="020E0802020502020306" pitchFamily="34" charset="0"/>
              </a:rPr>
              <a:t>          </a:t>
            </a:r>
            <a:r>
              <a:rPr lang="en-US" dirty="0" err="1" smtClean="0">
                <a:latin typeface="Berlin Sans FB Demi" panose="020E0802020502020306" pitchFamily="34" charset="0"/>
              </a:rPr>
              <a:t>var</a:t>
            </a:r>
            <a:r>
              <a:rPr lang="en-US" dirty="0" smtClean="0">
                <a:latin typeface="Berlin Sans FB Demi" panose="020E0802020502020306" pitchFamily="34" charset="0"/>
              </a:rPr>
              <a:t> </a:t>
            </a:r>
            <a:r>
              <a:rPr lang="en-US" dirty="0" err="1" smtClean="0">
                <a:latin typeface="Berlin Sans FB Demi" panose="020E0802020502020306" pitchFamily="34" charset="0"/>
              </a:rPr>
              <a:t>myEE</a:t>
            </a:r>
            <a:r>
              <a:rPr lang="en-US" dirty="0" smtClean="0">
                <a:latin typeface="Berlin Sans FB Demi" panose="020E0802020502020306" pitchFamily="34" charset="0"/>
              </a:rPr>
              <a:t> = new </a:t>
            </a:r>
            <a:r>
              <a:rPr lang="en-US" dirty="0" err="1" smtClean="0">
                <a:latin typeface="Berlin Sans FB Demi" panose="020E0802020502020306" pitchFamily="34" charset="0"/>
              </a:rPr>
              <a:t>EventEmitter</a:t>
            </a:r>
            <a:r>
              <a:rPr lang="en-US" dirty="0" smtClean="0">
                <a:latin typeface="Berlin Sans FB Demi" panose="020E0802020502020306" pitchFamily="34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Berlin Sans FB Demi" panose="020E0802020502020306" pitchFamily="34" charset="0"/>
              </a:rPr>
              <a:t> </a:t>
            </a:r>
            <a:r>
              <a:rPr lang="en-US" dirty="0" smtClean="0">
                <a:latin typeface="Berlin Sans FB Demi" panose="020E0802020502020306" pitchFamily="34" charset="0"/>
              </a:rPr>
              <a:t>          </a:t>
            </a:r>
          </a:p>
          <a:p>
            <a:pPr marL="0" indent="0">
              <a:buNone/>
            </a:pPr>
            <a:r>
              <a:rPr lang="en-US" dirty="0">
                <a:latin typeface="Berlin Sans FB Demi" panose="020E0802020502020306" pitchFamily="34" charset="0"/>
              </a:rPr>
              <a:t> </a:t>
            </a:r>
            <a:r>
              <a:rPr lang="en-US" dirty="0" smtClean="0">
                <a:latin typeface="Berlin Sans FB Demi" panose="020E0802020502020306" pitchFamily="34" charset="0"/>
              </a:rPr>
              <a:t>          </a:t>
            </a:r>
            <a:r>
              <a:rPr lang="en-US" dirty="0" err="1" smtClean="0">
                <a:latin typeface="Berlin Sans FB Demi" panose="020E0802020502020306" pitchFamily="34" charset="0"/>
              </a:rPr>
              <a:t>myEE.on</a:t>
            </a:r>
            <a:r>
              <a:rPr lang="en-US" dirty="0" smtClean="0">
                <a:latin typeface="Berlin Sans FB Demi" panose="020E0802020502020306" pitchFamily="34" charset="0"/>
              </a:rPr>
              <a:t>(event, listener);  //  </a:t>
            </a:r>
            <a:r>
              <a:rPr lang="en-US" sz="2000" dirty="0" smtClean="0">
                <a:latin typeface="Berlin Sans FB Demi" panose="020E0802020502020306" pitchFamily="34" charset="0"/>
              </a:rPr>
              <a:t>registering the event</a:t>
            </a:r>
          </a:p>
          <a:p>
            <a:pPr marL="0" indent="0">
              <a:buNone/>
            </a:pPr>
            <a:r>
              <a:rPr lang="en-US" dirty="0">
                <a:latin typeface="Berlin Sans FB Demi" panose="020E0802020502020306" pitchFamily="34" charset="0"/>
              </a:rPr>
              <a:t> </a:t>
            </a:r>
            <a:r>
              <a:rPr lang="en-US" dirty="0" smtClean="0">
                <a:latin typeface="Berlin Sans FB Demi" panose="020E0802020502020306" pitchFamily="34" charset="0"/>
              </a:rPr>
              <a:t>	 </a:t>
            </a:r>
            <a:r>
              <a:rPr lang="en-US" dirty="0" err="1" smtClean="0">
                <a:latin typeface="Berlin Sans FB Demi" panose="020E0802020502020306" pitchFamily="34" charset="0"/>
              </a:rPr>
              <a:t>myEE.once</a:t>
            </a:r>
            <a:r>
              <a:rPr lang="en-US" dirty="0" smtClean="0">
                <a:latin typeface="Berlin Sans FB Demi" panose="020E0802020502020306" pitchFamily="34" charset="0"/>
              </a:rPr>
              <a:t>(event, listener); // </a:t>
            </a:r>
            <a:r>
              <a:rPr lang="en-US" sz="1800" dirty="0" smtClean="0">
                <a:latin typeface="Berlin Sans FB Demi" panose="020E0802020502020306" pitchFamily="34" charset="0"/>
              </a:rPr>
              <a:t>registering for only one occurrence of event</a:t>
            </a:r>
          </a:p>
          <a:p>
            <a:pPr marL="0" indent="0">
              <a:buNone/>
            </a:pPr>
            <a:r>
              <a:rPr lang="en-US" dirty="0">
                <a:latin typeface="Berlin Sans FB Demi" panose="020E0802020502020306" pitchFamily="34" charset="0"/>
              </a:rPr>
              <a:t>	 </a:t>
            </a:r>
            <a:r>
              <a:rPr lang="en-US" dirty="0" err="1" smtClean="0">
                <a:latin typeface="Berlin Sans FB Demi" panose="020E0802020502020306" pitchFamily="34" charset="0"/>
              </a:rPr>
              <a:t>myEE.emit</a:t>
            </a:r>
            <a:r>
              <a:rPr lang="en-US" dirty="0" smtClean="0">
                <a:latin typeface="Berlin Sans FB Demi" panose="020E0802020502020306" pitchFamily="34" charset="0"/>
              </a:rPr>
              <a:t>(event, [arg1.. </a:t>
            </a:r>
            <a:r>
              <a:rPr lang="en-US" dirty="0" err="1" smtClean="0">
                <a:latin typeface="Berlin Sans FB Demi" panose="020E0802020502020306" pitchFamily="34" charset="0"/>
              </a:rPr>
              <a:t>argN</a:t>
            </a:r>
            <a:r>
              <a:rPr lang="en-US" dirty="0" smtClean="0">
                <a:latin typeface="Berlin Sans FB Demi" panose="020E0802020502020306" pitchFamily="34" charset="0"/>
              </a:rPr>
              <a:t>] //</a:t>
            </a:r>
            <a:r>
              <a:rPr lang="en-US" sz="2000" dirty="0" smtClean="0">
                <a:latin typeface="Berlin Sans FB Demi" panose="020E0802020502020306" pitchFamily="34" charset="0"/>
              </a:rPr>
              <a:t>Emit the event and run the listener</a:t>
            </a:r>
            <a:endParaRPr lang="en-US" dirty="0" smtClean="0">
              <a:latin typeface="Berlin Sans FB Demi" panose="020E0802020502020306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Berlin Sans FB Demi" panose="020E0802020502020306" pitchFamily="34" charset="0"/>
              </a:rPr>
              <a:t>           </a:t>
            </a:r>
            <a:r>
              <a:rPr lang="en-US" dirty="0" err="1" smtClean="0">
                <a:latin typeface="Berlin Sans FB Demi" panose="020E0802020502020306" pitchFamily="34" charset="0"/>
              </a:rPr>
              <a:t>myEE.removeListener</a:t>
            </a:r>
            <a:r>
              <a:rPr lang="en-US" dirty="0" smtClean="0">
                <a:latin typeface="Berlin Sans FB Demi" panose="020E0802020502020306" pitchFamily="34" charset="0"/>
              </a:rPr>
              <a:t>(</a:t>
            </a:r>
            <a:r>
              <a:rPr lang="en-US" dirty="0" err="1" smtClean="0">
                <a:latin typeface="Berlin Sans FB Demi" panose="020E0802020502020306" pitchFamily="34" charset="0"/>
              </a:rPr>
              <a:t>event,listener</a:t>
            </a:r>
            <a:r>
              <a:rPr lang="en-US" dirty="0" smtClean="0">
                <a:latin typeface="Berlin Sans FB Demi" panose="020E0802020502020306" pitchFamily="34" charset="0"/>
              </a:rPr>
              <a:t>);//</a:t>
            </a:r>
            <a:r>
              <a:rPr lang="en-US" sz="2000" dirty="0" smtClean="0">
                <a:latin typeface="Berlin Sans FB Demi" panose="020E0802020502020306" pitchFamily="34" charset="0"/>
              </a:rPr>
              <a:t>remove the listener</a:t>
            </a:r>
            <a:endParaRPr lang="en-US" dirty="0" smtClean="0">
              <a:latin typeface="Berlin Sans FB Demi" panose="020E0802020502020306" pitchFamily="34" charset="0"/>
            </a:endParaRPr>
          </a:p>
          <a:p>
            <a:pPr marL="0" indent="0">
              <a:buNone/>
            </a:pPr>
            <a:endParaRPr lang="en-US" dirty="0" smtClean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16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482"/>
          </a:xfrm>
        </p:spPr>
        <p:txBody>
          <a:bodyPr/>
          <a:lstStyle/>
          <a:p>
            <a:r>
              <a:rPr lang="en-US" dirty="0" smtClean="0"/>
              <a:t>Naive Event Emitter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117" y="987425"/>
            <a:ext cx="6328097" cy="5189538"/>
          </a:xfrm>
        </p:spPr>
      </p:pic>
    </p:spTree>
    <p:extLst>
      <p:ext uri="{BB962C8B-B14F-4D97-AF65-F5344CB8AC3E}">
        <p14:creationId xmlns:p14="http://schemas.microsoft.com/office/powerpoint/2010/main" val="17188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6420"/>
          </a:xfrm>
        </p:spPr>
        <p:txBody>
          <a:bodyPr/>
          <a:lstStyle/>
          <a:p>
            <a:r>
              <a:rPr lang="en-US" dirty="0" smtClean="0"/>
              <a:t>Modular Event Emitter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205" y="1345324"/>
            <a:ext cx="4945795" cy="4852660"/>
          </a:xfrm>
        </p:spPr>
      </p:pic>
      <p:sp>
        <p:nvSpPr>
          <p:cNvPr id="7" name="TextBox 6"/>
          <p:cNvSpPr txBox="1"/>
          <p:nvPr/>
        </p:nvSpPr>
        <p:spPr>
          <a:xfrm>
            <a:off x="6873766" y="1912883"/>
            <a:ext cx="4939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     Most common way of extending </a:t>
            </a:r>
            <a:r>
              <a:rPr lang="en-US" dirty="0" err="1" smtClean="0">
                <a:latin typeface="+mj-lt"/>
              </a:rPr>
              <a:t>EventEmitter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      to make Observable Class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367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131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022" y="2179432"/>
            <a:ext cx="5229955" cy="2953162"/>
          </a:xfrm>
        </p:spPr>
      </p:pic>
    </p:spTree>
    <p:extLst>
      <p:ext uri="{BB962C8B-B14F-4D97-AF65-F5344CB8AC3E}">
        <p14:creationId xmlns:p14="http://schemas.microsoft.com/office/powerpoint/2010/main" val="225591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53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Event Emitter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6138"/>
            <a:ext cx="10515600" cy="50208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Try to avoid writing synchronous code in event emitter.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000" dirty="0" smtClean="0">
                <a:latin typeface="Berlin Sans FB Demi" panose="020E0802020502020306" pitchFamily="34" charset="0"/>
              </a:rPr>
              <a:t>function </a:t>
            </a:r>
            <a:r>
              <a:rPr lang="en-US" sz="2000" dirty="0" err="1" smtClean="0">
                <a:latin typeface="Berlin Sans FB Demi" panose="020E0802020502020306" pitchFamily="34" charset="0"/>
              </a:rPr>
              <a:t>SyncEmit</a:t>
            </a:r>
            <a:r>
              <a:rPr lang="en-US" sz="2000" dirty="0" smtClean="0">
                <a:latin typeface="Berlin Sans FB Demi" panose="020E0802020502020306" pitchFamily="34" charset="0"/>
              </a:rPr>
              <a:t>(){</a:t>
            </a:r>
          </a:p>
          <a:p>
            <a:pPr marL="0" indent="0">
              <a:buNone/>
            </a:pPr>
            <a:r>
              <a:rPr lang="en-US" sz="2000" dirty="0">
                <a:latin typeface="Berlin Sans FB Demi" panose="020E0802020502020306" pitchFamily="34" charset="0"/>
              </a:rPr>
              <a:t> </a:t>
            </a:r>
            <a:r>
              <a:rPr lang="en-US" sz="2000" dirty="0" smtClean="0">
                <a:latin typeface="Berlin Sans FB Demi" panose="020E0802020502020306" pitchFamily="34" charset="0"/>
              </a:rPr>
              <a:t>               </a:t>
            </a:r>
            <a:r>
              <a:rPr lang="en-US" sz="2000" dirty="0" err="1" smtClean="0">
                <a:latin typeface="Berlin Sans FB Demi" panose="020E0802020502020306" pitchFamily="34" charset="0"/>
              </a:rPr>
              <a:t>this.emit</a:t>
            </a:r>
            <a:r>
              <a:rPr lang="en-US" sz="2000" dirty="0" smtClean="0">
                <a:latin typeface="Berlin Sans FB Demi" panose="020E0802020502020306" pitchFamily="34" charset="0"/>
              </a:rPr>
              <a:t>(‘ready’);</a:t>
            </a:r>
          </a:p>
          <a:p>
            <a:pPr marL="0" indent="0">
              <a:buNone/>
            </a:pPr>
            <a:r>
              <a:rPr lang="en-US" sz="2000" dirty="0">
                <a:latin typeface="Berlin Sans FB Demi" panose="020E0802020502020306" pitchFamily="34" charset="0"/>
              </a:rPr>
              <a:t> </a:t>
            </a:r>
            <a:r>
              <a:rPr lang="en-US" sz="2000" dirty="0" smtClean="0">
                <a:latin typeface="Berlin Sans FB Demi" panose="020E0802020502020306" pitchFamily="34" charset="0"/>
              </a:rPr>
              <a:t>            }</a:t>
            </a:r>
          </a:p>
          <a:p>
            <a:pPr marL="0" indent="0">
              <a:buNone/>
            </a:pPr>
            <a:r>
              <a:rPr lang="en-US" sz="2000" dirty="0">
                <a:latin typeface="Berlin Sans FB Demi" panose="020E0802020502020306" pitchFamily="34" charset="0"/>
              </a:rPr>
              <a:t> </a:t>
            </a:r>
            <a:r>
              <a:rPr lang="en-US" sz="2000" dirty="0" smtClean="0">
                <a:latin typeface="Berlin Sans FB Demi" panose="020E0802020502020306" pitchFamily="34" charset="0"/>
              </a:rPr>
              <a:t>            </a:t>
            </a:r>
            <a:r>
              <a:rPr lang="en-US" sz="2000" dirty="0" err="1" smtClean="0">
                <a:latin typeface="Berlin Sans FB Demi" panose="020E0802020502020306" pitchFamily="34" charset="0"/>
              </a:rPr>
              <a:t>utils.inherits</a:t>
            </a:r>
            <a:r>
              <a:rPr lang="en-US" sz="2000" dirty="0" smtClean="0">
                <a:latin typeface="Berlin Sans FB Demi" panose="020E0802020502020306" pitchFamily="34" charset="0"/>
              </a:rPr>
              <a:t>(</a:t>
            </a:r>
            <a:r>
              <a:rPr lang="en-US" sz="2000" dirty="0" err="1" smtClean="0">
                <a:latin typeface="Berlin Sans FB Demi" panose="020E0802020502020306" pitchFamily="34" charset="0"/>
              </a:rPr>
              <a:t>SyncEmit,EventEmitter</a:t>
            </a:r>
            <a:r>
              <a:rPr lang="en-US" sz="2000" dirty="0" smtClean="0">
                <a:latin typeface="Berlin Sans FB Demi" panose="020E0802020502020306" pitchFamily="34" charset="0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Berlin Sans FB Demi" panose="020E0802020502020306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Berlin Sans FB Demi" panose="020E0802020502020306" pitchFamily="34" charset="0"/>
              </a:rPr>
              <a:t>              //invoking </a:t>
            </a:r>
          </a:p>
          <a:p>
            <a:pPr marL="0" indent="0">
              <a:buNone/>
            </a:pPr>
            <a:r>
              <a:rPr lang="en-US" sz="2000" dirty="0">
                <a:latin typeface="Berlin Sans FB Demi" panose="020E0802020502020306" pitchFamily="34" charset="0"/>
              </a:rPr>
              <a:t> </a:t>
            </a:r>
            <a:r>
              <a:rPr lang="en-US" sz="2000" dirty="0" smtClean="0">
                <a:latin typeface="Berlin Sans FB Demi" panose="020E0802020502020306" pitchFamily="34" charset="0"/>
              </a:rPr>
              <a:t>             </a:t>
            </a:r>
            <a:r>
              <a:rPr lang="en-US" sz="2000" dirty="0" err="1" smtClean="0">
                <a:latin typeface="Berlin Sans FB Demi" panose="020E0802020502020306" pitchFamily="34" charset="0"/>
              </a:rPr>
              <a:t>var</a:t>
            </a:r>
            <a:r>
              <a:rPr lang="en-US" sz="2000" dirty="0" smtClean="0">
                <a:latin typeface="Berlin Sans FB Demi" panose="020E0802020502020306" pitchFamily="34" charset="0"/>
              </a:rPr>
              <a:t>  </a:t>
            </a:r>
            <a:r>
              <a:rPr lang="en-US" sz="2000" dirty="0" err="1" smtClean="0">
                <a:latin typeface="Berlin Sans FB Demi" panose="020E0802020502020306" pitchFamily="34" charset="0"/>
              </a:rPr>
              <a:t>mySyncEmit</a:t>
            </a:r>
            <a:r>
              <a:rPr lang="en-US" sz="2000" dirty="0" smtClean="0">
                <a:latin typeface="Berlin Sans FB Demi" panose="020E0802020502020306" pitchFamily="34" charset="0"/>
              </a:rPr>
              <a:t> = new </a:t>
            </a:r>
            <a:r>
              <a:rPr lang="en-US" sz="2000" dirty="0" err="1" smtClean="0">
                <a:latin typeface="Berlin Sans FB Demi" panose="020E0802020502020306" pitchFamily="34" charset="0"/>
              </a:rPr>
              <a:t>SyncEmit</a:t>
            </a:r>
            <a:r>
              <a:rPr lang="en-US" sz="2000" dirty="0" smtClean="0">
                <a:latin typeface="Berlin Sans FB Demi" panose="020E0802020502020306" pitchFamily="34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Berlin Sans FB Demi" panose="020E0802020502020306" pitchFamily="34" charset="0"/>
              </a:rPr>
              <a:t> </a:t>
            </a:r>
            <a:r>
              <a:rPr lang="en-US" sz="2000" dirty="0" smtClean="0">
                <a:latin typeface="Berlin Sans FB Demi" panose="020E0802020502020306" pitchFamily="34" charset="0"/>
              </a:rPr>
              <a:t>             </a:t>
            </a:r>
            <a:r>
              <a:rPr lang="en-US" sz="2000" dirty="0" err="1" smtClean="0">
                <a:latin typeface="Berlin Sans FB Demi" panose="020E0802020502020306" pitchFamily="34" charset="0"/>
              </a:rPr>
              <a:t>mySyncEmit.on</a:t>
            </a:r>
            <a:r>
              <a:rPr lang="en-US" sz="2000" dirty="0" smtClean="0">
                <a:latin typeface="Berlin Sans FB Demi" panose="020E0802020502020306" pitchFamily="34" charset="0"/>
              </a:rPr>
              <a:t>(‘ready’ , function() {</a:t>
            </a:r>
          </a:p>
          <a:p>
            <a:pPr marL="0" indent="0">
              <a:buNone/>
            </a:pPr>
            <a:r>
              <a:rPr lang="en-US" sz="2000" dirty="0" smtClean="0">
                <a:latin typeface="Berlin Sans FB Demi" panose="020E0802020502020306" pitchFamily="34" charset="0"/>
              </a:rPr>
              <a:t>	     console.log(‘ready event fired’);</a:t>
            </a:r>
            <a:endParaRPr lang="en-US" sz="2000" dirty="0">
              <a:latin typeface="Berlin Sans FB Demi" panose="020E0802020502020306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Berlin Sans FB Demi" panose="020E0802020502020306" pitchFamily="34" charset="0"/>
              </a:rPr>
              <a:t> </a:t>
            </a:r>
            <a:r>
              <a:rPr lang="en-US" sz="2000" dirty="0" smtClean="0">
                <a:latin typeface="Berlin Sans FB Demi" panose="020E0802020502020306" pitchFamily="34" charset="0"/>
              </a:rPr>
              <a:t>             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16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1523"/>
          </a:xfrm>
        </p:spPr>
        <p:txBody>
          <a:bodyPr/>
          <a:lstStyle/>
          <a:p>
            <a:r>
              <a:rPr lang="en-US" dirty="0" smtClean="0"/>
              <a:t>Event Emitter  vs Callback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6648"/>
            <a:ext cx="10515600" cy="5010315"/>
          </a:xfrm>
        </p:spPr>
        <p:txBody>
          <a:bodyPr/>
          <a:lstStyle/>
          <a:p>
            <a:r>
              <a:rPr lang="en-US" dirty="0" smtClean="0"/>
              <a:t>Both are complement to one another.</a:t>
            </a:r>
          </a:p>
          <a:p>
            <a:r>
              <a:rPr lang="en-US" dirty="0" smtClean="0"/>
              <a:t>Both can be used to achieve asynchronous code flow.</a:t>
            </a:r>
          </a:p>
          <a:p>
            <a:r>
              <a:rPr lang="en-US" dirty="0" smtClean="0"/>
              <a:t>Callback – used when results should be returned in </a:t>
            </a:r>
            <a:r>
              <a:rPr lang="en-US" dirty="0" err="1" smtClean="0"/>
              <a:t>async</a:t>
            </a:r>
            <a:r>
              <a:rPr lang="en-US" dirty="0" smtClean="0"/>
              <a:t> way.</a:t>
            </a:r>
          </a:p>
          <a:p>
            <a:r>
              <a:rPr lang="en-US" dirty="0" err="1" smtClean="0"/>
              <a:t>EventEmitter</a:t>
            </a:r>
            <a:r>
              <a:rPr lang="en-US" dirty="0" smtClean="0"/>
              <a:t> – used to communicate some event has happened.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24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</TotalTime>
  <Words>581</Words>
  <Application>Microsoft Office PowerPoint</Application>
  <PresentationFormat>Widescreen</PresentationFormat>
  <Paragraphs>159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Berlin Sans FB Demi</vt:lpstr>
      <vt:lpstr>Calibri</vt:lpstr>
      <vt:lpstr>Calibri Light</vt:lpstr>
      <vt:lpstr>Office Theme</vt:lpstr>
      <vt:lpstr>CORE API</vt:lpstr>
      <vt:lpstr>Event Emitter</vt:lpstr>
      <vt:lpstr>Event Emitter</vt:lpstr>
      <vt:lpstr>PowerPoint Presentation</vt:lpstr>
      <vt:lpstr>Naive Event Emitter</vt:lpstr>
      <vt:lpstr>Modular Event Emitter</vt:lpstr>
      <vt:lpstr>PowerPoint Presentation</vt:lpstr>
      <vt:lpstr>Event Emitter</vt:lpstr>
      <vt:lpstr>Event Emitter  vs Callback</vt:lpstr>
      <vt:lpstr>     STREAMS</vt:lpstr>
      <vt:lpstr>STREAMS  </vt:lpstr>
      <vt:lpstr>Buffering </vt:lpstr>
      <vt:lpstr>Streaming</vt:lpstr>
      <vt:lpstr>Streams - Types</vt:lpstr>
      <vt:lpstr>Modes of Streams</vt:lpstr>
      <vt:lpstr>Readable Stream.</vt:lpstr>
      <vt:lpstr> Flowing Mode </vt:lpstr>
      <vt:lpstr>Paused mode</vt:lpstr>
      <vt:lpstr>Writable Stream</vt:lpstr>
      <vt:lpstr>Piping streams</vt:lpstr>
      <vt:lpstr>Transform / Duplex stream</vt:lpstr>
      <vt:lpstr>Exercise</vt:lpstr>
      <vt:lpstr>Global Objects</vt:lpstr>
      <vt:lpstr>Process </vt:lpstr>
      <vt:lpstr>API Overview – Core Modules</vt:lpstr>
      <vt:lpstr>Core Modules</vt:lpstr>
      <vt:lpstr>Core Modules</vt:lpstr>
      <vt:lpstr>Timers</vt:lpstr>
    </vt:vector>
  </TitlesOfParts>
  <Company>PayPal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API</dc:title>
  <dc:creator>Jowhar, Mohammed(AWF)</dc:creator>
  <cp:lastModifiedBy>Jowhar, Mohammed(AWF)</cp:lastModifiedBy>
  <cp:revision>61</cp:revision>
  <dcterms:created xsi:type="dcterms:W3CDTF">2016-10-27T18:08:06Z</dcterms:created>
  <dcterms:modified xsi:type="dcterms:W3CDTF">2016-11-02T13:37:15Z</dcterms:modified>
</cp:coreProperties>
</file>