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9" r:id="rId3"/>
    <p:sldId id="258" r:id="rId4"/>
    <p:sldId id="259" r:id="rId5"/>
    <p:sldId id="261" r:id="rId6"/>
    <p:sldId id="300" r:id="rId7"/>
    <p:sldId id="264" r:id="rId8"/>
    <p:sldId id="265" r:id="rId9"/>
    <p:sldId id="305" r:id="rId10"/>
    <p:sldId id="287" r:id="rId11"/>
    <p:sldId id="288" r:id="rId12"/>
    <p:sldId id="303" r:id="rId13"/>
    <p:sldId id="304" r:id="rId14"/>
    <p:sldId id="266" r:id="rId15"/>
    <p:sldId id="267" r:id="rId16"/>
    <p:sldId id="299" r:id="rId17"/>
    <p:sldId id="29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8D3795D-4C70-48FA-A698-3ED1A8715447}" type="datetimeFigureOut">
              <a:rPr lang="en-US" smtClean="0"/>
              <a:pPr/>
              <a:t>8/21/2020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A590B80-098A-482F-93D6-0ECF50129776}" type="slidenum">
              <a:rPr lang="en-US" smtClean="0"/>
              <a:pPr/>
              <a:t>‹#›</a:t>
            </a:fld>
            <a:endParaRPr lang="en-US"/>
          </a:p>
        </p:txBody>
      </p:sp>
      <p:sp>
        <p:nvSpPr>
          <p:cNvPr id="13" name="Rectangle 12"/>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1468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3795D-4C70-48FA-A698-3ED1A8715447}"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0B80-098A-482F-93D6-0ECF50129776}" type="slidenum">
              <a:rPr lang="en-US" smtClean="0"/>
              <a:pPr/>
              <a:t>‹#›</a:t>
            </a:fld>
            <a:endParaRPr lang="en-US"/>
          </a:p>
        </p:txBody>
      </p:sp>
    </p:spTree>
    <p:extLst>
      <p:ext uri="{BB962C8B-B14F-4D97-AF65-F5344CB8AC3E}">
        <p14:creationId xmlns:p14="http://schemas.microsoft.com/office/powerpoint/2010/main" val="3694923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3795D-4C70-48FA-A698-3ED1A8715447}"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0B80-098A-482F-93D6-0ECF50129776}" type="slidenum">
              <a:rPr lang="en-US" smtClean="0"/>
              <a:pPr/>
              <a:t>‹#›</a:t>
            </a:fld>
            <a:endParaRPr lang="en-US"/>
          </a:p>
        </p:txBody>
      </p:sp>
    </p:spTree>
    <p:extLst>
      <p:ext uri="{BB962C8B-B14F-4D97-AF65-F5344CB8AC3E}">
        <p14:creationId xmlns:p14="http://schemas.microsoft.com/office/powerpoint/2010/main" val="12066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3795D-4C70-48FA-A698-3ED1A8715447}" type="datetimeFigureOut">
              <a:rPr lang="en-US" smtClean="0"/>
              <a:pPr/>
              <a:t>8/21/2020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90B80-098A-482F-93D6-0ECF50129776}" type="slidenum">
              <a:rPr lang="en-US" smtClean="0"/>
              <a:pPr/>
              <a:t>‹#›</a:t>
            </a:fld>
            <a:endParaRPr lang="en-US"/>
          </a:p>
        </p:txBody>
      </p:sp>
    </p:spTree>
    <p:extLst>
      <p:ext uri="{BB962C8B-B14F-4D97-AF65-F5344CB8AC3E}">
        <p14:creationId xmlns:p14="http://schemas.microsoft.com/office/powerpoint/2010/main" val="3428759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8D3795D-4C70-48FA-A698-3ED1A8715447}" type="datetimeFigureOut">
              <a:rPr lang="en-US" smtClean="0"/>
              <a:pPr/>
              <a:t>8/21/2020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A590B80-098A-482F-93D6-0ECF50129776}" type="slidenum">
              <a:rPr lang="en-US" smtClean="0"/>
              <a:pPr/>
              <a:t>‹#›</a:t>
            </a:fld>
            <a:endParaRPr lang="en-US"/>
          </a:p>
        </p:txBody>
      </p:sp>
      <p:grpSp>
        <p:nvGrpSpPr>
          <p:cNvPr id="7" name="Group 6"/>
          <p:cNvGrpSpPr/>
          <p:nvPr/>
        </p:nvGrpSpPr>
        <p:grpSpPr>
          <a:xfrm>
            <a:off x="0" y="0"/>
            <a:ext cx="2814638" cy="6858000"/>
            <a:chOff x="0" y="0"/>
            <a:chExt cx="2814638" cy="6858000"/>
          </a:xfrm>
        </p:grpSpPr>
        <p:sp>
          <p:nvSpPr>
            <p:cNvPr id="11" name="Freeform 6"/>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4392342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D3795D-4C70-48FA-A698-3ED1A8715447}" type="datetimeFigureOut">
              <a:rPr lang="en-US" smtClean="0"/>
              <a:pPr/>
              <a:t>8/21/2020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90B80-098A-482F-93D6-0ECF50129776}" type="slidenum">
              <a:rPr lang="en-US" smtClean="0"/>
              <a:pPr/>
              <a:t>‹#›</a:t>
            </a:fld>
            <a:endParaRPr lang="en-US"/>
          </a:p>
        </p:txBody>
      </p:sp>
    </p:spTree>
    <p:extLst>
      <p:ext uri="{BB962C8B-B14F-4D97-AF65-F5344CB8AC3E}">
        <p14:creationId xmlns:p14="http://schemas.microsoft.com/office/powerpoint/2010/main" val="22761524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D3795D-4C70-48FA-A698-3ED1A8715447}" type="datetimeFigureOut">
              <a:rPr lang="en-US" smtClean="0"/>
              <a:pPr/>
              <a:t>8/21/2020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90B80-098A-482F-93D6-0ECF50129776}" type="slidenum">
              <a:rPr lang="en-US" smtClean="0"/>
              <a:pPr/>
              <a:t>‹#›</a:t>
            </a:fld>
            <a:endParaRPr lang="en-US"/>
          </a:p>
        </p:txBody>
      </p:sp>
    </p:spTree>
    <p:extLst>
      <p:ext uri="{BB962C8B-B14F-4D97-AF65-F5344CB8AC3E}">
        <p14:creationId xmlns:p14="http://schemas.microsoft.com/office/powerpoint/2010/main" val="30857351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D3795D-4C70-48FA-A698-3ED1A8715447}" type="datetimeFigureOut">
              <a:rPr lang="en-US" smtClean="0"/>
              <a:pPr/>
              <a:t>8/21/2020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90B80-098A-482F-93D6-0ECF50129776}" type="slidenum">
              <a:rPr lang="en-US" smtClean="0"/>
              <a:pPr/>
              <a:t>‹#›</a:t>
            </a:fld>
            <a:endParaRPr lang="en-US"/>
          </a:p>
        </p:txBody>
      </p:sp>
    </p:spTree>
    <p:extLst>
      <p:ext uri="{BB962C8B-B14F-4D97-AF65-F5344CB8AC3E}">
        <p14:creationId xmlns:p14="http://schemas.microsoft.com/office/powerpoint/2010/main" val="315117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D3795D-4C70-48FA-A698-3ED1A8715447}" type="datetimeFigureOut">
              <a:rPr lang="en-US" smtClean="0"/>
              <a:pPr/>
              <a:t>8/21/2020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90B80-098A-482F-93D6-0ECF50129776}" type="slidenum">
              <a:rPr lang="en-US" smtClean="0"/>
              <a:pPr/>
              <a:t>‹#›</a:t>
            </a:fld>
            <a:endParaRPr lang="en-US"/>
          </a:p>
        </p:txBody>
      </p:sp>
    </p:spTree>
    <p:extLst>
      <p:ext uri="{BB962C8B-B14F-4D97-AF65-F5344CB8AC3E}">
        <p14:creationId xmlns:p14="http://schemas.microsoft.com/office/powerpoint/2010/main" val="139392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8D3795D-4C70-48FA-A698-3ED1A8715447}" type="datetimeFigureOut">
              <a:rPr lang="en-US" smtClean="0"/>
              <a:pPr/>
              <a:t>8/21/2020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A590B80-098A-482F-93D6-0ECF50129776}" type="slidenum">
              <a:rPr lang="en-US" smtClean="0"/>
              <a:pPr/>
              <a:t>‹#›</a:t>
            </a:fld>
            <a:endParaRPr lang="en-US"/>
          </a:p>
        </p:txBody>
      </p:sp>
      <p:sp>
        <p:nvSpPr>
          <p:cNvPr id="8" name="Rectangle 7"/>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293276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8D3795D-4C70-48FA-A698-3ED1A8715447}" type="datetimeFigureOut">
              <a:rPr lang="en-US" smtClean="0"/>
              <a:pPr/>
              <a:t>8/21/2020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A590B80-098A-482F-93D6-0ECF50129776}" type="slidenum">
              <a:rPr lang="en-US" smtClean="0"/>
              <a:pPr/>
              <a:t>‹#›</a:t>
            </a:fld>
            <a:endParaRPr lang="en-US"/>
          </a:p>
        </p:txBody>
      </p:sp>
    </p:spTree>
    <p:extLst>
      <p:ext uri="{BB962C8B-B14F-4D97-AF65-F5344CB8AC3E}">
        <p14:creationId xmlns:p14="http://schemas.microsoft.com/office/powerpoint/2010/main" val="297830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8D3795D-4C70-48FA-A698-3ED1A8715447}" type="datetimeFigureOut">
              <a:rPr lang="en-US" smtClean="0"/>
              <a:pPr/>
              <a:t>8/21/2020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A590B80-098A-482F-93D6-0ECF50129776}" type="slidenum">
              <a:rPr lang="en-US" smtClean="0"/>
              <a:pPr/>
              <a:t>‹#›</a:t>
            </a:fld>
            <a:endParaRPr lang="en-US"/>
          </a:p>
        </p:txBody>
      </p:sp>
      <p:sp>
        <p:nvSpPr>
          <p:cNvPr id="11"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9954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2749-D71A-47D3-83ED-3B213001DE64}"/>
              </a:ext>
            </a:extLst>
          </p:cNvPr>
          <p:cNvSpPr>
            <a:spLocks noGrp="1"/>
          </p:cNvSpPr>
          <p:nvPr>
            <p:ph type="title"/>
          </p:nvPr>
        </p:nvSpPr>
        <p:spPr>
          <a:xfrm>
            <a:off x="835714" y="3942523"/>
            <a:ext cx="10520565" cy="1623391"/>
          </a:xfrm>
        </p:spPr>
        <p:txBody>
          <a:bodyPr>
            <a:noAutofit/>
          </a:bodyPr>
          <a:lstStyle/>
          <a:p>
            <a:pPr algn="ctr"/>
            <a:r>
              <a:rPr lang="en-US" sz="2400" b="1" dirty="0">
                <a:latin typeface="Times New Roman" panose="02020603050405020304" pitchFamily="18" charset="0"/>
                <a:cs typeface="Times New Roman" panose="02020603050405020304" pitchFamily="18" charset="0"/>
              </a:rPr>
              <a:t>Presentation</a:t>
            </a:r>
            <a:br>
              <a:rPr lang="en-US" sz="24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Restaurant Management System</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27DFC1-6230-40FE-9842-854359A2E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8855" y="0"/>
            <a:ext cx="1774285" cy="2279374"/>
          </a:xfrm>
          <a:prstGeom prst="rect">
            <a:avLst/>
          </a:prstGeom>
        </p:spPr>
      </p:pic>
      <p:sp>
        <p:nvSpPr>
          <p:cNvPr id="12" name="Title 1">
            <a:extLst>
              <a:ext uri="{FF2B5EF4-FFF2-40B4-BE49-F238E27FC236}">
                <a16:creationId xmlns:a16="http://schemas.microsoft.com/office/drawing/2014/main" id="{FAA3F58E-4ABA-4881-9AC9-D1FA45D29013}"/>
              </a:ext>
            </a:extLst>
          </p:cNvPr>
          <p:cNvSpPr txBox="1">
            <a:spLocks/>
          </p:cNvSpPr>
          <p:nvPr/>
        </p:nvSpPr>
        <p:spPr>
          <a:xfrm>
            <a:off x="1590673" y="2491407"/>
            <a:ext cx="9010646" cy="42407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2000" dirty="0">
                <a:solidFill>
                  <a:schemeClr val="accent4">
                    <a:lumMod val="50000"/>
                  </a:schemeClr>
                </a:solidFill>
                <a:latin typeface="Algerian" panose="04020705040A02060702" pitchFamily="82" charset="0"/>
                <a:cs typeface="Times New Roman" panose="02020603050405020304" pitchFamily="18" charset="0"/>
              </a:rPr>
              <a:t>Bangladesh University of business and technology</a:t>
            </a:r>
          </a:p>
        </p:txBody>
      </p:sp>
    </p:spTree>
    <p:extLst>
      <p:ext uri="{BB962C8B-B14F-4D97-AF65-F5344CB8AC3E}">
        <p14:creationId xmlns:p14="http://schemas.microsoft.com/office/powerpoint/2010/main" val="337572064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16" presetClass="entr" presetSubtype="21"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6EEB-1089-49A0-856E-C9683E2E9B27}"/>
              </a:ext>
            </a:extLst>
          </p:cNvPr>
          <p:cNvSpPr>
            <a:spLocks noGrp="1"/>
          </p:cNvSpPr>
          <p:nvPr>
            <p:ph type="title"/>
          </p:nvPr>
        </p:nvSpPr>
        <p:spPr>
          <a:xfrm>
            <a:off x="1006839" y="183602"/>
            <a:ext cx="10178322" cy="916328"/>
          </a:xfrm>
        </p:spPr>
        <p:txBody>
          <a:bodyPr/>
          <a:lstStyle/>
          <a:p>
            <a:pPr algn="ctr"/>
            <a:r>
              <a:rPr lang="en-US" dirty="0"/>
              <a:t>Function</a:t>
            </a:r>
          </a:p>
        </p:txBody>
      </p:sp>
      <p:pic>
        <p:nvPicPr>
          <p:cNvPr id="4" name="Picture 3">
            <a:extLst>
              <a:ext uri="{FF2B5EF4-FFF2-40B4-BE49-F238E27FC236}">
                <a16:creationId xmlns:a16="http://schemas.microsoft.com/office/drawing/2014/main" id="{33D04C5F-16C9-4E3A-A3A4-2F0BFE99E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773" y="1051147"/>
            <a:ext cx="8252454" cy="5806853"/>
          </a:xfrm>
          <a:prstGeom prst="rect">
            <a:avLst/>
          </a:prstGeom>
        </p:spPr>
      </p:pic>
    </p:spTree>
    <p:extLst>
      <p:ext uri="{BB962C8B-B14F-4D97-AF65-F5344CB8AC3E}">
        <p14:creationId xmlns:p14="http://schemas.microsoft.com/office/powerpoint/2010/main" val="28563634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A0931-2C57-4C98-A236-9BCB4F184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108" y="0"/>
            <a:ext cx="10279783" cy="6858000"/>
          </a:xfrm>
          <a:prstGeom prst="rect">
            <a:avLst/>
          </a:prstGeom>
        </p:spPr>
      </p:pic>
    </p:spTree>
    <p:extLst>
      <p:ext uri="{BB962C8B-B14F-4D97-AF65-F5344CB8AC3E}">
        <p14:creationId xmlns:p14="http://schemas.microsoft.com/office/powerpoint/2010/main" val="429091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08AF4A-B432-4E7D-BA8F-A830247BA9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876" y="0"/>
            <a:ext cx="9864248" cy="6858000"/>
          </a:xfrm>
          <a:prstGeom prst="rect">
            <a:avLst/>
          </a:prstGeom>
        </p:spPr>
      </p:pic>
    </p:spTree>
    <p:extLst>
      <p:ext uri="{BB962C8B-B14F-4D97-AF65-F5344CB8AC3E}">
        <p14:creationId xmlns:p14="http://schemas.microsoft.com/office/powerpoint/2010/main" val="202685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F351C1-B67B-4720-8558-BE94B4C0B4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600" y="0"/>
            <a:ext cx="6620799" cy="6857999"/>
          </a:xfrm>
          <a:prstGeom prst="rect">
            <a:avLst/>
          </a:prstGeom>
        </p:spPr>
      </p:pic>
    </p:spTree>
    <p:extLst>
      <p:ext uri="{BB962C8B-B14F-4D97-AF65-F5344CB8AC3E}">
        <p14:creationId xmlns:p14="http://schemas.microsoft.com/office/powerpoint/2010/main" val="391008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912D-474A-4D68-AEF1-EA14F61088BF}"/>
              </a:ext>
            </a:extLst>
          </p:cNvPr>
          <p:cNvSpPr>
            <a:spLocks noGrp="1"/>
          </p:cNvSpPr>
          <p:nvPr>
            <p:ph type="title"/>
          </p:nvPr>
        </p:nvSpPr>
        <p:spPr>
          <a:xfrm>
            <a:off x="1006839" y="382385"/>
            <a:ext cx="10178322" cy="1353650"/>
          </a:xfrm>
        </p:spPr>
        <p:txBody>
          <a:bodyPr>
            <a:normAutofit fontScale="90000"/>
          </a:bodyPr>
          <a:lstStyle/>
          <a:p>
            <a:pPr algn="ctr"/>
            <a:r>
              <a:rPr lang="en-US" sz="5700" b="1" dirty="0">
                <a:cs typeface="Times New Roman" pitchFamily="18" charset="0"/>
              </a:rPr>
              <a:t>Benefits</a:t>
            </a:r>
            <a:br>
              <a:rPr lang="en-US" sz="5400" b="1" dirty="0">
                <a:latin typeface="Times New Roman" pitchFamily="18" charset="0"/>
                <a:cs typeface="Times New Roman" pitchFamily="18" charset="0"/>
              </a:rPr>
            </a:br>
            <a:endParaRPr lang="en-US" dirty="0"/>
          </a:p>
        </p:txBody>
      </p:sp>
      <p:sp>
        <p:nvSpPr>
          <p:cNvPr id="5" name="Content Placeholder 4"/>
          <p:cNvSpPr>
            <a:spLocks noGrp="1"/>
          </p:cNvSpPr>
          <p:nvPr>
            <p:ph idx="1"/>
          </p:nvPr>
        </p:nvSpPr>
        <p:spPr>
          <a:xfrm>
            <a:off x="4023128" y="1736035"/>
            <a:ext cx="4145744" cy="3412163"/>
          </a:xfrm>
        </p:spPr>
        <p:txBody>
          <a:bodyPr>
            <a:normAutofit/>
          </a:bodyPr>
          <a:lstStyle/>
          <a:p>
            <a:pPr fontAlgn="base"/>
            <a:r>
              <a:rPr lang="en-US" sz="2800" dirty="0">
                <a:solidFill>
                  <a:schemeClr val="tx1"/>
                </a:solidFill>
                <a:latin typeface="Times New Roman" pitchFamily="18" charset="0"/>
                <a:cs typeface="Times New Roman" pitchFamily="18" charset="0"/>
              </a:rPr>
              <a:t>User friendly</a:t>
            </a:r>
          </a:p>
          <a:p>
            <a:pPr fontAlgn="base"/>
            <a:r>
              <a:rPr lang="en-US" sz="2800" dirty="0">
                <a:solidFill>
                  <a:schemeClr val="tx1"/>
                </a:solidFill>
                <a:latin typeface="Times New Roman" pitchFamily="18" charset="0"/>
                <a:cs typeface="Times New Roman" pitchFamily="18" charset="0"/>
              </a:rPr>
              <a:t>Saves time</a:t>
            </a:r>
          </a:p>
          <a:p>
            <a:pPr fontAlgn="base"/>
            <a:r>
              <a:rPr lang="en-US" sz="2800" dirty="0">
                <a:solidFill>
                  <a:schemeClr val="tx1"/>
                </a:solidFill>
                <a:latin typeface="Times New Roman" pitchFamily="18" charset="0"/>
                <a:cs typeface="Times New Roman" pitchFamily="18" charset="0"/>
              </a:rPr>
              <a:t>Efficient system</a:t>
            </a:r>
          </a:p>
          <a:p>
            <a:pPr fontAlgn="base"/>
            <a:r>
              <a:rPr lang="en-US" sz="2800" dirty="0">
                <a:solidFill>
                  <a:schemeClr val="tx1"/>
                </a:solidFill>
                <a:latin typeface="Times New Roman" pitchFamily="18" charset="0"/>
                <a:cs typeface="Times New Roman" pitchFamily="18" charset="0"/>
              </a:rPr>
              <a:t>Easy information access</a:t>
            </a:r>
          </a:p>
          <a:p>
            <a:pPr fontAlgn="base"/>
            <a:r>
              <a:rPr lang="en-US" sz="2800" dirty="0">
                <a:solidFill>
                  <a:schemeClr val="tx1"/>
                </a:solidFill>
                <a:latin typeface="Times New Roman" pitchFamily="18" charset="0"/>
                <a:cs typeface="Times New Roman" pitchFamily="18" charset="0"/>
              </a:rPr>
              <a:t>Less Manpower</a:t>
            </a:r>
          </a:p>
          <a:p>
            <a:pPr fontAlgn="base"/>
            <a:r>
              <a:rPr lang="en-US" sz="2800" dirty="0">
                <a:solidFill>
                  <a:schemeClr val="tx1"/>
                </a:solidFill>
                <a:latin typeface="Times New Roman" pitchFamily="18" charset="0"/>
                <a:cs typeface="Times New Roman" pitchFamily="18" charset="0"/>
              </a:rPr>
              <a:t>Better Environment</a:t>
            </a:r>
          </a:p>
        </p:txBody>
      </p:sp>
    </p:spTree>
    <p:extLst>
      <p:ext uri="{BB962C8B-B14F-4D97-AF65-F5344CB8AC3E}">
        <p14:creationId xmlns:p14="http://schemas.microsoft.com/office/powerpoint/2010/main" val="15247234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2A86-662B-4B01-A16B-530BD2E43819}"/>
              </a:ext>
            </a:extLst>
          </p:cNvPr>
          <p:cNvSpPr>
            <a:spLocks noGrp="1"/>
          </p:cNvSpPr>
          <p:nvPr>
            <p:ph type="title"/>
          </p:nvPr>
        </p:nvSpPr>
        <p:spPr/>
        <p:txBody>
          <a:bodyPr>
            <a:normAutofit fontScale="90000"/>
          </a:bodyPr>
          <a:lstStyle/>
          <a:p>
            <a:pPr algn="ctr"/>
            <a:r>
              <a:rPr lang="en-US" sz="5700" b="1" dirty="0">
                <a:cs typeface="Times New Roman" pitchFamily="18" charset="0"/>
              </a:rPr>
              <a:t>Conclusion </a:t>
            </a:r>
            <a:br>
              <a:rPr lang="en-US" sz="5400"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131B6CC9-98A5-495D-BDE0-2D59BA40A8B2}"/>
              </a:ext>
            </a:extLst>
          </p:cNvPr>
          <p:cNvSpPr>
            <a:spLocks noGrp="1"/>
          </p:cNvSpPr>
          <p:nvPr>
            <p:ph idx="1"/>
          </p:nvPr>
        </p:nvSpPr>
        <p:spPr>
          <a:xfrm>
            <a:off x="1251678" y="1874517"/>
            <a:ext cx="10178322" cy="3593591"/>
          </a:xfrm>
        </p:spPr>
        <p:txBody>
          <a:bodyPr>
            <a:normAutofit/>
          </a:bodyPr>
          <a:lstStyle/>
          <a:p>
            <a:pPr marL="0" indent="0" algn="just">
              <a:buNone/>
            </a:pPr>
            <a:r>
              <a:rPr lang="en-US" sz="2800" dirty="0">
                <a:solidFill>
                  <a:schemeClr val="tx1"/>
                </a:solidFill>
                <a:latin typeface="Times New Roman" pitchFamily="18" charset="0"/>
                <a:cs typeface="Times New Roman" pitchFamily="18" charset="0"/>
              </a:rPr>
              <a:t>Today the use of software is becoming vital in the field of Restaurant Management System like- </a:t>
            </a:r>
            <a:r>
              <a:rPr lang="en-US" sz="2800" b="1" dirty="0">
                <a:solidFill>
                  <a:schemeClr val="tx1"/>
                </a:solidFill>
                <a:latin typeface="Times New Roman" pitchFamily="18" charset="0"/>
                <a:cs typeface="Times New Roman" pitchFamily="18" charset="0"/>
              </a:rPr>
              <a:t>"3 Food"</a:t>
            </a:r>
            <a:r>
              <a:rPr lang="en-US" sz="2800" dirty="0">
                <a:solidFill>
                  <a:schemeClr val="tx1"/>
                </a:solidFill>
                <a:latin typeface="Times New Roman" pitchFamily="18" charset="0"/>
                <a:cs typeface="Times New Roman" pitchFamily="18" charset="0"/>
              </a:rPr>
              <a:t>. We try our best to develop nice looking, powerful, user friendly and secured software for personal or professional use. We think it is helpful for general people of all categories. We try to fulfill all necessary requirement and feature that provide other online base restaurants, health care or medical service software.</a:t>
            </a:r>
          </a:p>
        </p:txBody>
      </p:sp>
    </p:spTree>
    <p:extLst>
      <p:ext uri="{BB962C8B-B14F-4D97-AF65-F5344CB8AC3E}">
        <p14:creationId xmlns:p14="http://schemas.microsoft.com/office/powerpoint/2010/main" val="11445703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8CBDE-22BA-4B0F-BB1B-CF19E92BA70C}"/>
              </a:ext>
            </a:extLst>
          </p:cNvPr>
          <p:cNvSpPr>
            <a:spLocks noGrp="1"/>
          </p:cNvSpPr>
          <p:nvPr>
            <p:ph type="title"/>
          </p:nvPr>
        </p:nvSpPr>
        <p:spPr>
          <a:xfrm>
            <a:off x="1006839" y="382385"/>
            <a:ext cx="10178322" cy="797058"/>
          </a:xfrm>
        </p:spPr>
        <p:txBody>
          <a:bodyPr/>
          <a:lstStyle/>
          <a:p>
            <a:pPr algn="ctr"/>
            <a:r>
              <a:rPr lang="en-US" dirty="0"/>
              <a:t>Future Works</a:t>
            </a:r>
          </a:p>
        </p:txBody>
      </p:sp>
      <p:sp>
        <p:nvSpPr>
          <p:cNvPr id="3" name="Content Placeholder 2">
            <a:extLst>
              <a:ext uri="{FF2B5EF4-FFF2-40B4-BE49-F238E27FC236}">
                <a16:creationId xmlns:a16="http://schemas.microsoft.com/office/drawing/2014/main" id="{E1D99CA4-CCC2-41C7-A585-95102C316DEE}"/>
              </a:ext>
            </a:extLst>
          </p:cNvPr>
          <p:cNvSpPr>
            <a:spLocks noGrp="1"/>
          </p:cNvSpPr>
          <p:nvPr>
            <p:ph idx="1"/>
          </p:nvPr>
        </p:nvSpPr>
        <p:spPr>
          <a:xfrm>
            <a:off x="1006839" y="1334192"/>
            <a:ext cx="10178322" cy="4748555"/>
          </a:xfrm>
        </p:spPr>
        <p:txBody>
          <a:bodyPr>
            <a:noAutofit/>
          </a:bodyPr>
          <a:lstStyle/>
          <a:p>
            <a:pPr marL="0" marR="0" indent="0" algn="just">
              <a:lnSpc>
                <a:spcPct val="115000"/>
              </a:lnSpc>
              <a:spcBef>
                <a:spcPts val="0"/>
              </a:spcBef>
              <a:spcAft>
                <a:spcPts val="800"/>
              </a:spcAft>
              <a:buNone/>
            </a:pPr>
            <a:r>
              <a:rPr lang="en-US"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a:t>
            </a:r>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system is fast, convenient and efficient for all customers and personnel of a restaurant. Due to time and cost constraint it was not possible to fulfill all requirements and functionalities which were planned. But in future these planned functionalities and more improvement will be possible to pursue. The functionalities to be implemented are: </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US" sz="2400" dirty="0">
                <a:solidFill>
                  <a:schemeClr val="tx1"/>
                </a:solidFill>
                <a:effectLst/>
                <a:latin typeface="Times New Roman" panose="02020603050405020304" pitchFamily="18" charset="0"/>
                <a:ea typeface="Calibri" panose="020F0502020204030204" pitchFamily="34" charset="0"/>
              </a:rPr>
              <a:t>Adding food nutrition list. </a:t>
            </a:r>
            <a:endParaRPr lang="en-US" sz="2400" dirty="0">
              <a:solidFill>
                <a:schemeClr val="tx1"/>
              </a:solidFill>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2400" dirty="0">
                <a:solidFill>
                  <a:schemeClr val="tx1"/>
                </a:solidFill>
                <a:effectLst/>
                <a:latin typeface="Times New Roman" panose="02020603050405020304" pitchFamily="18" charset="0"/>
                <a:ea typeface="Calibri" panose="020F0502020204030204" pitchFamily="34" charset="0"/>
              </a:rPr>
              <a:t>Providing personalized inbox to the user. </a:t>
            </a:r>
            <a:endParaRPr lang="en-US" sz="2400" dirty="0">
              <a:solidFill>
                <a:schemeClr val="tx1"/>
              </a:solidFill>
              <a:latin typeface="Times New Roman" panose="02020603050405020304" pitchFamily="18" charset="0"/>
              <a:ea typeface="Calibri" panose="020F0502020204030204" pitchFamily="34" charset="0"/>
            </a:endParaRPr>
          </a:p>
          <a:p>
            <a:pPr marL="342900" marR="0" lvl="0" indent="-342900" algn="just">
              <a:lnSpc>
                <a:spcPct val="115000"/>
              </a:lnSpc>
              <a:spcBef>
                <a:spcPts val="0"/>
              </a:spcBef>
              <a:spcAft>
                <a:spcPts val="0"/>
              </a:spcAft>
              <a:buFont typeface="Symbol" panose="05050102010706020507" pitchFamily="18" charset="2"/>
              <a:buChar char=""/>
            </a:pPr>
            <a:r>
              <a:rPr lang="en-US" sz="2400" dirty="0">
                <a:solidFill>
                  <a:schemeClr val="tx1"/>
                </a:solidFill>
                <a:latin typeface="Times New Roman" panose="02020603050405020304" pitchFamily="18" charset="0"/>
                <a:ea typeface="Calibri" panose="020F0502020204030204" pitchFamily="34" charset="0"/>
              </a:rPr>
              <a:t>Adding food rating system for customers.</a:t>
            </a:r>
          </a:p>
          <a:p>
            <a:pPr marL="342900" marR="0" lvl="0" indent="-342900" algn="just">
              <a:lnSpc>
                <a:spcPct val="115000"/>
              </a:lnSpc>
              <a:spcBef>
                <a:spcPts val="0"/>
              </a:spcBef>
              <a:spcAft>
                <a:spcPts val="0"/>
              </a:spcAft>
              <a:buFont typeface="Symbol" panose="05050102010706020507" pitchFamily="18" charset="2"/>
              <a:buChar char=""/>
            </a:pPr>
            <a:r>
              <a:rPr lang="en-US" sz="2400" dirty="0">
                <a:solidFill>
                  <a:schemeClr val="tx1"/>
                </a:solidFill>
                <a:effectLst/>
                <a:latin typeface="Times New Roman" panose="02020603050405020304" pitchFamily="18" charset="0"/>
                <a:ea typeface="Calibri" panose="020F0502020204030204" pitchFamily="34" charset="0"/>
              </a:rPr>
              <a:t>Adding “cart” system for purchasing food.</a:t>
            </a:r>
            <a:endParaRPr lang="en-US" sz="2400" dirty="0">
              <a:solidFill>
                <a:schemeClr val="tx1"/>
              </a:solidFill>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800"/>
              </a:spcAft>
              <a:buFont typeface="Symbol" panose="05050102010706020507" pitchFamily="18" charset="2"/>
              <a:buChar char=""/>
            </a:pPr>
            <a:r>
              <a:rPr lang="en-US" sz="2400" dirty="0">
                <a:solidFill>
                  <a:schemeClr val="tx1"/>
                </a:solidFill>
                <a:effectLst/>
                <a:latin typeface="Times New Roman" panose="02020603050405020304" pitchFamily="18" charset="0"/>
                <a:ea typeface="Calibri" panose="020F0502020204030204" pitchFamily="34" charset="0"/>
              </a:rPr>
              <a:t>Adding master card and visa card system.</a:t>
            </a:r>
            <a:endParaRPr lang="en-US" sz="2400" dirty="0">
              <a:solidFill>
                <a:schemeClr val="tx1"/>
              </a:solidFill>
              <a:effectLst/>
              <a:latin typeface="Calibri" panose="020F0502020204030204" pitchFamily="34" charset="0"/>
              <a:ea typeface="Calibri" panose="020F0502020204030204" pitchFamily="34" charset="0"/>
            </a:endParaRPr>
          </a:p>
          <a:p>
            <a:endParaRPr lang="en-US" sz="2400" dirty="0">
              <a:solidFill>
                <a:schemeClr val="tx1"/>
              </a:solidFill>
            </a:endParaRPr>
          </a:p>
        </p:txBody>
      </p:sp>
    </p:spTree>
    <p:extLst>
      <p:ext uri="{BB962C8B-B14F-4D97-AF65-F5344CB8AC3E}">
        <p14:creationId xmlns:p14="http://schemas.microsoft.com/office/powerpoint/2010/main" val="3951366337"/>
      </p:ext>
    </p:extLst>
  </p:cSld>
  <p:clrMapOvr>
    <a:masterClrMapping/>
  </p:clrMapOvr>
  <mc:AlternateContent xmlns:mc="http://schemas.openxmlformats.org/markup-compatibility/2006" xmlns:p14="http://schemas.microsoft.com/office/powerpoint/2010/main">
    <mc:Choice Requires="p14">
      <p:transition spd="slow" p14:dur="2000">
        <p:checker/>
      </p:transition>
    </mc:Choice>
    <mc:Fallback xmlns="">
      <p:transition spd="slow">
        <p:checker/>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C7CC-CFA4-4A93-9D0D-A7CE59DB1FEE}"/>
              </a:ext>
            </a:extLst>
          </p:cNvPr>
          <p:cNvSpPr>
            <a:spLocks noGrp="1"/>
          </p:cNvSpPr>
          <p:nvPr>
            <p:ph type="title"/>
          </p:nvPr>
        </p:nvSpPr>
        <p:spPr>
          <a:xfrm>
            <a:off x="4464162" y="3016043"/>
            <a:ext cx="3263675" cy="825913"/>
          </a:xfrm>
        </p:spPr>
        <p:txBody>
          <a:bodyPr/>
          <a:lstStyle/>
          <a:p>
            <a:r>
              <a:rPr lang="en-US" dirty="0"/>
              <a:t>Thank you </a:t>
            </a:r>
          </a:p>
        </p:txBody>
      </p:sp>
    </p:spTree>
    <p:extLst>
      <p:ext uri="{BB962C8B-B14F-4D97-AF65-F5344CB8AC3E}">
        <p14:creationId xmlns:p14="http://schemas.microsoft.com/office/powerpoint/2010/main" val="107719423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8A6F2-ADC6-44EE-8ED5-4326854101C2}"/>
              </a:ext>
            </a:extLst>
          </p:cNvPr>
          <p:cNvSpPr>
            <a:spLocks noGrp="1"/>
          </p:cNvSpPr>
          <p:nvPr>
            <p:ph sz="half" idx="1"/>
          </p:nvPr>
        </p:nvSpPr>
        <p:spPr>
          <a:xfrm>
            <a:off x="971073" y="1613448"/>
            <a:ext cx="4745409" cy="3893653"/>
          </a:xfrm>
        </p:spPr>
        <p:txBody>
          <a:bodyPr>
            <a:normAutofit fontScale="92500" lnSpcReduction="20000"/>
          </a:bodyPr>
          <a:lstStyle/>
          <a:p>
            <a:pPr marL="0" marR="0" lvl="0" indent="0" algn="just" defTabSz="457200" rtl="0" eaLnBrk="1" fontAlgn="auto" latinLnBrk="0" hangingPunct="1">
              <a:lnSpc>
                <a:spcPct val="150000"/>
              </a:lnSpc>
              <a:spcBef>
                <a:spcPts val="1000"/>
              </a:spcBef>
              <a:spcAft>
                <a:spcPts val="0"/>
              </a:spcAft>
              <a:buClr>
                <a:srgbClr val="6AAC90"/>
              </a:buClr>
              <a:buSzPct val="80000"/>
              <a:buFontTx/>
              <a:buNone/>
              <a:tabLst/>
              <a:defRPr/>
            </a:pPr>
            <a:r>
              <a:rPr kumimoji="0" lang="en-US" sz="30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Supervised by:</a:t>
            </a:r>
          </a:p>
          <a:p>
            <a:pPr marL="0" lvl="0" indent="0" algn="just" defTabSz="457200">
              <a:lnSpc>
                <a:spcPct val="150000"/>
              </a:lnSpc>
              <a:spcBef>
                <a:spcPts val="1000"/>
              </a:spcBef>
              <a:buClr>
                <a:srgbClr val="6AAC90"/>
              </a:buClr>
              <a:buSzPct val="80000"/>
              <a:buNone/>
              <a:defRPr/>
            </a:pPr>
            <a:r>
              <a:rPr lang="en-US" sz="2200" dirty="0">
                <a:solidFill>
                  <a:prstClr val="black"/>
                </a:solidFill>
                <a:latin typeface="Times New Roman" panose="02020603050405020304" pitchFamily="18" charset="0"/>
                <a:cs typeface="Times New Roman" panose="02020603050405020304" pitchFamily="18" charset="0"/>
              </a:rPr>
              <a:t>M. M. </a:t>
            </a:r>
            <a:r>
              <a:rPr lang="en-US" sz="2200" dirty="0" err="1">
                <a:solidFill>
                  <a:prstClr val="black"/>
                </a:solidFill>
                <a:latin typeface="Times New Roman" panose="02020603050405020304" pitchFamily="18" charset="0"/>
                <a:cs typeface="Times New Roman" panose="02020603050405020304" pitchFamily="18" charset="0"/>
              </a:rPr>
              <a:t>Fazle</a:t>
            </a:r>
            <a:r>
              <a:rPr lang="en-US" sz="2200" dirty="0">
                <a:solidFill>
                  <a:prstClr val="black"/>
                </a:solidFill>
                <a:latin typeface="Times New Roman" panose="02020603050405020304" pitchFamily="18" charset="0"/>
                <a:cs typeface="Times New Roman" panose="02020603050405020304" pitchFamily="18" charset="0"/>
              </a:rPr>
              <a:t> Rabbi</a:t>
            </a:r>
          </a:p>
          <a:p>
            <a:pPr marL="0" lvl="0" indent="0" algn="just" defTabSz="457200">
              <a:lnSpc>
                <a:spcPct val="150000"/>
              </a:lnSpc>
              <a:spcBef>
                <a:spcPts val="1000"/>
              </a:spcBef>
              <a:buClr>
                <a:srgbClr val="6AAC90"/>
              </a:buClr>
              <a:buSzPct val="80000"/>
              <a:buNone/>
              <a:defRPr/>
            </a:pPr>
            <a:r>
              <a:rPr lang="en-US" sz="2200" dirty="0">
                <a:solidFill>
                  <a:prstClr val="black"/>
                </a:solidFill>
                <a:latin typeface="Times New Roman" panose="02020603050405020304" pitchFamily="18" charset="0"/>
                <a:cs typeface="Times New Roman" panose="02020603050405020304" pitchFamily="18" charset="0"/>
              </a:rPr>
              <a:t>Assistant Professor</a:t>
            </a:r>
          </a:p>
          <a:p>
            <a:pPr marL="0" lvl="0" indent="0" algn="just" defTabSz="457200">
              <a:lnSpc>
                <a:spcPct val="150000"/>
              </a:lnSpc>
              <a:spcBef>
                <a:spcPts val="1000"/>
              </a:spcBef>
              <a:buClr>
                <a:srgbClr val="6AAC90"/>
              </a:buClr>
              <a:buSzPct val="80000"/>
              <a:buNone/>
              <a:defRPr/>
            </a:pPr>
            <a:r>
              <a:rPr lang="en-US" sz="2200" dirty="0">
                <a:solidFill>
                  <a:prstClr val="black"/>
                </a:solidFill>
                <a:latin typeface="Times New Roman" panose="02020603050405020304" pitchFamily="18" charset="0"/>
                <a:cs typeface="Times New Roman" panose="02020603050405020304" pitchFamily="18" charset="0"/>
              </a:rPr>
              <a:t>Department of Computer Science and Engineering</a:t>
            </a:r>
          </a:p>
          <a:p>
            <a:pPr marL="0" lvl="0" indent="0" algn="just" defTabSz="457200">
              <a:lnSpc>
                <a:spcPct val="150000"/>
              </a:lnSpc>
              <a:spcBef>
                <a:spcPts val="1000"/>
              </a:spcBef>
              <a:buClr>
                <a:srgbClr val="6AAC90"/>
              </a:buClr>
              <a:buSzPct val="80000"/>
              <a:buNone/>
              <a:defRPr/>
            </a:pPr>
            <a:r>
              <a:rPr lang="en-US" sz="2200" dirty="0">
                <a:solidFill>
                  <a:prstClr val="black"/>
                </a:solidFill>
                <a:latin typeface="Times New Roman" panose="02020603050405020304" pitchFamily="18" charset="0"/>
                <a:cs typeface="Times New Roman" panose="02020603050405020304" pitchFamily="18" charset="0"/>
              </a:rPr>
              <a:t>Bangladesh University of Business and Technology.</a:t>
            </a:r>
            <a:endParaRPr lang="en-US" dirty="0"/>
          </a:p>
          <a:p>
            <a:pPr algn="just">
              <a:lnSpc>
                <a:spcPct val="150000"/>
              </a:lnSpc>
            </a:pPr>
            <a:endParaRPr lang="en-US" dirty="0"/>
          </a:p>
        </p:txBody>
      </p:sp>
      <p:sp>
        <p:nvSpPr>
          <p:cNvPr id="4" name="Content Placeholder 3">
            <a:extLst>
              <a:ext uri="{FF2B5EF4-FFF2-40B4-BE49-F238E27FC236}">
                <a16:creationId xmlns:a16="http://schemas.microsoft.com/office/drawing/2014/main" id="{C3956850-B642-408D-ADC5-5C3A3AC47597}"/>
              </a:ext>
            </a:extLst>
          </p:cNvPr>
          <p:cNvSpPr>
            <a:spLocks noGrp="1"/>
          </p:cNvSpPr>
          <p:nvPr>
            <p:ph sz="half" idx="2"/>
          </p:nvPr>
        </p:nvSpPr>
        <p:spPr>
          <a:xfrm>
            <a:off x="6475520" y="1608481"/>
            <a:ext cx="5544203" cy="3893654"/>
          </a:xfrm>
        </p:spPr>
        <p:txBody>
          <a:bodyPr>
            <a:normAutofit fontScale="92500" lnSpcReduction="20000"/>
          </a:bodyPr>
          <a:lstStyle/>
          <a:p>
            <a:pPr marL="0" marR="0" lvl="0" indent="0" algn="just" defTabSz="914400" rtl="0" eaLnBrk="1" fontAlgn="auto" latinLnBrk="0" hangingPunct="1">
              <a:lnSpc>
                <a:spcPct val="150000"/>
              </a:lnSpc>
              <a:spcBef>
                <a:spcPts val="0"/>
              </a:spcBef>
              <a:spcAft>
                <a:spcPts val="0"/>
              </a:spcAft>
              <a:buClrTx/>
              <a:buSzPct val="125000"/>
              <a:buFontTx/>
              <a:buNone/>
              <a:tabLst/>
              <a:defRPr/>
            </a:pPr>
            <a:r>
              <a:rPr kumimoji="0" lang="en-US" sz="3000" b="1" i="0" u="sng" strike="noStrike" kern="1200" cap="none" spc="0" normalizeH="0" baseline="0" noProof="0" dirty="0">
                <a:ln>
                  <a:noFill/>
                </a:ln>
                <a:solidFill>
                  <a:prstClr val="black"/>
                </a:solidFill>
                <a:effectLst/>
                <a:uLnTx/>
                <a:uFillTx/>
                <a:latin typeface="Times New Roman" pitchFamily="18" charset="0"/>
                <a:cs typeface="Times New Roman" pitchFamily="18" charset="0"/>
              </a:rPr>
              <a:t>Submitted by</a:t>
            </a:r>
            <a:r>
              <a:rPr kumimoji="0" lang="en-US" sz="3000" b="1" i="0" u="sng" strike="noStrike" kern="1200" cap="none" spc="0" normalizeH="0" baseline="0" noProof="0" dirty="0">
                <a:ln>
                  <a:noFill/>
                </a:ln>
                <a:solidFill>
                  <a:srgbClr val="000000"/>
                </a:solidFill>
                <a:effectLst/>
                <a:uLnTx/>
                <a:uFillTx/>
                <a:latin typeface="Times New Roman" pitchFamily="18" charset="0"/>
                <a:cs typeface="Times New Roman" pitchFamily="18" charset="0"/>
              </a:rPr>
              <a:t>:</a:t>
            </a:r>
          </a:p>
          <a:p>
            <a:pPr marL="457200" indent="-457200" algn="just">
              <a:lnSpc>
                <a:spcPct val="150000"/>
              </a:lnSpc>
              <a:spcBef>
                <a:spcPts val="0"/>
              </a:spcBef>
              <a:buClrTx/>
              <a:buSzPct val="125000"/>
              <a:buFont typeface="+mj-lt"/>
              <a:buAutoNum type="arabicPeriod"/>
              <a:defRPr/>
            </a:pPr>
            <a:r>
              <a:rPr lang="en-US" sz="2200" dirty="0" err="1">
                <a:solidFill>
                  <a:schemeClr val="tx1"/>
                </a:solidFill>
                <a:latin typeface="Times New Roman" pitchFamily="18" charset="0"/>
                <a:cs typeface="Times New Roman" pitchFamily="18" charset="0"/>
              </a:rPr>
              <a:t>Nazmus</a:t>
            </a:r>
            <a:r>
              <a:rPr lang="en-US" sz="2200" dirty="0">
                <a:solidFill>
                  <a:schemeClr val="tx1"/>
                </a:solidFill>
                <a:latin typeface="Times New Roman" pitchFamily="18" charset="0"/>
                <a:cs typeface="Times New Roman" pitchFamily="18" charset="0"/>
              </a:rPr>
              <a:t> </a:t>
            </a:r>
            <a:r>
              <a:rPr lang="en-US" sz="2200" dirty="0" err="1">
                <a:solidFill>
                  <a:schemeClr val="tx1"/>
                </a:solidFill>
                <a:latin typeface="Times New Roman" pitchFamily="18" charset="0"/>
                <a:cs typeface="Times New Roman" pitchFamily="18" charset="0"/>
              </a:rPr>
              <a:t>Sakib</a:t>
            </a:r>
            <a:r>
              <a:rPr lang="en-US" sz="2200" dirty="0">
                <a:solidFill>
                  <a:schemeClr val="tx1"/>
                </a:solidFill>
                <a:latin typeface="Times New Roman" pitchFamily="18" charset="0"/>
                <a:cs typeface="Times New Roman" pitchFamily="18" charset="0"/>
              </a:rPr>
              <a:t> Siam (ID: 18193103049)</a:t>
            </a:r>
          </a:p>
          <a:p>
            <a:pPr marL="457200" indent="-457200" algn="just">
              <a:lnSpc>
                <a:spcPct val="150000"/>
              </a:lnSpc>
              <a:spcBef>
                <a:spcPts val="0"/>
              </a:spcBef>
              <a:buClrTx/>
              <a:buSzPct val="125000"/>
              <a:buFont typeface="+mj-lt"/>
              <a:buAutoNum type="arabicPeriod"/>
              <a:defRPr/>
            </a:pPr>
            <a:r>
              <a:rPr lang="en-US" sz="2200" dirty="0">
                <a:solidFill>
                  <a:schemeClr val="tx1"/>
                </a:solidFill>
                <a:latin typeface="Times New Roman" pitchFamily="18" charset="0"/>
                <a:cs typeface="Times New Roman" pitchFamily="18" charset="0"/>
              </a:rPr>
              <a:t>Md. Al-amin Hossain Bijoy (ID: 18193103054)</a:t>
            </a:r>
          </a:p>
          <a:p>
            <a:pPr marL="457200" indent="-457200" algn="just">
              <a:lnSpc>
                <a:spcPct val="150000"/>
              </a:lnSpc>
              <a:spcBef>
                <a:spcPts val="0"/>
              </a:spcBef>
              <a:buClrTx/>
              <a:buSzPct val="125000"/>
              <a:buFont typeface="+mj-lt"/>
              <a:buAutoNum type="arabicPeriod"/>
              <a:defRPr/>
            </a:pPr>
            <a:r>
              <a:rPr lang="en-US" sz="2200" dirty="0" err="1">
                <a:solidFill>
                  <a:schemeClr val="tx1"/>
                </a:solidFill>
                <a:latin typeface="Times New Roman" pitchFamily="18" charset="0"/>
                <a:cs typeface="Times New Roman" pitchFamily="18" charset="0"/>
              </a:rPr>
              <a:t>Pallab</a:t>
            </a:r>
            <a:r>
              <a:rPr lang="en-US" sz="2200" dirty="0">
                <a:solidFill>
                  <a:schemeClr val="tx1"/>
                </a:solidFill>
                <a:latin typeface="Times New Roman" pitchFamily="18" charset="0"/>
                <a:cs typeface="Times New Roman" pitchFamily="18" charset="0"/>
              </a:rPr>
              <a:t> Sarkar ( ID: 18193103052)</a:t>
            </a:r>
          </a:p>
          <a:p>
            <a:pPr marL="0" indent="0" algn="just">
              <a:lnSpc>
                <a:spcPct val="150000"/>
              </a:lnSpc>
              <a:spcBef>
                <a:spcPts val="0"/>
              </a:spcBef>
              <a:buClrTx/>
              <a:buSzPct val="125000"/>
              <a:buNone/>
              <a:defRPr/>
            </a:pPr>
            <a:r>
              <a:rPr lang="en-US" sz="2200" dirty="0">
                <a:solidFill>
                  <a:schemeClr val="tx1"/>
                </a:solidFill>
                <a:latin typeface="Times New Roman" pitchFamily="18" charset="0"/>
                <a:cs typeface="Times New Roman" pitchFamily="18" charset="0"/>
              </a:rPr>
              <a:t>Intake:42, Section: 02</a:t>
            </a:r>
          </a:p>
          <a:p>
            <a:pPr marL="0" indent="0" algn="just">
              <a:lnSpc>
                <a:spcPct val="150000"/>
              </a:lnSpc>
              <a:spcBef>
                <a:spcPts val="0"/>
              </a:spcBef>
              <a:buClrTx/>
              <a:buSzPct val="125000"/>
              <a:buNone/>
              <a:defRPr/>
            </a:pPr>
            <a:r>
              <a:rPr lang="en-US" sz="2200" dirty="0">
                <a:solidFill>
                  <a:schemeClr val="tx1"/>
                </a:solidFill>
                <a:latin typeface="Times New Roman" pitchFamily="18" charset="0"/>
                <a:cs typeface="Times New Roman" pitchFamily="18" charset="0"/>
              </a:rPr>
              <a:t>Department of Computer Science and Engineering </a:t>
            </a:r>
          </a:p>
          <a:p>
            <a:pPr>
              <a:buNone/>
            </a:pPr>
            <a:r>
              <a:rPr lang="en-US" sz="2200" dirty="0">
                <a:solidFill>
                  <a:prstClr val="black"/>
                </a:solidFill>
                <a:latin typeface="Times New Roman" panose="02020603050405020304" pitchFamily="18" charset="0"/>
                <a:cs typeface="Times New Roman" panose="02020603050405020304" pitchFamily="18" charset="0"/>
              </a:rPr>
              <a:t>Bangladesh University of Business and Technology.</a:t>
            </a:r>
            <a:endParaRPr lang="en-US" sz="2400" dirty="0"/>
          </a:p>
          <a:p>
            <a:pPr>
              <a:buNone/>
            </a:pPr>
            <a:br>
              <a:rPr lang="en-US" sz="2200" dirty="0">
                <a:solidFill>
                  <a:schemeClr val="tx1"/>
                </a:solidFill>
                <a:latin typeface="Times New Roman" pitchFamily="18" charset="0"/>
                <a:cs typeface="Times New Roman" pitchFamily="18" charset="0"/>
              </a:rPr>
            </a:br>
            <a:endParaRPr lang="en-US" sz="2200" dirty="0">
              <a:solidFill>
                <a:schemeClr val="tx1"/>
              </a:solidFill>
              <a:latin typeface="Times New Roman" pitchFamily="18" charset="0"/>
              <a:cs typeface="Times New Roman" pitchFamily="18" charset="0"/>
            </a:endParaRPr>
          </a:p>
          <a:p>
            <a:pPr algn="just"/>
            <a:endParaRPr lang="en-US" dirty="0"/>
          </a:p>
        </p:txBody>
      </p:sp>
    </p:spTree>
    <p:extLst>
      <p:ext uri="{BB962C8B-B14F-4D97-AF65-F5344CB8AC3E}">
        <p14:creationId xmlns:p14="http://schemas.microsoft.com/office/powerpoint/2010/main" val="2465070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down)">
                                      <p:cBhvr>
                                        <p:cTn id="27" dur="500"/>
                                        <p:tgtEl>
                                          <p:spTgt spid="4">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Effect transition="in" filter="wipe(down)">
                                      <p:cBhvr>
                                        <p:cTn id="31" dur="500"/>
                                        <p:tgtEl>
                                          <p:spTgt spid="4">
                                            <p:txEl>
                                              <p:pRg st="1" end="1"/>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wipe(down)">
                                      <p:cBhvr>
                                        <p:cTn id="35" dur="500"/>
                                        <p:tgtEl>
                                          <p:spTgt spid="4">
                                            <p:txEl>
                                              <p:pRg st="2" end="2"/>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wipe(down)">
                                      <p:cBhvr>
                                        <p:cTn id="39" dur="500"/>
                                        <p:tgtEl>
                                          <p:spTgt spid="4">
                                            <p:txEl>
                                              <p:pRg st="3" end="3"/>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wipe(down)">
                                      <p:cBhvr>
                                        <p:cTn id="43" dur="500"/>
                                        <p:tgtEl>
                                          <p:spTgt spid="4">
                                            <p:txEl>
                                              <p:pRg st="4" end="4"/>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Effect transition="in" filter="wipe(down)">
                                      <p:cBhvr>
                                        <p:cTn id="47" dur="500"/>
                                        <p:tgtEl>
                                          <p:spTgt spid="4">
                                            <p:txEl>
                                              <p:pRg st="5" end="5"/>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wipe(down)">
                                      <p:cBhvr>
                                        <p:cTn id="51" dur="500"/>
                                        <p:tgtEl>
                                          <p:spTgt spid="4">
                                            <p:txEl>
                                              <p:pRg st="6" end="6"/>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wipe(down)">
                                      <p:cBhvr>
                                        <p:cTn id="5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0EA7-08AC-4C26-ACF3-7395FA63771B}"/>
              </a:ext>
            </a:extLst>
          </p:cNvPr>
          <p:cNvSpPr>
            <a:spLocks noGrp="1"/>
          </p:cNvSpPr>
          <p:nvPr>
            <p:ph type="title"/>
          </p:nvPr>
        </p:nvSpPr>
        <p:spPr>
          <a:xfrm>
            <a:off x="1006839" y="366815"/>
            <a:ext cx="10178322" cy="1492132"/>
          </a:xfrm>
        </p:spPr>
        <p:txBody>
          <a:bodyPr/>
          <a:lstStyle/>
          <a:p>
            <a:pPr algn="ctr"/>
            <a:r>
              <a:rPr lang="en-US" dirty="0"/>
              <a:t>content</a:t>
            </a:r>
          </a:p>
        </p:txBody>
      </p:sp>
      <p:sp>
        <p:nvSpPr>
          <p:cNvPr id="3" name="Content Placeholder 2">
            <a:extLst>
              <a:ext uri="{FF2B5EF4-FFF2-40B4-BE49-F238E27FC236}">
                <a16:creationId xmlns:a16="http://schemas.microsoft.com/office/drawing/2014/main" id="{5479A02B-8873-4CA3-8FEB-A4E8BBA19667}"/>
              </a:ext>
            </a:extLst>
          </p:cNvPr>
          <p:cNvSpPr>
            <a:spLocks noGrp="1"/>
          </p:cNvSpPr>
          <p:nvPr>
            <p:ph idx="1"/>
          </p:nvPr>
        </p:nvSpPr>
        <p:spPr>
          <a:xfrm>
            <a:off x="4801438" y="1858946"/>
            <a:ext cx="3799223" cy="4409331"/>
          </a:xfrm>
        </p:spPr>
        <p:txBody>
          <a:bodyPr numCol="1">
            <a:noAutofit/>
          </a:bodyPr>
          <a:lstStyle/>
          <a:p>
            <a:pPr fontAlgn="base"/>
            <a:r>
              <a:rPr lang="en-US" sz="2800" b="1" dirty="0">
                <a:solidFill>
                  <a:schemeClr val="tx1"/>
                </a:solidFill>
                <a:latin typeface="Times New Roman" pitchFamily="18" charset="0"/>
                <a:cs typeface="Times New Roman" pitchFamily="18" charset="0"/>
              </a:rPr>
              <a:t>Introduction</a:t>
            </a:r>
          </a:p>
          <a:p>
            <a:pPr fontAlgn="base"/>
            <a:r>
              <a:rPr lang="en-US" sz="2800" b="1" dirty="0">
                <a:solidFill>
                  <a:schemeClr val="tx1"/>
                </a:solidFill>
                <a:latin typeface="Times New Roman" pitchFamily="18" charset="0"/>
                <a:cs typeface="Times New Roman" pitchFamily="18" charset="0"/>
              </a:rPr>
              <a:t>Objectives</a:t>
            </a:r>
          </a:p>
          <a:p>
            <a:pPr fontAlgn="base"/>
            <a:r>
              <a:rPr lang="en-US" sz="2800" b="1" dirty="0">
                <a:solidFill>
                  <a:schemeClr val="tx1"/>
                </a:solidFill>
                <a:latin typeface="Times New Roman" pitchFamily="18" charset="0"/>
                <a:cs typeface="Times New Roman" pitchFamily="18" charset="0"/>
              </a:rPr>
              <a:t>User Modules</a:t>
            </a:r>
          </a:p>
          <a:p>
            <a:pPr fontAlgn="base"/>
            <a:r>
              <a:rPr lang="en-US" sz="2800" b="1" dirty="0">
                <a:solidFill>
                  <a:schemeClr val="tx1"/>
                </a:solidFill>
                <a:latin typeface="Times New Roman" pitchFamily="18" charset="0"/>
                <a:cs typeface="Times New Roman" pitchFamily="18" charset="0"/>
              </a:rPr>
              <a:t>Flowchart</a:t>
            </a:r>
          </a:p>
          <a:p>
            <a:pPr fontAlgn="base"/>
            <a:r>
              <a:rPr lang="en-US" sz="2800" b="1" dirty="0">
                <a:solidFill>
                  <a:schemeClr val="tx1"/>
                </a:solidFill>
                <a:latin typeface="Times New Roman" pitchFamily="18" charset="0"/>
                <a:cs typeface="Times New Roman" pitchFamily="18" charset="0"/>
              </a:rPr>
              <a:t>Functions</a:t>
            </a:r>
          </a:p>
          <a:p>
            <a:pPr fontAlgn="base"/>
            <a:r>
              <a:rPr lang="en-US" sz="2800" b="1" dirty="0">
                <a:solidFill>
                  <a:schemeClr val="tx1"/>
                </a:solidFill>
                <a:latin typeface="Times New Roman" pitchFamily="18" charset="0"/>
                <a:cs typeface="Times New Roman" pitchFamily="18" charset="0"/>
              </a:rPr>
              <a:t>Benefits</a:t>
            </a:r>
          </a:p>
          <a:p>
            <a:pPr fontAlgn="base"/>
            <a:r>
              <a:rPr lang="en-US" sz="2800" b="1" dirty="0">
                <a:solidFill>
                  <a:schemeClr val="tx1"/>
                </a:solidFill>
                <a:latin typeface="Times New Roman" pitchFamily="18" charset="0"/>
                <a:cs typeface="Times New Roman" pitchFamily="18" charset="0"/>
              </a:rPr>
              <a:t>Conclusion </a:t>
            </a:r>
          </a:p>
          <a:p>
            <a:pPr fontAlgn="base"/>
            <a:r>
              <a:rPr lang="en-US" sz="2800" b="1" dirty="0">
                <a:solidFill>
                  <a:schemeClr val="tx1"/>
                </a:solidFill>
                <a:latin typeface="Times New Roman" pitchFamily="18" charset="0"/>
                <a:cs typeface="Times New Roman" pitchFamily="18" charset="0"/>
              </a:rPr>
              <a:t>Future Works</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9865802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arn(inVertical)">
                                      <p:cBhvr>
                                        <p:cTn id="3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9894-CBEE-4C87-9696-69AC28A344D9}"/>
              </a:ext>
            </a:extLst>
          </p:cNvPr>
          <p:cNvSpPr>
            <a:spLocks noGrp="1"/>
          </p:cNvSpPr>
          <p:nvPr>
            <p:ph type="title"/>
          </p:nvPr>
        </p:nvSpPr>
        <p:spPr>
          <a:xfrm>
            <a:off x="1006839" y="212035"/>
            <a:ext cx="10178322" cy="986857"/>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85C685EA-E2C5-44FA-8D32-FFFBD82E2E0E}"/>
              </a:ext>
            </a:extLst>
          </p:cNvPr>
          <p:cNvSpPr>
            <a:spLocks noGrp="1"/>
          </p:cNvSpPr>
          <p:nvPr>
            <p:ph idx="1"/>
          </p:nvPr>
        </p:nvSpPr>
        <p:spPr>
          <a:xfrm>
            <a:off x="1006839" y="1198892"/>
            <a:ext cx="10178322" cy="5072834"/>
          </a:xfrm>
        </p:spPr>
        <p:txBody>
          <a:bodyPr>
            <a:normAutofit/>
          </a:bodyPr>
          <a:lstStyle/>
          <a:p>
            <a:pPr marL="0" indent="0" algn="just">
              <a:lnSpc>
                <a:spcPct val="100000"/>
              </a:lnSpc>
              <a:buNone/>
            </a:pPr>
            <a:r>
              <a:rPr lang="en-US" sz="2800" dirty="0">
                <a:solidFill>
                  <a:schemeClr val="tx1"/>
                </a:solidFill>
                <a:latin typeface="Times New Roman" pitchFamily="18" charset="0"/>
                <a:cs typeface="Times New Roman" pitchFamily="18" charset="0"/>
              </a:rPr>
              <a:t> Restaurant Management System” is a new generation of restaurant management software beginning with taking orders from customers, ending with billing and tax reports. The user interface is carefully optimized for high speed input of a customer’s order and the prevention of common mistakes. Payments can be accepted by online payment method.</a:t>
            </a:r>
          </a:p>
          <a:p>
            <a:pPr marL="0" indent="0" algn="just">
              <a:lnSpc>
                <a:spcPct val="100000"/>
              </a:lnSpc>
              <a:buNone/>
            </a:pPr>
            <a:r>
              <a:rPr lang="en-US" sz="2800" dirty="0">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This system has been proposed to be implemented to replace the manual system. The main aim of this project is computerization of all processes which happens in the restaurant.</a:t>
            </a:r>
          </a:p>
        </p:txBody>
      </p:sp>
    </p:spTree>
    <p:extLst>
      <p:ext uri="{BB962C8B-B14F-4D97-AF65-F5344CB8AC3E}">
        <p14:creationId xmlns:p14="http://schemas.microsoft.com/office/powerpoint/2010/main" val="419982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540E-61DF-4461-9928-DDC82462A00B}"/>
              </a:ext>
            </a:extLst>
          </p:cNvPr>
          <p:cNvSpPr>
            <a:spLocks noGrp="1"/>
          </p:cNvSpPr>
          <p:nvPr>
            <p:ph type="title"/>
          </p:nvPr>
        </p:nvSpPr>
        <p:spPr>
          <a:xfrm>
            <a:off x="1006839" y="185530"/>
            <a:ext cx="10178322" cy="976604"/>
          </a:xfrm>
        </p:spPr>
        <p:txBody>
          <a:bodyPr>
            <a:normAutofit/>
          </a:bodyPr>
          <a:lstStyle/>
          <a:p>
            <a:pPr algn="ctr"/>
            <a:r>
              <a:rPr lang="en-US" b="1" dirty="0">
                <a:cs typeface="Times New Roman" pitchFamily="18" charset="0"/>
              </a:rPr>
              <a:t>Objectives</a:t>
            </a:r>
            <a:endParaRPr lang="en-US" dirty="0"/>
          </a:p>
        </p:txBody>
      </p:sp>
      <p:sp>
        <p:nvSpPr>
          <p:cNvPr id="3" name="Content Placeholder 2">
            <a:extLst>
              <a:ext uri="{FF2B5EF4-FFF2-40B4-BE49-F238E27FC236}">
                <a16:creationId xmlns:a16="http://schemas.microsoft.com/office/drawing/2014/main" id="{6F4BAD58-1792-4808-9AA8-F78F3B9B4370}"/>
              </a:ext>
            </a:extLst>
          </p:cNvPr>
          <p:cNvSpPr>
            <a:spLocks noGrp="1"/>
          </p:cNvSpPr>
          <p:nvPr>
            <p:ph idx="1"/>
          </p:nvPr>
        </p:nvSpPr>
        <p:spPr>
          <a:xfrm>
            <a:off x="1006839" y="1162134"/>
            <a:ext cx="10178322" cy="5563344"/>
          </a:xfrm>
        </p:spPr>
        <p:txBody>
          <a:bodyPr>
            <a:noAutofit/>
          </a:bodyPr>
          <a:lstStyle/>
          <a:p>
            <a:pPr marL="0" indent="0" algn="just">
              <a:buNone/>
            </a:pPr>
            <a:r>
              <a:rPr lang="en-US" sz="2800" dirty="0">
                <a:solidFill>
                  <a:schemeClr val="tx1"/>
                </a:solidFill>
                <a:latin typeface="Times New Roman" pitchFamily="18" charset="0"/>
                <a:cs typeface="Times New Roman" pitchFamily="18" charset="0"/>
              </a:rPr>
              <a:t>The main objectives of this software are the design, documentation and implementation of a Restaurant Management System. While the subsidiary objectives are: </a:t>
            </a:r>
          </a:p>
          <a:p>
            <a:pPr lvl="0" algn="just"/>
            <a:r>
              <a:rPr lang="en-US" sz="2800" dirty="0">
                <a:solidFill>
                  <a:schemeClr val="tx1"/>
                </a:solidFill>
                <a:latin typeface="Times New Roman" pitchFamily="18" charset="0"/>
                <a:cs typeface="Times New Roman" pitchFamily="18" charset="0"/>
              </a:rPr>
              <a:t>Increasing productivity, decrease paperwork, and ability to analyze trouble spots. </a:t>
            </a:r>
          </a:p>
          <a:p>
            <a:pPr algn="just"/>
            <a:r>
              <a:rPr lang="en-US" sz="2800" dirty="0">
                <a:solidFill>
                  <a:schemeClr val="tx1"/>
                </a:solidFill>
                <a:latin typeface="Times New Roman" pitchFamily="18" charset="0"/>
                <a:cs typeface="Times New Roman" pitchFamily="18" charset="0"/>
              </a:rPr>
              <a:t>Increasing the level of services quality and customer satisfaction.</a:t>
            </a:r>
          </a:p>
          <a:p>
            <a:pPr algn="just"/>
            <a:r>
              <a:rPr lang="en-US" sz="2800" dirty="0">
                <a:solidFill>
                  <a:schemeClr val="tx1"/>
                </a:solidFill>
                <a:latin typeface="Times New Roman" pitchFamily="18" charset="0"/>
                <a:cs typeface="Times New Roman" pitchFamily="18" charset="0"/>
              </a:rPr>
              <a:t>Helping the restaurants to have the ability to build competitive and strategic advantages by better understanding the needs of customers.</a:t>
            </a:r>
          </a:p>
          <a:p>
            <a:pPr algn="just"/>
            <a:r>
              <a:rPr lang="en-US" sz="2800" dirty="0">
                <a:solidFill>
                  <a:schemeClr val="tx1"/>
                </a:solidFill>
                <a:latin typeface="Times New Roman" pitchFamily="18" charset="0"/>
                <a:cs typeface="Times New Roman" pitchFamily="18" charset="0"/>
              </a:rPr>
              <a:t>Leading organization towards better decision making and building a competitive advantage over its competitors. </a:t>
            </a:r>
          </a:p>
          <a:p>
            <a:pPr algn="just"/>
            <a:endParaRPr lang="en-US" sz="2800" dirty="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a:p>
            <a:pPr marL="0" lvl="0" indent="0" algn="just">
              <a:buNone/>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70816207"/>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82BD-2219-4DAB-BA91-8057B227DC59}"/>
              </a:ext>
            </a:extLst>
          </p:cNvPr>
          <p:cNvSpPr>
            <a:spLocks noGrp="1"/>
          </p:cNvSpPr>
          <p:nvPr>
            <p:ph type="title"/>
          </p:nvPr>
        </p:nvSpPr>
        <p:spPr>
          <a:xfrm>
            <a:off x="1006839" y="374647"/>
            <a:ext cx="10178322" cy="942832"/>
          </a:xfrm>
        </p:spPr>
        <p:txBody>
          <a:bodyPr/>
          <a:lstStyle/>
          <a:p>
            <a:pPr algn="ctr"/>
            <a:r>
              <a:rPr lang="en-US" dirty="0"/>
              <a:t>Language &amp; Technology</a:t>
            </a:r>
          </a:p>
        </p:txBody>
      </p:sp>
      <p:sp>
        <p:nvSpPr>
          <p:cNvPr id="4" name="Content Placeholder 3">
            <a:extLst>
              <a:ext uri="{FF2B5EF4-FFF2-40B4-BE49-F238E27FC236}">
                <a16:creationId xmlns:a16="http://schemas.microsoft.com/office/drawing/2014/main" id="{45C521C1-8EB5-45B7-86BB-624A3F5BEF76}"/>
              </a:ext>
            </a:extLst>
          </p:cNvPr>
          <p:cNvSpPr txBox="1">
            <a:spLocks/>
          </p:cNvSpPr>
          <p:nvPr/>
        </p:nvSpPr>
        <p:spPr>
          <a:xfrm>
            <a:off x="884259" y="1836787"/>
            <a:ext cx="4563596" cy="64562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3200" dirty="0">
                <a:solidFill>
                  <a:schemeClr val="tx1"/>
                </a:solidFill>
                <a:latin typeface="Times New Roman" panose="02020603050405020304" pitchFamily="18" charset="0"/>
                <a:cs typeface="Times New Roman" panose="02020603050405020304" pitchFamily="18" charset="0"/>
              </a:rPr>
              <a:t>C Programming Language</a:t>
            </a:r>
          </a:p>
        </p:txBody>
      </p:sp>
      <p:pic>
        <p:nvPicPr>
          <p:cNvPr id="8" name="Picture 7">
            <a:extLst>
              <a:ext uri="{FF2B5EF4-FFF2-40B4-BE49-F238E27FC236}">
                <a16:creationId xmlns:a16="http://schemas.microsoft.com/office/drawing/2014/main" id="{92DECB85-CBDF-4939-8E32-45BC1EC52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12" y="2693148"/>
            <a:ext cx="3364889" cy="3364889"/>
          </a:xfrm>
          <a:prstGeom prst="rect">
            <a:avLst/>
          </a:prstGeom>
        </p:spPr>
      </p:pic>
      <p:sp>
        <p:nvSpPr>
          <p:cNvPr id="5" name="Content Placeholder 3">
            <a:extLst>
              <a:ext uri="{FF2B5EF4-FFF2-40B4-BE49-F238E27FC236}">
                <a16:creationId xmlns:a16="http://schemas.microsoft.com/office/drawing/2014/main" id="{FFBCE803-6476-49EF-BE70-F3B9CE838373}"/>
              </a:ext>
            </a:extLst>
          </p:cNvPr>
          <p:cNvSpPr txBox="1">
            <a:spLocks/>
          </p:cNvSpPr>
          <p:nvPr/>
        </p:nvSpPr>
        <p:spPr>
          <a:xfrm>
            <a:off x="7647231" y="1873228"/>
            <a:ext cx="2463452" cy="60918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3200" dirty="0">
                <a:solidFill>
                  <a:schemeClr val="tx1"/>
                </a:solidFill>
                <a:latin typeface="Times New Roman" panose="02020603050405020304" pitchFamily="18" charset="0"/>
                <a:cs typeface="Times New Roman" panose="02020603050405020304" pitchFamily="18" charset="0"/>
              </a:rPr>
              <a:t>Code::Blocks</a:t>
            </a:r>
          </a:p>
        </p:txBody>
      </p:sp>
      <p:pic>
        <p:nvPicPr>
          <p:cNvPr id="3" name="Picture 2">
            <a:extLst>
              <a:ext uri="{FF2B5EF4-FFF2-40B4-BE49-F238E27FC236}">
                <a16:creationId xmlns:a16="http://schemas.microsoft.com/office/drawing/2014/main" id="{0345E9E8-9973-4A2B-9644-5D036C734D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066" y="3234343"/>
            <a:ext cx="5285782" cy="2282497"/>
          </a:xfrm>
          <a:prstGeom prst="rect">
            <a:avLst/>
          </a:prstGeom>
        </p:spPr>
      </p:pic>
    </p:spTree>
    <p:extLst>
      <p:ext uri="{BB962C8B-B14F-4D97-AF65-F5344CB8AC3E}">
        <p14:creationId xmlns:p14="http://schemas.microsoft.com/office/powerpoint/2010/main" val="270733513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50"/>
                                        <p:tgtEl>
                                          <p:spTgt spid="5"/>
                                        </p:tgtEl>
                                      </p:cBhvr>
                                    </p:animEffect>
                                    <p:anim calcmode="lin" valueType="num">
                                      <p:cBhvr>
                                        <p:cTn id="14" dur="750" fill="hold"/>
                                        <p:tgtEl>
                                          <p:spTgt spid="5"/>
                                        </p:tgtEl>
                                        <p:attrNameLst>
                                          <p:attrName>ppt_x</p:attrName>
                                        </p:attrNameLst>
                                      </p:cBhvr>
                                      <p:tavLst>
                                        <p:tav tm="0">
                                          <p:val>
                                            <p:strVal val="#ppt_x"/>
                                          </p:val>
                                        </p:tav>
                                        <p:tav tm="100000">
                                          <p:val>
                                            <p:strVal val="#ppt_x"/>
                                          </p:val>
                                        </p:tav>
                                      </p:tavLst>
                                    </p:anim>
                                    <p:anim calcmode="lin" valueType="num">
                                      <p:cBhvr>
                                        <p:cTn id="15" dur="7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09B5-6E6C-4098-ABBF-3B27191ACB88}"/>
              </a:ext>
            </a:extLst>
          </p:cNvPr>
          <p:cNvSpPr>
            <a:spLocks noGrp="1"/>
          </p:cNvSpPr>
          <p:nvPr>
            <p:ph type="title"/>
          </p:nvPr>
        </p:nvSpPr>
        <p:spPr>
          <a:xfrm>
            <a:off x="1251678" y="382385"/>
            <a:ext cx="10178322" cy="1048850"/>
          </a:xfrm>
        </p:spPr>
        <p:txBody>
          <a:bodyPr>
            <a:normAutofit/>
          </a:bodyPr>
          <a:lstStyle/>
          <a:p>
            <a:pPr algn="ctr"/>
            <a:r>
              <a:rPr lang="en-US" b="1" dirty="0">
                <a:cs typeface="Times New Roman" pitchFamily="18" charset="0"/>
              </a:rPr>
              <a:t>User Modules</a:t>
            </a:r>
            <a:endParaRPr lang="en-US" dirty="0"/>
          </a:p>
        </p:txBody>
      </p:sp>
      <p:sp>
        <p:nvSpPr>
          <p:cNvPr id="4" name="Content Placeholder 3">
            <a:extLst>
              <a:ext uri="{FF2B5EF4-FFF2-40B4-BE49-F238E27FC236}">
                <a16:creationId xmlns:a16="http://schemas.microsoft.com/office/drawing/2014/main" id="{66C3499A-2FE0-489A-95F4-1DCA8CD3FF85}"/>
              </a:ext>
            </a:extLst>
          </p:cNvPr>
          <p:cNvSpPr>
            <a:spLocks noGrp="1"/>
          </p:cNvSpPr>
          <p:nvPr>
            <p:ph idx="1"/>
          </p:nvPr>
        </p:nvSpPr>
        <p:spPr>
          <a:xfrm>
            <a:off x="1791949" y="1431235"/>
            <a:ext cx="9097780" cy="4675831"/>
          </a:xfrm>
        </p:spPr>
        <p:txBody>
          <a:bodyPr>
            <a:noAutofit/>
          </a:bodyPr>
          <a:lstStyle/>
          <a:p>
            <a:r>
              <a:rPr lang="en-US" sz="2800" dirty="0">
                <a:solidFill>
                  <a:schemeClr val="tx1"/>
                </a:solidFill>
                <a:latin typeface="Times New Roman" panose="02020603050405020304" pitchFamily="18" charset="0"/>
                <a:cs typeface="Times New Roman" panose="02020603050405020304" pitchFamily="18" charset="0"/>
              </a:rPr>
              <a:t>Enter “Menu” to see the available foods</a:t>
            </a:r>
          </a:p>
          <a:p>
            <a:r>
              <a:rPr lang="en-US" sz="2800" dirty="0">
                <a:solidFill>
                  <a:schemeClr val="tx1"/>
                </a:solidFill>
                <a:latin typeface="Times New Roman" panose="02020603050405020304" pitchFamily="18" charset="0"/>
                <a:cs typeface="Times New Roman" panose="02020603050405020304" pitchFamily="18" charset="0"/>
              </a:rPr>
              <a:t>Enter Choice</a:t>
            </a:r>
          </a:p>
          <a:p>
            <a:r>
              <a:rPr lang="en-US" sz="2800" dirty="0">
                <a:solidFill>
                  <a:schemeClr val="tx1"/>
                </a:solidFill>
                <a:latin typeface="Times New Roman" panose="02020603050405020304" pitchFamily="18" charset="0"/>
                <a:cs typeface="Times New Roman" panose="02020603050405020304" pitchFamily="18" charset="0"/>
              </a:rPr>
              <a:t>Enter Quantity of Food</a:t>
            </a:r>
          </a:p>
          <a:p>
            <a:r>
              <a:rPr lang="en-US" sz="2800" dirty="0">
                <a:solidFill>
                  <a:schemeClr val="tx1"/>
                </a:solidFill>
                <a:latin typeface="Times New Roman" panose="02020603050405020304" pitchFamily="18" charset="0"/>
                <a:cs typeface="Times New Roman" panose="02020603050405020304" pitchFamily="18" charset="0"/>
              </a:rPr>
              <a:t>Enter Confirmation (Confirm/Change Item/Cancel)</a:t>
            </a:r>
          </a:p>
          <a:p>
            <a:r>
              <a:rPr lang="en-US" sz="2800" dirty="0">
                <a:solidFill>
                  <a:schemeClr val="tx1"/>
                </a:solidFill>
                <a:latin typeface="Times New Roman" panose="02020603050405020304" pitchFamily="18" charset="0"/>
                <a:cs typeface="Times New Roman" panose="02020603050405020304" pitchFamily="18" charset="0"/>
              </a:rPr>
              <a:t>Enter Name</a:t>
            </a:r>
          </a:p>
          <a:p>
            <a:r>
              <a:rPr lang="en-US" sz="2800" dirty="0">
                <a:solidFill>
                  <a:schemeClr val="tx1"/>
                </a:solidFill>
                <a:latin typeface="Times New Roman" panose="02020603050405020304" pitchFamily="18" charset="0"/>
                <a:cs typeface="Times New Roman" panose="02020603050405020304" pitchFamily="18" charset="0"/>
              </a:rPr>
              <a:t>Enter Payment Method (</a:t>
            </a:r>
            <a:r>
              <a:rPr lang="en-US" sz="2800" dirty="0" err="1">
                <a:solidFill>
                  <a:schemeClr val="tx1"/>
                </a:solidFill>
                <a:latin typeface="Times New Roman" panose="02020603050405020304" pitchFamily="18" charset="0"/>
                <a:cs typeface="Times New Roman" panose="02020603050405020304" pitchFamily="18" charset="0"/>
              </a:rPr>
              <a:t>Bkash</a:t>
            </a:r>
            <a:r>
              <a:rPr lang="en-US" sz="2800" dirty="0">
                <a:solidFill>
                  <a:schemeClr val="tx1"/>
                </a:solidFill>
                <a:latin typeface="Times New Roman" panose="02020603050405020304" pitchFamily="18" charset="0"/>
                <a:cs typeface="Times New Roman" panose="02020603050405020304" pitchFamily="18" charset="0"/>
              </a:rPr>
              <a:t>/Rocket)</a:t>
            </a:r>
          </a:p>
          <a:p>
            <a:r>
              <a:rPr lang="en-US" sz="2800" dirty="0">
                <a:solidFill>
                  <a:schemeClr val="tx1"/>
                </a:solidFill>
                <a:latin typeface="Times New Roman" panose="02020603050405020304" pitchFamily="18" charset="0"/>
                <a:cs typeface="Times New Roman" panose="02020603050405020304" pitchFamily="18" charset="0"/>
              </a:rPr>
              <a:t>Enter Phone Number</a:t>
            </a:r>
          </a:p>
          <a:p>
            <a:r>
              <a:rPr lang="en-US" sz="2800" dirty="0">
                <a:solidFill>
                  <a:schemeClr val="tx1"/>
                </a:solidFill>
                <a:latin typeface="Times New Roman" panose="02020603050405020304" pitchFamily="18" charset="0"/>
                <a:cs typeface="Times New Roman" panose="02020603050405020304" pitchFamily="18" charset="0"/>
              </a:rPr>
              <a:t>Enter Feedback (not compulsory)</a:t>
            </a:r>
          </a:p>
        </p:txBody>
      </p:sp>
    </p:spTree>
    <p:extLst>
      <p:ext uri="{BB962C8B-B14F-4D97-AF65-F5344CB8AC3E}">
        <p14:creationId xmlns:p14="http://schemas.microsoft.com/office/powerpoint/2010/main" val="4280887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additive="base">
                                        <p:cTn id="4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CF5E-686F-4ECE-AC9A-11C6F9DF61A5}"/>
              </a:ext>
            </a:extLst>
          </p:cNvPr>
          <p:cNvSpPr>
            <a:spLocks noGrp="1"/>
          </p:cNvSpPr>
          <p:nvPr>
            <p:ph type="title"/>
          </p:nvPr>
        </p:nvSpPr>
        <p:spPr>
          <a:xfrm>
            <a:off x="-1307653" y="149510"/>
            <a:ext cx="10178322" cy="1069691"/>
          </a:xfrm>
        </p:spPr>
        <p:txBody>
          <a:bodyPr>
            <a:noAutofit/>
          </a:bodyPr>
          <a:lstStyle/>
          <a:p>
            <a:pPr algn="ctr"/>
            <a:r>
              <a:rPr lang="en-US" b="1" dirty="0">
                <a:cs typeface="Times New Roman" pitchFamily="18" charset="0"/>
              </a:rPr>
              <a:t>flowchart</a:t>
            </a:r>
            <a:endParaRPr lang="en-US" dirty="0"/>
          </a:p>
        </p:txBody>
      </p:sp>
      <p:sp>
        <p:nvSpPr>
          <p:cNvPr id="9" name="Content Placeholder 2">
            <a:extLst>
              <a:ext uri="{FF2B5EF4-FFF2-40B4-BE49-F238E27FC236}">
                <a16:creationId xmlns:a16="http://schemas.microsoft.com/office/drawing/2014/main" id="{FC1D3367-1DC8-4B9C-B229-853BC054C9DD}"/>
              </a:ext>
            </a:extLst>
          </p:cNvPr>
          <p:cNvSpPr txBox="1">
            <a:spLocks/>
          </p:cNvSpPr>
          <p:nvPr/>
        </p:nvSpPr>
        <p:spPr>
          <a:xfrm>
            <a:off x="1324891" y="1219202"/>
            <a:ext cx="5549339" cy="94090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Food order and payment method:</a:t>
            </a:r>
          </a:p>
        </p:txBody>
      </p:sp>
      <p:pic>
        <p:nvPicPr>
          <p:cNvPr id="7" name="Picture 6">
            <a:extLst>
              <a:ext uri="{FF2B5EF4-FFF2-40B4-BE49-F238E27FC236}">
                <a16:creationId xmlns:a16="http://schemas.microsoft.com/office/drawing/2014/main" id="{74C7E1F2-8F73-457D-A04A-99EE0C9B5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4501" y="0"/>
            <a:ext cx="3572335" cy="6858000"/>
          </a:xfrm>
          <a:prstGeom prst="rect">
            <a:avLst/>
          </a:prstGeom>
        </p:spPr>
      </p:pic>
    </p:spTree>
    <p:extLst>
      <p:ext uri="{BB962C8B-B14F-4D97-AF65-F5344CB8AC3E}">
        <p14:creationId xmlns:p14="http://schemas.microsoft.com/office/powerpoint/2010/main" val="193760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D50601-7979-4490-BC3D-380D44E11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667" y="0"/>
            <a:ext cx="4096666" cy="6858000"/>
          </a:xfrm>
          <a:prstGeom prst="rect">
            <a:avLst/>
          </a:prstGeom>
        </p:spPr>
      </p:pic>
    </p:spTree>
    <p:extLst>
      <p:ext uri="{BB962C8B-B14F-4D97-AF65-F5344CB8AC3E}">
        <p14:creationId xmlns:p14="http://schemas.microsoft.com/office/powerpoint/2010/main" val="85797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897</TotalTime>
  <Words>529</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Gill Sans MT</vt:lpstr>
      <vt:lpstr>Impact</vt:lpstr>
      <vt:lpstr>Symbol</vt:lpstr>
      <vt:lpstr>Times New Roman</vt:lpstr>
      <vt:lpstr>Badge</vt:lpstr>
      <vt:lpstr>Presentation  Restaurant Management System </vt:lpstr>
      <vt:lpstr>PowerPoint Presentation</vt:lpstr>
      <vt:lpstr>content</vt:lpstr>
      <vt:lpstr>introduction</vt:lpstr>
      <vt:lpstr>Objectives</vt:lpstr>
      <vt:lpstr>Language &amp; Technology</vt:lpstr>
      <vt:lpstr>User Modules</vt:lpstr>
      <vt:lpstr>flowchart</vt:lpstr>
      <vt:lpstr>PowerPoint Presentation</vt:lpstr>
      <vt:lpstr>Function</vt:lpstr>
      <vt:lpstr>PowerPoint Presentation</vt:lpstr>
      <vt:lpstr>PowerPoint Presentation</vt:lpstr>
      <vt:lpstr>PowerPoint Presentation</vt:lpstr>
      <vt:lpstr>Benefits </vt:lpstr>
      <vt:lpstr>Conclusion  </vt:lpstr>
      <vt:lpstr>Future Works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Chamak Sarkar</cp:lastModifiedBy>
  <cp:revision>147</cp:revision>
  <dcterms:created xsi:type="dcterms:W3CDTF">2020-07-22T10:30:39Z</dcterms:created>
  <dcterms:modified xsi:type="dcterms:W3CDTF">2020-08-21T20:03:31Z</dcterms:modified>
</cp:coreProperties>
</file>