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p:cViewPr varScale="1">
        <p:scale>
          <a:sx n="79" d="100"/>
          <a:sy n="79"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BE1417-B226-4E4D-8457-C912267CD4AB}"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254048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BE1417-B226-4E4D-8457-C912267CD4AB}"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222141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BE1417-B226-4E4D-8457-C912267CD4AB}"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A80438-FA40-4285-8A94-EB5DB819234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4938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6BE1417-B226-4E4D-8457-C912267CD4AB}"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185624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6BE1417-B226-4E4D-8457-C912267CD4AB}"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A80438-FA40-4285-8A94-EB5DB819234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4940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6BE1417-B226-4E4D-8457-C912267CD4AB}"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2257694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BE1417-B226-4E4D-8457-C912267CD4AB}"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1344409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BE1417-B226-4E4D-8457-C912267CD4AB}"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217339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BE1417-B226-4E4D-8457-C912267CD4AB}"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41879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BE1417-B226-4E4D-8457-C912267CD4AB}"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328678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BE1417-B226-4E4D-8457-C912267CD4AB}"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330900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BE1417-B226-4E4D-8457-C912267CD4AB}"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31794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BE1417-B226-4E4D-8457-C912267CD4AB}"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405914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E1417-B226-4E4D-8457-C912267CD4AB}" type="datetimeFigureOut">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329091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BE1417-B226-4E4D-8457-C912267CD4AB}"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282996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BE1417-B226-4E4D-8457-C912267CD4AB}"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A80438-FA40-4285-8A94-EB5DB8192344}" type="slidenum">
              <a:rPr lang="en-US" smtClean="0"/>
              <a:t>‹#›</a:t>
            </a:fld>
            <a:endParaRPr lang="en-US"/>
          </a:p>
        </p:txBody>
      </p:sp>
    </p:spTree>
    <p:extLst>
      <p:ext uri="{BB962C8B-B14F-4D97-AF65-F5344CB8AC3E}">
        <p14:creationId xmlns:p14="http://schemas.microsoft.com/office/powerpoint/2010/main" val="120373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BE1417-B226-4E4D-8457-C912267CD4AB}" type="datetimeFigureOut">
              <a:rPr lang="en-US" smtClean="0"/>
              <a:t>6/24/2020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A80438-FA40-4285-8A94-EB5DB8192344}" type="slidenum">
              <a:rPr lang="en-US" smtClean="0"/>
              <a:t>‹#›</a:t>
            </a:fld>
            <a:endParaRPr lang="en-US"/>
          </a:p>
        </p:txBody>
      </p:sp>
    </p:spTree>
    <p:extLst>
      <p:ext uri="{BB962C8B-B14F-4D97-AF65-F5344CB8AC3E}">
        <p14:creationId xmlns:p14="http://schemas.microsoft.com/office/powerpoint/2010/main" val="1574850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cl.us/Geospatial_data%E2%80%9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Opening a Filipino Restaurant in Toronto</a:t>
            </a:r>
            <a:endParaRPr lang="en-US" dirty="0"/>
          </a:p>
        </p:txBody>
      </p:sp>
      <p:sp>
        <p:nvSpPr>
          <p:cNvPr id="3" name="Subtitle 2"/>
          <p:cNvSpPr>
            <a:spLocks noGrp="1"/>
          </p:cNvSpPr>
          <p:nvPr>
            <p:ph type="subTitle" idx="1"/>
          </p:nvPr>
        </p:nvSpPr>
        <p:spPr/>
        <p:txBody>
          <a:bodyPr/>
          <a:lstStyle/>
          <a:p>
            <a:endParaRPr lang="en-US" dirty="0" smtClean="0"/>
          </a:p>
          <a:p>
            <a:r>
              <a:rPr lang="en-US" dirty="0" smtClean="0"/>
              <a:t>IBM final capstone project</a:t>
            </a:r>
            <a:endParaRPr lang="en-US" dirty="0"/>
          </a:p>
        </p:txBody>
      </p:sp>
    </p:spTree>
    <p:extLst>
      <p:ext uri="{BB962C8B-B14F-4D97-AF65-F5344CB8AC3E}">
        <p14:creationId xmlns:p14="http://schemas.microsoft.com/office/powerpoint/2010/main" val="408070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Filipino Population distribution </a:t>
            </a:r>
            <a:endParaRPr lang="en-US" dirty="0"/>
          </a:p>
        </p:txBody>
      </p:sp>
      <p:sp>
        <p:nvSpPr>
          <p:cNvPr id="3" name="Content Placeholder 2"/>
          <p:cNvSpPr>
            <a:spLocks noGrp="1"/>
          </p:cNvSpPr>
          <p:nvPr>
            <p:ph idx="1"/>
          </p:nvPr>
        </p:nvSpPr>
        <p:spPr/>
        <p:txBody>
          <a:bodyPr/>
          <a:lstStyle/>
          <a:p>
            <a:r>
              <a:rPr lang="en-US" dirty="0"/>
              <a:t>we extracted the ethnicity data of Toronto found in the table (table-3) and tried to sum all the percentages in each riding into total population in their respective neighborhoods. as the graph below shows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35318" y="3252563"/>
            <a:ext cx="8156799" cy="3499485"/>
          </a:xfrm>
          <a:prstGeom prst="rect">
            <a:avLst/>
          </a:prstGeom>
          <a:noFill/>
          <a:ln>
            <a:noFill/>
          </a:ln>
        </p:spPr>
      </p:pic>
    </p:spTree>
    <p:extLst>
      <p:ext uri="{BB962C8B-B14F-4D97-AF65-F5344CB8AC3E}">
        <p14:creationId xmlns:p14="http://schemas.microsoft.com/office/powerpoint/2010/main" val="311447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Neighborhoods clusters modeling </a:t>
            </a:r>
            <a:endParaRPr lang="en-US" dirty="0"/>
          </a:p>
        </p:txBody>
      </p:sp>
      <p:sp>
        <p:nvSpPr>
          <p:cNvPr id="3" name="Content Placeholder 2"/>
          <p:cNvSpPr>
            <a:spLocks noGrp="1"/>
          </p:cNvSpPr>
          <p:nvPr>
            <p:ph idx="1"/>
          </p:nvPr>
        </p:nvSpPr>
        <p:spPr/>
        <p:txBody>
          <a:bodyPr/>
          <a:lstStyle/>
          <a:p>
            <a:r>
              <a:rPr lang="en-US" dirty="0"/>
              <a:t>K-mean clustering is an unsupervised machine learning algorithm which groups objects in such a way that similar samples go into a cluster and dissimilar samples fall into different clusters. we used this algorithm, in this case, to cluster Toronto’s neighborhoods based on the Filipino restaurants in each. </a:t>
            </a:r>
            <a:endParaRPr lang="en-US" dirty="0" smtClean="0"/>
          </a:p>
          <a:p>
            <a:endParaRPr lang="en-US" dirty="0"/>
          </a:p>
          <a:p>
            <a:r>
              <a:rPr lang="en-US" dirty="0"/>
              <a:t>After running the modelling , we ended up with a total of 6 clusters. Next ,we merged the cluster labels with the previous list that contains Toronto`s neighborhoods with the </a:t>
            </a:r>
            <a:r>
              <a:rPr lang="en-US" dirty="0" err="1"/>
              <a:t>corrsponding</a:t>
            </a:r>
            <a:r>
              <a:rPr lang="en-US" dirty="0"/>
              <a:t> numbers of Filipino restaurants and their locations so we can examine them in the next section </a:t>
            </a:r>
          </a:p>
        </p:txBody>
      </p:sp>
    </p:spTree>
    <p:extLst>
      <p:ext uri="{BB962C8B-B14F-4D97-AF65-F5344CB8AC3E}">
        <p14:creationId xmlns:p14="http://schemas.microsoft.com/office/powerpoint/2010/main" val="3836452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8541" y="333019"/>
            <a:ext cx="8911687" cy="1280890"/>
          </a:xfrm>
        </p:spPr>
        <p:txBody>
          <a:bodyPr/>
          <a:lstStyle/>
          <a:p>
            <a:r>
              <a:rPr lang="en-US" dirty="0" smtClean="0"/>
              <a:t>Results</a:t>
            </a:r>
            <a:endParaRPr lang="en-US" dirty="0"/>
          </a:p>
        </p:txBody>
      </p:sp>
      <p:sp>
        <p:nvSpPr>
          <p:cNvPr id="3" name="Content Placeholder 2"/>
          <p:cNvSpPr>
            <a:spLocks noGrp="1"/>
          </p:cNvSpPr>
          <p:nvPr>
            <p:ph idx="1"/>
          </p:nvPr>
        </p:nvSpPr>
        <p:spPr>
          <a:xfrm>
            <a:off x="2385661" y="1588449"/>
            <a:ext cx="4880771" cy="5410580"/>
          </a:xfrm>
        </p:spPr>
        <p:txBody>
          <a:bodyPr>
            <a:normAutofit/>
          </a:bodyPr>
          <a:lstStyle/>
          <a:p>
            <a:r>
              <a:rPr lang="en-US" dirty="0" smtClean="0"/>
              <a:t>Cluster </a:t>
            </a:r>
            <a:r>
              <a:rPr lang="en-US" dirty="0"/>
              <a:t>1 doesn’t contain any data points nor neighborhoods, </a:t>
            </a:r>
            <a:endParaRPr lang="en-US" dirty="0" smtClean="0"/>
          </a:p>
          <a:p>
            <a:r>
              <a:rPr lang="en-US" dirty="0"/>
              <a:t>C</a:t>
            </a:r>
            <a:r>
              <a:rPr lang="en-US" dirty="0" smtClean="0"/>
              <a:t>luster </a:t>
            </a:r>
            <a:r>
              <a:rPr lang="en-US" dirty="0"/>
              <a:t>0 , It has the neighborhoods with no amount of Filipino Restaurants, Its shown in red color on the map </a:t>
            </a:r>
            <a:endParaRPr lang="en-US" dirty="0"/>
          </a:p>
          <a:p>
            <a:r>
              <a:rPr lang="en-US" dirty="0"/>
              <a:t>Cluster 2 contains the neighborhoods with a wide range of distributed Filipino restaurants, Shown in blue.</a:t>
            </a:r>
          </a:p>
          <a:p>
            <a:r>
              <a:rPr lang="en-US" dirty="0"/>
              <a:t>Cluster 3 contains the neighborhoods that are highly occupied with Filipino restaurants, Shown in turquoise</a:t>
            </a:r>
            <a:r>
              <a:rPr lang="en-US" dirty="0" smtClean="0"/>
              <a:t>.</a:t>
            </a:r>
            <a:endParaRPr lang="en-US" dirty="0"/>
          </a:p>
          <a:p>
            <a:r>
              <a:rPr lang="en-US" dirty="0" smtClean="0"/>
              <a:t>Cluster 4&amp; 5 </a:t>
            </a:r>
            <a:r>
              <a:rPr lang="en-US" dirty="0"/>
              <a:t>contains the neighborhoods that are relatively medially occupied Filipino restaurants, Shown in </a:t>
            </a:r>
            <a:r>
              <a:rPr lang="en-US" dirty="0" smtClean="0"/>
              <a:t>orange &amp; green .</a:t>
            </a:r>
            <a:endParaRPr lang="en-US" dirty="0"/>
          </a:p>
          <a:p>
            <a:endParaRPr lang="en-US"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266432" y="1588449"/>
            <a:ext cx="4725543" cy="5189129"/>
          </a:xfrm>
          <a:prstGeom prst="rect">
            <a:avLst/>
          </a:prstGeom>
          <a:noFill/>
          <a:ln>
            <a:noFill/>
          </a:ln>
        </p:spPr>
      </p:pic>
    </p:spTree>
    <p:extLst>
      <p:ext uri="{BB962C8B-B14F-4D97-AF65-F5344CB8AC3E}">
        <p14:creationId xmlns:p14="http://schemas.microsoft.com/office/powerpoint/2010/main" val="2881750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3" name="Content Placeholder 2"/>
          <p:cNvSpPr>
            <a:spLocks noGrp="1"/>
          </p:cNvSpPr>
          <p:nvPr>
            <p:ph idx="1"/>
          </p:nvPr>
        </p:nvSpPr>
        <p:spPr/>
        <p:txBody>
          <a:bodyPr/>
          <a:lstStyle/>
          <a:p>
            <a:r>
              <a:rPr lang="en-US" dirty="0"/>
              <a:t>the majority of the Filipino residents are situated in the ridings of York Centre, </a:t>
            </a:r>
            <a:r>
              <a:rPr lang="en-US" dirty="0" err="1"/>
              <a:t>Scarbourgh</a:t>
            </a:r>
            <a:r>
              <a:rPr lang="en-US" dirty="0"/>
              <a:t> Centre and </a:t>
            </a:r>
            <a:r>
              <a:rPr lang="en-US" dirty="0" err="1"/>
              <a:t>Eglinton</a:t>
            </a:r>
            <a:r>
              <a:rPr lang="en-US" dirty="0"/>
              <a:t> Lawrence</a:t>
            </a:r>
            <a:r>
              <a:rPr lang="en-US" dirty="0" smtClean="0"/>
              <a:t>.</a:t>
            </a:r>
          </a:p>
          <a:p>
            <a:r>
              <a:rPr lang="en-US" dirty="0"/>
              <a:t>In terms of neighborhoods, some of the neighborhoods with the highest population of the Filipino community in descending order are Wilson Heights, East of Black Creek, York University Heights, Bathurst Manor, Westminster-Branson, Bedford Park, Lawrence Manor, Birch Cliff, Rough, Morningside Heights, </a:t>
            </a:r>
            <a:r>
              <a:rPr lang="en-US" dirty="0" err="1"/>
              <a:t>Guildwood</a:t>
            </a:r>
            <a:r>
              <a:rPr lang="en-US" dirty="0"/>
              <a:t>, </a:t>
            </a:r>
            <a:r>
              <a:rPr lang="en-US" dirty="0" err="1"/>
              <a:t>Flemingdon</a:t>
            </a:r>
            <a:r>
              <a:rPr lang="en-US" dirty="0"/>
              <a:t> Park and Dons Mills.</a:t>
            </a:r>
          </a:p>
          <a:p>
            <a:pPr marL="0" indent="0">
              <a:buNone/>
            </a:pPr>
            <a:endParaRPr lang="en-US" dirty="0"/>
          </a:p>
          <a:p>
            <a:r>
              <a:rPr lang="en-US" dirty="0"/>
              <a:t>Using the </a:t>
            </a:r>
            <a:r>
              <a:rPr lang="en-US" dirty="0" smtClean="0"/>
              <a:t>foursquare, </a:t>
            </a:r>
            <a:r>
              <a:rPr lang="en-US" dirty="0"/>
              <a:t>It can be perceived that the highest number of Filipino Restaurants is located in the neighborhoods of Birch Cliff, Cliffside west, Parkwood, </a:t>
            </a:r>
            <a:r>
              <a:rPr lang="en-US" dirty="0" err="1"/>
              <a:t>Downsview</a:t>
            </a:r>
            <a:r>
              <a:rPr lang="en-US" dirty="0"/>
              <a:t>, </a:t>
            </a:r>
            <a:r>
              <a:rPr lang="en-US" dirty="0" err="1"/>
              <a:t>Humewoods-Cedarvale</a:t>
            </a:r>
            <a:r>
              <a:rPr lang="en-US" dirty="0"/>
              <a:t>, Don Mills, Rosedale and Agincourt.</a:t>
            </a:r>
          </a:p>
          <a:p>
            <a:endParaRPr lang="en-US" dirty="0"/>
          </a:p>
        </p:txBody>
      </p:sp>
    </p:spTree>
    <p:extLst>
      <p:ext uri="{BB962C8B-B14F-4D97-AF65-F5344CB8AC3E}">
        <p14:creationId xmlns:p14="http://schemas.microsoft.com/office/powerpoint/2010/main" val="201242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limiting our location selection primarily to be in a cluster with low density of Filipino Restaurants, namely Cluster 0 &amp; 4 while discarding the rest to avoid the fierce competition. Then we will choose the option with the neighborhood that contains the highest number of Filipino community.</a:t>
            </a:r>
          </a:p>
          <a:p>
            <a:r>
              <a:rPr lang="en-US" dirty="0"/>
              <a:t>F</a:t>
            </a:r>
            <a:r>
              <a:rPr lang="en-US" dirty="0" smtClean="0"/>
              <a:t>our </a:t>
            </a:r>
            <a:r>
              <a:rPr lang="en-US" dirty="0"/>
              <a:t>neighborhoods can be identified which are Scarborough village, Woburn, Victoria village &amp; Don Mills. These neighborhoods should be a profitable option since they provide very low competition with high customer traffic. </a:t>
            </a:r>
          </a:p>
          <a:p>
            <a:endParaRPr lang="en-US" dirty="0"/>
          </a:p>
        </p:txBody>
      </p:sp>
    </p:spTree>
    <p:extLst>
      <p:ext uri="{BB962C8B-B14F-4D97-AF65-F5344CB8AC3E}">
        <p14:creationId xmlns:p14="http://schemas.microsoft.com/office/powerpoint/2010/main" val="150607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recommendations)</a:t>
            </a:r>
            <a:endParaRPr lang="en-US" dirty="0"/>
          </a:p>
        </p:txBody>
      </p:sp>
      <p:sp>
        <p:nvSpPr>
          <p:cNvPr id="3" name="Content Placeholder 2"/>
          <p:cNvSpPr>
            <a:spLocks noGrp="1"/>
          </p:cNvSpPr>
          <p:nvPr>
            <p:ph idx="1"/>
          </p:nvPr>
        </p:nvSpPr>
        <p:spPr/>
        <p:txBody>
          <a:bodyPr/>
          <a:lstStyle/>
          <a:p>
            <a:pPr lvl="0"/>
            <a:r>
              <a:rPr lang="en-US" dirty="0"/>
              <a:t>I</a:t>
            </a:r>
            <a:r>
              <a:rPr lang="en-US" dirty="0" smtClean="0"/>
              <a:t>ts </a:t>
            </a:r>
            <a:r>
              <a:rPr lang="en-US" dirty="0"/>
              <a:t>advisable to use another location data platform such as Google or </a:t>
            </a:r>
            <a:r>
              <a:rPr lang="en-US" dirty="0" err="1" smtClean="0"/>
              <a:t>Kaggle</a:t>
            </a:r>
            <a:r>
              <a:rPr lang="en-US" dirty="0"/>
              <a:t> </a:t>
            </a:r>
            <a:r>
              <a:rPr lang="en-US" dirty="0" smtClean="0"/>
              <a:t>for more accurate labelling .</a:t>
            </a:r>
          </a:p>
          <a:p>
            <a:pPr lvl="0"/>
            <a:endParaRPr lang="en-US" dirty="0"/>
          </a:p>
          <a:p>
            <a:r>
              <a:rPr lang="en-US" dirty="0"/>
              <a:t>The Filipino population taken from Wikipedia only represents the neighborhoods of the highest percentage and not all Filipino communities, moreover it’s based on the 2016 census data which is over 5 years old. </a:t>
            </a:r>
          </a:p>
          <a:p>
            <a:pPr lvl="0"/>
            <a:endParaRPr lang="en-US" dirty="0"/>
          </a:p>
          <a:p>
            <a:pPr lvl="0"/>
            <a:r>
              <a:rPr lang="en-US" dirty="0"/>
              <a:t>Renting prices, safety and Public transportation availability should be considered to refine the options more. investors might be interested to opt for a cheap, safe neighborhood with a good transit connection.</a:t>
            </a:r>
          </a:p>
        </p:txBody>
      </p:sp>
    </p:spTree>
    <p:extLst>
      <p:ext uri="{BB962C8B-B14F-4D97-AF65-F5344CB8AC3E}">
        <p14:creationId xmlns:p14="http://schemas.microsoft.com/office/powerpoint/2010/main" val="34717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a:t>
            </a:r>
            <a:r>
              <a:rPr lang="en-US" dirty="0"/>
              <a:t>paper presented some </a:t>
            </a:r>
            <a:r>
              <a:rPr lang="en-US" b="1" u="sng" dirty="0"/>
              <a:t>exploratory analysis </a:t>
            </a:r>
            <a:r>
              <a:rPr lang="en-US" dirty="0"/>
              <a:t>of foursquare &amp; Wikipedia data along with </a:t>
            </a:r>
            <a:r>
              <a:rPr lang="en-US" b="1" u="sng" dirty="0"/>
              <a:t>machine learning techniques </a:t>
            </a:r>
            <a:r>
              <a:rPr lang="en-US" dirty="0"/>
              <a:t>(K-mean Clustering</a:t>
            </a:r>
            <a:r>
              <a:rPr lang="en-US" dirty="0" smtClean="0"/>
              <a:t>).</a:t>
            </a:r>
          </a:p>
          <a:p>
            <a:r>
              <a:rPr lang="en-US" dirty="0" smtClean="0"/>
              <a:t> </a:t>
            </a:r>
            <a:r>
              <a:rPr lang="en-US" dirty="0"/>
              <a:t>It was utilized to explore &amp; examine the different neighborhoods of Toronto in order to determine the </a:t>
            </a:r>
            <a:r>
              <a:rPr lang="en-US" b="1" dirty="0"/>
              <a:t>most optimum location </a:t>
            </a:r>
            <a:r>
              <a:rPr lang="en-US" dirty="0"/>
              <a:t>to open a Filipino restaurant that will serve a bigger </a:t>
            </a:r>
            <a:r>
              <a:rPr lang="en-US" dirty="0" smtClean="0"/>
              <a:t>audience.</a:t>
            </a:r>
          </a:p>
          <a:p>
            <a:endParaRPr lang="en-US" dirty="0"/>
          </a:p>
          <a:p>
            <a:r>
              <a:rPr lang="en-US" dirty="0" smtClean="0"/>
              <a:t>The neighborhoods of </a:t>
            </a:r>
            <a:r>
              <a:rPr lang="en-US" b="1" u="sng" dirty="0" smtClean="0"/>
              <a:t>Scarborough </a:t>
            </a:r>
            <a:r>
              <a:rPr lang="en-US" b="1" u="sng" dirty="0"/>
              <a:t>village, Woburn, Victoria village &amp; Don </a:t>
            </a:r>
            <a:r>
              <a:rPr lang="en-US" b="1" u="sng" dirty="0" smtClean="0"/>
              <a:t>Mills</a:t>
            </a:r>
            <a:r>
              <a:rPr lang="en-US" dirty="0" smtClean="0"/>
              <a:t> were found as the best option for a Filipino restaurant.</a:t>
            </a:r>
          </a:p>
          <a:p>
            <a:endParaRPr lang="en-US" dirty="0"/>
          </a:p>
          <a:p>
            <a:r>
              <a:rPr lang="en-US" dirty="0"/>
              <a:t>I</a:t>
            </a:r>
            <a:r>
              <a:rPr lang="en-US" dirty="0" smtClean="0"/>
              <a:t>t </a:t>
            </a:r>
            <a:r>
              <a:rPr lang="en-US" dirty="0"/>
              <a:t>was recommended for investors to look into the </a:t>
            </a:r>
            <a:r>
              <a:rPr lang="en-US" b="1" u="sng" dirty="0"/>
              <a:t>renting prices </a:t>
            </a:r>
            <a:r>
              <a:rPr lang="en-US" dirty="0"/>
              <a:t>in these neighborhoods, in addition to the </a:t>
            </a:r>
            <a:r>
              <a:rPr lang="en-US" b="1" u="sng" dirty="0"/>
              <a:t>safety &amp; transportation efficiency</a:t>
            </a:r>
            <a:r>
              <a:rPr lang="en-US" dirty="0"/>
              <a:t>. </a:t>
            </a:r>
          </a:p>
          <a:p>
            <a:endParaRPr lang="en-US" dirty="0"/>
          </a:p>
        </p:txBody>
      </p:sp>
    </p:spTree>
    <p:extLst>
      <p:ext uri="{BB962C8B-B14F-4D97-AF65-F5344CB8AC3E}">
        <p14:creationId xmlns:p14="http://schemas.microsoft.com/office/powerpoint/2010/main" val="137425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	</a:t>
            </a:r>
            <a:endParaRPr lang="en-US" dirty="0"/>
          </a:p>
        </p:txBody>
      </p:sp>
      <p:sp>
        <p:nvSpPr>
          <p:cNvPr id="3" name="Content Placeholder 2"/>
          <p:cNvSpPr>
            <a:spLocks noGrp="1"/>
          </p:cNvSpPr>
          <p:nvPr>
            <p:ph idx="1"/>
          </p:nvPr>
        </p:nvSpPr>
        <p:spPr/>
        <p:txBody>
          <a:bodyPr>
            <a:normAutofit/>
          </a:bodyPr>
          <a:lstStyle/>
          <a:p>
            <a:r>
              <a:rPr lang="en-US" sz="2000" dirty="0" smtClean="0">
                <a:latin typeface="+mj-lt"/>
              </a:rPr>
              <a:t>Background &amp; business problem</a:t>
            </a:r>
          </a:p>
          <a:p>
            <a:r>
              <a:rPr lang="en-US" sz="2000" dirty="0" smtClean="0">
                <a:latin typeface="+mj-lt"/>
              </a:rPr>
              <a:t>Data Processing</a:t>
            </a:r>
          </a:p>
          <a:p>
            <a:r>
              <a:rPr lang="en-US" sz="2000" dirty="0" smtClean="0">
                <a:latin typeface="+mj-lt"/>
              </a:rPr>
              <a:t>Methodology</a:t>
            </a:r>
          </a:p>
          <a:p>
            <a:r>
              <a:rPr lang="en-US" sz="2000" dirty="0" smtClean="0">
                <a:latin typeface="+mj-lt"/>
              </a:rPr>
              <a:t>Results</a:t>
            </a:r>
          </a:p>
          <a:p>
            <a:r>
              <a:rPr lang="en-US" sz="2000" dirty="0" smtClean="0">
                <a:latin typeface="+mj-lt"/>
              </a:rPr>
              <a:t>Discussion</a:t>
            </a:r>
          </a:p>
          <a:p>
            <a:r>
              <a:rPr lang="en-US" sz="2000" dirty="0" smtClean="0">
                <a:latin typeface="+mj-lt"/>
              </a:rPr>
              <a:t>Conclusion</a:t>
            </a:r>
            <a:endParaRPr lang="en-US" sz="2000" dirty="0">
              <a:latin typeface="+mj-lt"/>
            </a:endParaRPr>
          </a:p>
        </p:txBody>
      </p:sp>
    </p:spTree>
    <p:extLst>
      <p:ext uri="{BB962C8B-B14F-4D97-AF65-F5344CB8AC3E}">
        <p14:creationId xmlns:p14="http://schemas.microsoft.com/office/powerpoint/2010/main" val="5672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Business Problem</a:t>
            </a:r>
            <a:endParaRPr lang="en-US" dirty="0"/>
          </a:p>
        </p:txBody>
      </p:sp>
      <p:sp>
        <p:nvSpPr>
          <p:cNvPr id="3" name="Content Placeholder 2"/>
          <p:cNvSpPr>
            <a:spLocks noGrp="1"/>
          </p:cNvSpPr>
          <p:nvPr>
            <p:ph idx="1"/>
          </p:nvPr>
        </p:nvSpPr>
        <p:spPr/>
        <p:txBody>
          <a:bodyPr/>
          <a:lstStyle/>
          <a:p>
            <a:r>
              <a:rPr lang="en-US" dirty="0"/>
              <a:t>The Filipino community comes in third place behind China and India among the largest minorities in Canada </a:t>
            </a:r>
            <a:endParaRPr lang="en-US" dirty="0" smtClean="0"/>
          </a:p>
          <a:p>
            <a:endParaRPr lang="en-US" dirty="0"/>
          </a:p>
          <a:p>
            <a:r>
              <a:rPr lang="en-US" dirty="0" smtClean="0"/>
              <a:t>Its </a:t>
            </a:r>
            <a:r>
              <a:rPr lang="en-US" dirty="0"/>
              <a:t>estimated that this immigration trend will only move upward with the majority of the Filipino community residing in Toronto </a:t>
            </a:r>
            <a:r>
              <a:rPr lang="en-US" b="1" dirty="0"/>
              <a:t>(62 %), </a:t>
            </a:r>
            <a:r>
              <a:rPr lang="en-US" dirty="0"/>
              <a:t>consequently such increasing flow of settling requires an equivalent increase in services and amenities (ex. Restaurants).</a:t>
            </a:r>
            <a:endParaRPr lang="en-US" dirty="0"/>
          </a:p>
        </p:txBody>
      </p:sp>
    </p:spTree>
    <p:extLst>
      <p:ext uri="{BB962C8B-B14F-4D97-AF65-F5344CB8AC3E}">
        <p14:creationId xmlns:p14="http://schemas.microsoft.com/office/powerpoint/2010/main" val="422332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 </a:t>
            </a:r>
            <a:endParaRPr lang="en-US" dirty="0"/>
          </a:p>
        </p:txBody>
      </p:sp>
      <p:sp>
        <p:nvSpPr>
          <p:cNvPr id="3" name="Content Placeholder 2"/>
          <p:cNvSpPr>
            <a:spLocks noGrp="1"/>
          </p:cNvSpPr>
          <p:nvPr>
            <p:ph idx="1"/>
          </p:nvPr>
        </p:nvSpPr>
        <p:spPr/>
        <p:txBody>
          <a:bodyPr/>
          <a:lstStyle/>
          <a:p>
            <a:r>
              <a:rPr lang="en-US" dirty="0"/>
              <a:t>This project will be mainly aimed at the following</a:t>
            </a:r>
            <a:r>
              <a:rPr lang="en-US" dirty="0" smtClean="0"/>
              <a:t>:</a:t>
            </a:r>
          </a:p>
          <a:p>
            <a:endParaRPr lang="en-US" dirty="0"/>
          </a:p>
          <a:p>
            <a:pPr lvl="0">
              <a:buFont typeface="+mj-lt"/>
              <a:buAutoNum type="arabicPeriod"/>
            </a:pPr>
            <a:r>
              <a:rPr lang="en-US" dirty="0"/>
              <a:t>Existing Filipino Restaurants owners who are willing to expand their restaurants to new neighborhoods and enhance their reach.</a:t>
            </a:r>
          </a:p>
          <a:p>
            <a:pPr lvl="0">
              <a:buFont typeface="+mj-lt"/>
              <a:buAutoNum type="arabicPeriod"/>
            </a:pPr>
            <a:r>
              <a:rPr lang="en-US" dirty="0"/>
              <a:t> Entrepreneurs of the Filipino community hoping to start a new venture in Toronto.</a:t>
            </a:r>
          </a:p>
          <a:p>
            <a:pPr lvl="0">
              <a:buFont typeface="+mj-lt"/>
              <a:buAutoNum type="arabicPeriod"/>
            </a:pPr>
            <a:r>
              <a:rPr lang="en-US" dirty="0"/>
              <a:t> Foodies/ Tourists interested in finding neighborhoods with Filipino cuisines.</a:t>
            </a:r>
          </a:p>
          <a:p>
            <a:pPr lvl="0">
              <a:buFont typeface="+mj-lt"/>
              <a:buAutoNum type="arabicPeriod"/>
            </a:pPr>
            <a:r>
              <a:rPr lang="en-US" dirty="0"/>
              <a:t>Filipino Newcomers/Residents who are considering to relocate to Toronto.</a:t>
            </a:r>
          </a:p>
        </p:txBody>
      </p:sp>
    </p:spTree>
    <p:extLst>
      <p:ext uri="{BB962C8B-B14F-4D97-AF65-F5344CB8AC3E}">
        <p14:creationId xmlns:p14="http://schemas.microsoft.com/office/powerpoint/2010/main" val="191778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Processing </a:t>
            </a:r>
            <a:r>
              <a:rPr lang="en-US" b="1" dirty="0" smtClean="0"/>
              <a:t>/ </a:t>
            </a:r>
            <a:r>
              <a:rPr lang="en-US" b="1" dirty="0"/>
              <a:t>List of Toronto`s Neighborhoods </a:t>
            </a:r>
            <a:br>
              <a:rPr lang="en-US" b="1" dirty="0"/>
            </a:br>
            <a:r>
              <a:rPr lang="en-US" b="1" dirty="0" smtClean="0"/>
              <a:t> </a:t>
            </a:r>
            <a:endParaRPr lang="en-US" b="1" dirty="0"/>
          </a:p>
        </p:txBody>
      </p:sp>
      <p:sp>
        <p:nvSpPr>
          <p:cNvPr id="3" name="Content Placeholder 2"/>
          <p:cNvSpPr>
            <a:spLocks noGrp="1"/>
          </p:cNvSpPr>
          <p:nvPr>
            <p:ph idx="1"/>
          </p:nvPr>
        </p:nvSpPr>
        <p:spPr/>
        <p:txBody>
          <a:bodyPr/>
          <a:lstStyle/>
          <a:p>
            <a:r>
              <a:rPr lang="en-US" dirty="0"/>
              <a:t>First we used the Wikipedia page (en.Wikipidea.org/wiki/</a:t>
            </a:r>
            <a:r>
              <a:rPr lang="en-US" dirty="0" err="1"/>
              <a:t>List_of_postal_codes_of_canada:M</a:t>
            </a:r>
            <a:r>
              <a:rPr lang="en-US" dirty="0"/>
              <a:t>) which was used to list all the neighborhoods, Postal codes and Boroughs of Toronto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14382" y="3691217"/>
            <a:ext cx="5410200" cy="2057400"/>
          </a:xfrm>
          <a:prstGeom prst="rect">
            <a:avLst/>
          </a:prstGeom>
          <a:noFill/>
          <a:ln>
            <a:noFill/>
          </a:ln>
        </p:spPr>
      </p:pic>
    </p:spTree>
    <p:extLst>
      <p:ext uri="{BB962C8B-B14F-4D97-AF65-F5344CB8AC3E}">
        <p14:creationId xmlns:p14="http://schemas.microsoft.com/office/powerpoint/2010/main" val="283239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defTabSz="457200" rtl="0">
              <a:spcBef>
                <a:spcPct val="0"/>
              </a:spcBef>
            </a:pPr>
            <a:r>
              <a:rPr lang="en-US" sz="3600" kern="1200" dirty="0" smtClean="0">
                <a:solidFill>
                  <a:schemeClr val="tx1">
                    <a:lumMod val="85000"/>
                    <a:lumOff val="15000"/>
                  </a:schemeClr>
                </a:solidFill>
                <a:latin typeface="+mj-lt"/>
                <a:ea typeface="+mj-ea"/>
                <a:cs typeface="+mj-cs"/>
              </a:rPr>
              <a:t>Data processing / The </a:t>
            </a:r>
            <a:r>
              <a:rPr lang="en-US" sz="3600" kern="1200" dirty="0">
                <a:solidFill>
                  <a:schemeClr val="tx1">
                    <a:lumMod val="85000"/>
                    <a:lumOff val="15000"/>
                  </a:schemeClr>
                </a:solidFill>
                <a:latin typeface="+mj-lt"/>
                <a:ea typeface="+mj-ea"/>
                <a:cs typeface="+mj-cs"/>
              </a:rPr>
              <a:t>coordinates of the Neighborhoods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csv file, “</a:t>
            </a:r>
            <a:r>
              <a:rPr lang="en-US" dirty="0">
                <a:hlinkClick r:id="rId2"/>
              </a:rPr>
              <a:t>https://cocl.us/</a:t>
            </a:r>
            <a:r>
              <a:rPr lang="en-US" dirty="0" err="1">
                <a:hlinkClick r:id="rId2"/>
              </a:rPr>
              <a:t>Geospatial_data</a:t>
            </a:r>
            <a:r>
              <a:rPr lang="en-US" dirty="0">
                <a:hlinkClick r:id="rId2"/>
              </a:rPr>
              <a:t>”</a:t>
            </a:r>
            <a:r>
              <a:rPr lang="en-US" dirty="0"/>
              <a:t> ,  was used to get all the geographical coordinates of the neighborhoods </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151093" y="3555701"/>
            <a:ext cx="7068671" cy="1656080"/>
          </a:xfrm>
          <a:prstGeom prst="rect">
            <a:avLst/>
          </a:prstGeom>
          <a:noFill/>
          <a:ln>
            <a:noFill/>
          </a:ln>
        </p:spPr>
      </p:pic>
    </p:spTree>
    <p:extLst>
      <p:ext uri="{BB962C8B-B14F-4D97-AF65-F5344CB8AC3E}">
        <p14:creationId xmlns:p14="http://schemas.microsoft.com/office/powerpoint/2010/main" val="79159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 </a:t>
            </a:r>
            <a:r>
              <a:rPr lang="en-US" dirty="0" smtClean="0"/>
              <a:t>The </a:t>
            </a:r>
            <a:r>
              <a:rPr lang="en-US" dirty="0"/>
              <a:t>Filipino Demographic in Toronto</a:t>
            </a:r>
          </a:p>
        </p:txBody>
      </p:sp>
      <p:sp>
        <p:nvSpPr>
          <p:cNvPr id="3" name="Content Placeholder 2"/>
          <p:cNvSpPr>
            <a:spLocks noGrp="1"/>
          </p:cNvSpPr>
          <p:nvPr>
            <p:ph idx="1"/>
          </p:nvPr>
        </p:nvSpPr>
        <p:spPr/>
        <p:txBody>
          <a:bodyPr/>
          <a:lstStyle/>
          <a:p>
            <a:r>
              <a:rPr lang="en-US" dirty="0"/>
              <a:t>Wikipedia page </a:t>
            </a:r>
            <a:r>
              <a:rPr lang="en-US" dirty="0" smtClean="0"/>
              <a:t>(en.Wikipidea.org/wiki/</a:t>
            </a:r>
            <a:r>
              <a:rPr lang="en-US" dirty="0" err="1" smtClean="0"/>
              <a:t>Demographic_of_Toronto</a:t>
            </a:r>
            <a:r>
              <a:rPr lang="en-US" dirty="0"/>
              <a:t>) </a:t>
            </a:r>
            <a:r>
              <a:rPr lang="en-US" dirty="0" smtClean="0"/>
              <a:t>shows </a:t>
            </a:r>
            <a:r>
              <a:rPr lang="en-US" dirty="0"/>
              <a:t>the ethnicity percentages as per riding. we confined our ridings to include the ones with Filipino population in them.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437926" y="3262637"/>
            <a:ext cx="7521427" cy="2877185"/>
          </a:xfrm>
          <a:prstGeom prst="rect">
            <a:avLst/>
          </a:prstGeom>
          <a:noFill/>
          <a:ln>
            <a:noFill/>
          </a:ln>
        </p:spPr>
      </p:pic>
    </p:spTree>
    <p:extLst>
      <p:ext uri="{BB962C8B-B14F-4D97-AF65-F5344CB8AC3E}">
        <p14:creationId xmlns:p14="http://schemas.microsoft.com/office/powerpoint/2010/main" val="360859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processing/ Locating </a:t>
            </a:r>
            <a:r>
              <a:rPr lang="en-US" dirty="0"/>
              <a:t>venues in Toronto’s neighborhoods </a:t>
            </a:r>
          </a:p>
        </p:txBody>
      </p:sp>
      <p:sp>
        <p:nvSpPr>
          <p:cNvPr id="3" name="Content Placeholder 2"/>
          <p:cNvSpPr>
            <a:spLocks noGrp="1"/>
          </p:cNvSpPr>
          <p:nvPr>
            <p:ph idx="1"/>
          </p:nvPr>
        </p:nvSpPr>
        <p:spPr/>
        <p:txBody>
          <a:bodyPr/>
          <a:lstStyle/>
          <a:p>
            <a:r>
              <a:rPr lang="en-US" dirty="0" smtClean="0"/>
              <a:t>Using Foursquare to explore Toronto's neighborhoods , The </a:t>
            </a:r>
            <a:r>
              <a:rPr lang="en-US" dirty="0"/>
              <a:t>search radius was expanded to 1700m and the venues limit to 900. Inputting the longitude and latitude of Toronto, and filtering the venues to only include “Restaurant” Category</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998694" y="3617260"/>
            <a:ext cx="7853081" cy="2522562"/>
          </a:xfrm>
          <a:prstGeom prst="rect">
            <a:avLst/>
          </a:prstGeom>
          <a:noFill/>
          <a:ln>
            <a:noFill/>
          </a:ln>
        </p:spPr>
      </p:pic>
    </p:spTree>
    <p:extLst>
      <p:ext uri="{BB962C8B-B14F-4D97-AF65-F5344CB8AC3E}">
        <p14:creationId xmlns:p14="http://schemas.microsoft.com/office/powerpoint/2010/main" val="3815046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290" y="392462"/>
            <a:ext cx="8911687" cy="851122"/>
          </a:xfrm>
        </p:spPr>
        <p:txBody>
          <a:bodyPr>
            <a:normAutofit fontScale="90000"/>
          </a:bodyPr>
          <a:lstStyle/>
          <a:p>
            <a:pPr lvl="0"/>
            <a:r>
              <a:rPr lang="en-US" b="1" dirty="0" smtClean="0"/>
              <a:t>Methodology / </a:t>
            </a:r>
            <a:r>
              <a:rPr lang="en-US" dirty="0" smtClean="0"/>
              <a:t>Filipino </a:t>
            </a:r>
            <a:r>
              <a:rPr lang="en-US" dirty="0"/>
              <a:t>restaurants distribution </a:t>
            </a:r>
            <a:endParaRPr lang="en-US" b="1" dirty="0"/>
          </a:p>
        </p:txBody>
      </p:sp>
      <p:sp>
        <p:nvSpPr>
          <p:cNvPr id="3" name="Content Placeholder 2"/>
          <p:cNvSpPr>
            <a:spLocks noGrp="1"/>
          </p:cNvSpPr>
          <p:nvPr>
            <p:ph idx="1"/>
          </p:nvPr>
        </p:nvSpPr>
        <p:spPr>
          <a:xfrm>
            <a:off x="2520577" y="1819402"/>
            <a:ext cx="8915400" cy="3777622"/>
          </a:xfrm>
        </p:spPr>
        <p:txBody>
          <a:bodyPr/>
          <a:lstStyle/>
          <a:p>
            <a:r>
              <a:rPr lang="en-US" dirty="0"/>
              <a:t>Using Foursquare, we can determine the neighborhoods that are highly </a:t>
            </a:r>
            <a:r>
              <a:rPr lang="en-US" dirty="0" err="1"/>
              <a:t>densed</a:t>
            </a:r>
            <a:r>
              <a:rPr lang="en-US" dirty="0"/>
              <a:t> with Filipino restaurants in order to avoid the big &amp; well established competition.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34577" y="2868644"/>
            <a:ext cx="7107518" cy="3989356"/>
          </a:xfrm>
          <a:prstGeom prst="rect">
            <a:avLst/>
          </a:prstGeom>
          <a:noFill/>
          <a:ln>
            <a:noFill/>
          </a:ln>
        </p:spPr>
      </p:pic>
    </p:spTree>
    <p:extLst>
      <p:ext uri="{BB962C8B-B14F-4D97-AF65-F5344CB8AC3E}">
        <p14:creationId xmlns:p14="http://schemas.microsoft.com/office/powerpoint/2010/main" val="1021192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TotalTime>
  <Words>866</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Opening a Filipino Restaurant in Toronto</vt:lpstr>
      <vt:lpstr>Project outline </vt:lpstr>
      <vt:lpstr>Background / Business Problem</vt:lpstr>
      <vt:lpstr>Target Audience </vt:lpstr>
      <vt:lpstr>Data Processing / List of Toronto`s Neighborhoods   </vt:lpstr>
      <vt:lpstr>Data processing / The coordinates of the Neighborhoods </vt:lpstr>
      <vt:lpstr>Data processing / The Filipino Demographic in Toronto</vt:lpstr>
      <vt:lpstr>Data processing/ Locating venues in Toronto’s neighborhoods </vt:lpstr>
      <vt:lpstr>Methodology / Filipino restaurants distribution </vt:lpstr>
      <vt:lpstr>Filipino Population distribution </vt:lpstr>
      <vt:lpstr>Neighborhoods clusters modeling </vt:lpstr>
      <vt:lpstr>Results</vt:lpstr>
      <vt:lpstr>Results </vt:lpstr>
      <vt:lpstr>Discussion</vt:lpstr>
      <vt:lpstr>Discussion (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Filipino Restaurant in Toronto</dc:title>
  <dc:creator>acer</dc:creator>
  <cp:lastModifiedBy>acer</cp:lastModifiedBy>
  <cp:revision>5</cp:revision>
  <dcterms:created xsi:type="dcterms:W3CDTF">2020-06-24T10:55:55Z</dcterms:created>
  <dcterms:modified xsi:type="dcterms:W3CDTF">2020-06-24T11:23:15Z</dcterms:modified>
</cp:coreProperties>
</file>