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56" r:id="rId11"/>
    <p:sldId id="257" r:id="rId12"/>
    <p:sldId id="258" r:id="rId13"/>
    <p:sldId id="259" r:id="rId14"/>
    <p:sldId id="260" r:id="rId15"/>
    <p:sldId id="262" r:id="rId16"/>
    <p:sldId id="263" r:id="rId17"/>
    <p:sldId id="264" r:id="rId18"/>
    <p:sldId id="266" r:id="rId19"/>
    <p:sldId id="265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AD8"/>
    <a:srgbClr val="33CCCC"/>
    <a:srgbClr val="5F5F5F"/>
    <a:srgbClr val="808080"/>
    <a:srgbClr val="DDDDDD"/>
    <a:srgbClr val="1C1C1C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9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577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63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32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1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54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7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6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2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3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7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86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8599" y="635000"/>
            <a:ext cx="8867531" cy="47625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Online</a:t>
            </a:r>
            <a:r>
              <a:rPr lang="en-US" sz="4000" i="1" dirty="0"/>
              <a:t> </a:t>
            </a:r>
            <a:r>
              <a:rPr lang="en-US" sz="4000" b="1" i="1" dirty="0"/>
              <a:t>Ride</a:t>
            </a:r>
            <a:r>
              <a:rPr lang="en-US" sz="4000" i="1" dirty="0"/>
              <a:t> </a:t>
            </a:r>
            <a:r>
              <a:rPr lang="en-US" sz="4000" b="1" i="1" dirty="0"/>
              <a:t>Sharing</a:t>
            </a:r>
            <a:r>
              <a:rPr lang="en-US" sz="4000" i="1" dirty="0"/>
              <a:t> </a:t>
            </a:r>
            <a:r>
              <a:rPr lang="en-US" sz="4000" b="1" i="1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5315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038858" y="542925"/>
            <a:ext cx="9781541" cy="53086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365626" y="2154555"/>
            <a:ext cx="2581274" cy="295275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VehicleTypeId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365626" y="2657477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VehicleTypeName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333876" y="3286125"/>
            <a:ext cx="2581274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PerKmFare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24412" y="4303394"/>
            <a:ext cx="1209675" cy="3238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57700" y="1358900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VehicleType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2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844800" y="1270000"/>
            <a:ext cx="762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44800" y="1315719"/>
            <a:ext cx="7137400" cy="50977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524375" y="1254034"/>
            <a:ext cx="417195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502026" y="2130113"/>
            <a:ext cx="2581274" cy="295275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 err="1">
                <a:solidFill>
                  <a:schemeClr val="bg1"/>
                </a:solidFill>
              </a:rPr>
              <a:t>VehicleBrand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02026" y="2798766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502026" y="3312796"/>
            <a:ext cx="2581274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VehicleChassisNo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14196" y="2872171"/>
            <a:ext cx="2713129" cy="464437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VehicleRegistrationNo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905626" y="2117646"/>
            <a:ext cx="2598417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905626" y="3488692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VehicleLicence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375026" y="3885092"/>
            <a:ext cx="2708274" cy="393286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VehicleTypeId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734050" y="5083972"/>
            <a:ext cx="1752600" cy="3133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922769" y="3960261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5627369" y="3960261"/>
            <a:ext cx="455931" cy="285749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7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03400" y="850900"/>
            <a:ext cx="8978900" cy="55753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524375" y="1254034"/>
            <a:ext cx="417195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781426" y="2139316"/>
            <a:ext cx="2581274" cy="295275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DriverName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81426" y="2809874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781426" y="3312796"/>
            <a:ext cx="2581274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DriverNid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905626" y="2886075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DrivingLicenseNo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22769" y="2149794"/>
            <a:ext cx="2581274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PhoneNumber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05626" y="3408047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DriverImage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62376" y="3970015"/>
            <a:ext cx="2727324" cy="3962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CompanyId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922769" y="4002421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734050" y="5173991"/>
            <a:ext cx="1752600" cy="3133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781426" y="4627253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DriverLaitude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922769" y="4612980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DriverLongtiude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5943600" y="4002421"/>
            <a:ext cx="419100" cy="232396"/>
          </a:xfrm>
          <a:prstGeom prst="down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0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4921" y="990600"/>
            <a:ext cx="7797800" cy="5372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08500" y="1094112"/>
            <a:ext cx="3890644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DriverVehicle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380103" y="2245359"/>
            <a:ext cx="2499998" cy="402592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DriverId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388994" y="3051489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453821" y="2647950"/>
            <a:ext cx="2581274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74969" y="3916669"/>
            <a:ext cx="1209675" cy="323850"/>
          </a:xfrm>
          <a:prstGeom prst="roundRect">
            <a:avLst>
              <a:gd name="adj" fmla="val 205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429250" y="2347591"/>
            <a:ext cx="400050" cy="300359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8399144" y="2647950"/>
            <a:ext cx="516256" cy="403539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9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850900"/>
            <a:ext cx="8445500" cy="546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24375" y="1254034"/>
            <a:ext cx="417195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781426" y="2139316"/>
            <a:ext cx="2581274" cy="295275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CustomerName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81426" y="2809874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CustomerEmail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781426" y="3312796"/>
            <a:ext cx="2581274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CustomerImage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905626" y="2886075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CustomerNID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847838" y="2196464"/>
            <a:ext cx="2931162" cy="381000"/>
          </a:xfrm>
          <a:prstGeom prst="roundRect">
            <a:avLst>
              <a:gd name="adj" fmla="val 0"/>
            </a:avLst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CustomerPhoneNumber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05626" y="3408047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CustomerImage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81426" y="3949068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CustomerLaitude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734050" y="5083972"/>
            <a:ext cx="1752600" cy="3133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22769" y="3954785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CustomerLongitude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4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4000" y="3059668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MethodType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9051"/>
            <a:ext cx="12192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PaymentMethod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6361" y="4541147"/>
            <a:ext cx="157842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523DD-05ED-3E51-2B41-4C649A870CCD}"/>
              </a:ext>
            </a:extLst>
          </p:cNvPr>
          <p:cNvSpPr txBox="1"/>
          <p:nvPr/>
        </p:nvSpPr>
        <p:spPr>
          <a:xfrm>
            <a:off x="4064000" y="2353715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MethodTypeId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06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63362" y="2502343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InvoiceId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" y="405088"/>
            <a:ext cx="12192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Payment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3362" y="3095699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Amount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3362" y="4428658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PaymentDate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0860" y="5752665"/>
            <a:ext cx="157842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3362" y="3696259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Status 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A96DAA8-3FC8-8A98-F2EE-73FFADF95585}"/>
              </a:ext>
            </a:extLst>
          </p:cNvPr>
          <p:cNvSpPr/>
          <p:nvPr/>
        </p:nvSpPr>
        <p:spPr>
          <a:xfrm>
            <a:off x="6515561" y="2534548"/>
            <a:ext cx="309562" cy="24765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412CF-D6D3-612A-50F0-389326F1F7EB}"/>
              </a:ext>
            </a:extLst>
          </p:cNvPr>
          <p:cNvSpPr txBox="1"/>
          <p:nvPr/>
        </p:nvSpPr>
        <p:spPr>
          <a:xfrm>
            <a:off x="3663362" y="1934640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PaymentId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61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66541" y="2733201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Message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38495"/>
            <a:ext cx="1219200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8215" y="6223197"/>
            <a:ext cx="157842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E71CA-858D-4F04-6CA5-3DA2C33D5BEF}"/>
              </a:ext>
            </a:extLst>
          </p:cNvPr>
          <p:cNvSpPr txBox="1"/>
          <p:nvPr/>
        </p:nvSpPr>
        <p:spPr>
          <a:xfrm>
            <a:off x="3966541" y="2078542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ChatId</a:t>
            </a:r>
            <a:r>
              <a:rPr lang="en-US" dirty="0"/>
              <a:t>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A9678-0EAC-E334-3AA8-C159F4041972}"/>
              </a:ext>
            </a:extLst>
          </p:cNvPr>
          <p:cNvSpPr txBox="1"/>
          <p:nvPr/>
        </p:nvSpPr>
        <p:spPr>
          <a:xfrm>
            <a:off x="3966541" y="3272435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ChatTime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D189E-574A-A66D-3908-E455C3CD78DA}"/>
              </a:ext>
            </a:extLst>
          </p:cNvPr>
          <p:cNvSpPr txBox="1"/>
          <p:nvPr/>
        </p:nvSpPr>
        <p:spPr>
          <a:xfrm>
            <a:off x="3966541" y="4450880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CustomerId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A4598C-D6FD-E612-9E14-E0671CFB3511}"/>
              </a:ext>
            </a:extLst>
          </p:cNvPr>
          <p:cNvSpPr txBox="1"/>
          <p:nvPr/>
        </p:nvSpPr>
        <p:spPr>
          <a:xfrm>
            <a:off x="3966541" y="3861357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EmployeeId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814EA3-70E8-0BDC-0C69-EB39ED51BD77}"/>
              </a:ext>
            </a:extLst>
          </p:cNvPr>
          <p:cNvSpPr txBox="1"/>
          <p:nvPr/>
        </p:nvSpPr>
        <p:spPr>
          <a:xfrm>
            <a:off x="4017924" y="5087978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SenderType </a:t>
            </a:r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9462848-E4E0-A07F-5EF6-7E539526EA91}"/>
              </a:ext>
            </a:extLst>
          </p:cNvPr>
          <p:cNvSpPr/>
          <p:nvPr/>
        </p:nvSpPr>
        <p:spPr>
          <a:xfrm>
            <a:off x="6966527" y="4471732"/>
            <a:ext cx="322036" cy="36933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85FE1E2-EA1D-582F-DEF9-BF6ADF2B2E48}"/>
              </a:ext>
            </a:extLst>
          </p:cNvPr>
          <p:cNvSpPr/>
          <p:nvPr/>
        </p:nvSpPr>
        <p:spPr>
          <a:xfrm>
            <a:off x="6962833" y="3883885"/>
            <a:ext cx="290513" cy="31840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0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13800" y="2968279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CompanyName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3003"/>
            <a:ext cx="1219200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Company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3800" y="4056777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Address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3801" y="3502779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PhoneNumber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9244" y="6005923"/>
            <a:ext cx="157842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3800" y="4685720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Email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85FEE-9816-E0EC-FF44-A174829AD66B}"/>
              </a:ext>
            </a:extLst>
          </p:cNvPr>
          <p:cNvSpPr txBox="1"/>
          <p:nvPr/>
        </p:nvSpPr>
        <p:spPr>
          <a:xfrm>
            <a:off x="3913800" y="2433779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CompanyId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654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4000" y="2542355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EmployeeName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45588"/>
            <a:ext cx="12192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4000" y="4267034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IsLive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4000" y="3091265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PhoneNumber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68900" y="5572641"/>
            <a:ext cx="157842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Create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4000" y="3660499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Email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AED60-2F42-8493-8E72-3D518BF0DD0E}"/>
              </a:ext>
            </a:extLst>
          </p:cNvPr>
          <p:cNvSpPr txBox="1"/>
          <p:nvPr/>
        </p:nvSpPr>
        <p:spPr>
          <a:xfrm>
            <a:off x="4064000" y="2034368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EmployeeId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C2A1CC-36D4-74B7-AE89-21DF2A6BB6BC}"/>
              </a:ext>
            </a:extLst>
          </p:cNvPr>
          <p:cNvSpPr/>
          <p:nvPr/>
        </p:nvSpPr>
        <p:spPr>
          <a:xfrm>
            <a:off x="7053941" y="4289775"/>
            <a:ext cx="344713" cy="3238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708DBF85-14F8-436E-C684-32A609C660F0}"/>
              </a:ext>
            </a:extLst>
          </p:cNvPr>
          <p:cNvSpPr/>
          <p:nvPr/>
        </p:nvSpPr>
        <p:spPr>
          <a:xfrm rot="18490048" flipV="1">
            <a:off x="7085298" y="4328664"/>
            <a:ext cx="342064" cy="186030"/>
          </a:xfrm>
          <a:prstGeom prst="halfFrame">
            <a:avLst>
              <a:gd name="adj1" fmla="val 16151"/>
              <a:gd name="adj2" fmla="val 3333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686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2645181" y="1745932"/>
            <a:ext cx="6883400" cy="3239187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31825"/>
            <a:ext cx="12173762" cy="53086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534430" y="2341298"/>
            <a:ext cx="231351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344057" y="2341297"/>
            <a:ext cx="2581274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Dropoff 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028406" y="3784230"/>
            <a:ext cx="2135188" cy="3238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Vehicle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Ride Search</a:t>
            </a: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80B1235B-C051-48B1-B7CB-9653470E3732}"/>
              </a:ext>
            </a:extLst>
          </p:cNvPr>
          <p:cNvSpPr/>
          <p:nvPr/>
        </p:nvSpPr>
        <p:spPr>
          <a:xfrm>
            <a:off x="3534430" y="2936663"/>
            <a:ext cx="231351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59E87594-A774-4975-92B2-0A0CC463C750}"/>
              </a:ext>
            </a:extLst>
          </p:cNvPr>
          <p:cNvSpPr/>
          <p:nvPr/>
        </p:nvSpPr>
        <p:spPr>
          <a:xfrm>
            <a:off x="6344057" y="2936662"/>
            <a:ext cx="2581274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Time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85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967" y="223935"/>
            <a:ext cx="11952515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966" y="55986"/>
            <a:ext cx="119525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RideBook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688841" y="114766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CustomerId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1347" y="114766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DriverVehicleId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8841" y="181325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SourceLaitude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48669" y="181325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SourceLongtiude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88841" y="2425894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DestinationLatitude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48669" y="2425894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88841" y="312766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CustomerLaitude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48669" y="312766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CustomerLongitude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88841" y="374348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StartTime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48669" y="374348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EndTime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88841" y="4461944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48669" y="4461944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TotalFare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88841" y="5051497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IsPaid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8669" y="5051497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DriverRating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88841" y="5641050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CustomerRating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48669" y="5641050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DistanceInMeter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 rot="10800000">
            <a:off x="9386594" y="1284534"/>
            <a:ext cx="270590" cy="12016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76058" y="5142060"/>
            <a:ext cx="223934" cy="184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L-Shape 46"/>
          <p:cNvSpPr/>
          <p:nvPr/>
        </p:nvSpPr>
        <p:spPr>
          <a:xfrm rot="19074116">
            <a:off x="4398234" y="5142386"/>
            <a:ext cx="233265" cy="104547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516" y="6146890"/>
            <a:ext cx="158509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74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967" y="223935"/>
            <a:ext cx="11952515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966" y="55986"/>
            <a:ext cx="119525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RideTrack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51518" y="2164702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RideBookId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4024" y="2164702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RideTrackLaitude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1518" y="283029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RideTrackLongtiude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1346" y="283029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Timestamp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1518" y="3442931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1346" y="3442931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TrackTime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095" y="4542025"/>
            <a:ext cx="158509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5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967" y="223935"/>
            <a:ext cx="11952515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66" y="55986"/>
            <a:ext cx="119525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 err="1"/>
              <a:t>FareDetail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3357" y="165738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VehicleTypeId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3356" y="3673719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BaseFare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3357" y="232297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TotalFare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3357" y="2935614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Distance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675" y="4530641"/>
            <a:ext cx="1585097" cy="493819"/>
          </a:xfrm>
          <a:prstGeom prst="rect">
            <a:avLst/>
          </a:prstGeom>
        </p:spPr>
      </p:pic>
      <p:sp>
        <p:nvSpPr>
          <p:cNvPr id="15" name="Isosceles Triangle 14"/>
          <p:cNvSpPr/>
          <p:nvPr/>
        </p:nvSpPr>
        <p:spPr>
          <a:xfrm rot="10800000">
            <a:off x="7175239" y="1781971"/>
            <a:ext cx="270590" cy="12016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89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967" y="223935"/>
            <a:ext cx="11952515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66" y="55986"/>
            <a:ext cx="119525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/>
              <a:t>Invoice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1518" y="2164702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PaymentTime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4024" y="2164702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Amount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1518" y="283029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Particular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1346" y="283029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CustomerId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1518" y="3442931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PaymentMethod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095" y="4542025"/>
            <a:ext cx="1585097" cy="4938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894" y="2948286"/>
            <a:ext cx="304800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50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967" y="223935"/>
            <a:ext cx="11952515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66" y="55986"/>
            <a:ext cx="119525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/>
              <a:t>Bank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1518" y="2164702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BankName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4024" y="2164702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CompanyId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1518" y="283029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1346" y="283029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BranchName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1518" y="3442931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AccountNumber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095" y="4542025"/>
            <a:ext cx="1585097" cy="4938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705" y="2276969"/>
            <a:ext cx="304800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8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1032934" y="599385"/>
            <a:ext cx="9993577" cy="81650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22520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44745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507135" y="845710"/>
            <a:ext cx="2135188" cy="3238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Vehicle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Aviable</a:t>
            </a:r>
            <a:r>
              <a:rPr lang="en-US" dirty="0"/>
              <a:t> Vehicle</a:t>
            </a: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80B1235B-C051-48B1-B7CB-9653470E3732}"/>
              </a:ext>
            </a:extLst>
          </p:cNvPr>
          <p:cNvSpPr/>
          <p:nvPr/>
        </p:nvSpPr>
        <p:spPr>
          <a:xfrm>
            <a:off x="5366970" y="803325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59E87594-A774-4975-92B2-0A0CC463C750}"/>
              </a:ext>
            </a:extLst>
          </p:cNvPr>
          <p:cNvSpPr/>
          <p:nvPr/>
        </p:nvSpPr>
        <p:spPr>
          <a:xfrm>
            <a:off x="6919917" y="803324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5B7D39A6-FE79-4579-9898-186D6DDA72AA}"/>
              </a:ext>
            </a:extLst>
          </p:cNvPr>
          <p:cNvSpPr/>
          <p:nvPr/>
        </p:nvSpPr>
        <p:spPr>
          <a:xfrm>
            <a:off x="1322520" y="1471873"/>
            <a:ext cx="1742413" cy="6129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UberMove"/>
              </a:rPr>
              <a:t>Choose a ride</a:t>
            </a:r>
          </a:p>
          <a:p>
            <a:pPr algn="l"/>
            <a:r>
              <a:rPr lang="en-US" sz="1100" i="0" dirty="0">
                <a:effectLst/>
                <a:latin typeface="UberMove"/>
              </a:rPr>
              <a:t>Recommended</a:t>
            </a:r>
          </a:p>
        </p:txBody>
      </p:sp>
      <p:sp>
        <p:nvSpPr>
          <p:cNvPr id="13" name="Rounded Rectangle 22">
            <a:extLst>
              <a:ext uri="{FF2B5EF4-FFF2-40B4-BE49-F238E27FC236}">
                <a16:creationId xmlns:a16="http://schemas.microsoft.com/office/drawing/2014/main" id="{9D75A8AD-ACC7-4A77-A7A9-125A6866677F}"/>
              </a:ext>
            </a:extLst>
          </p:cNvPr>
          <p:cNvSpPr/>
          <p:nvPr/>
        </p:nvSpPr>
        <p:spPr>
          <a:xfrm>
            <a:off x="1322520" y="2230253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8660CD-4A6B-4024-8CBF-3AD470CF1C3D}"/>
              </a:ext>
            </a:extLst>
          </p:cNvPr>
          <p:cNvSpPr/>
          <p:nvPr/>
        </p:nvSpPr>
        <p:spPr>
          <a:xfrm>
            <a:off x="1448662" y="2435304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B0D51-2D0E-4F84-AC90-7AB1B4ACECBC}"/>
              </a:ext>
            </a:extLst>
          </p:cNvPr>
          <p:cNvSpPr txBox="1"/>
          <p:nvPr/>
        </p:nvSpPr>
        <p:spPr>
          <a:xfrm>
            <a:off x="9219721" y="2556365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0C22F0C4-E93B-46A4-8D88-82F98F11869A}"/>
              </a:ext>
            </a:extLst>
          </p:cNvPr>
          <p:cNvSpPr/>
          <p:nvPr/>
        </p:nvSpPr>
        <p:spPr>
          <a:xfrm>
            <a:off x="1322520" y="3360894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264095-CC0C-414F-81F0-50E174B01732}"/>
              </a:ext>
            </a:extLst>
          </p:cNvPr>
          <p:cNvSpPr/>
          <p:nvPr/>
        </p:nvSpPr>
        <p:spPr>
          <a:xfrm>
            <a:off x="1448662" y="3565945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757F3-2B5E-4B60-9FBE-CB733CF18113}"/>
              </a:ext>
            </a:extLst>
          </p:cNvPr>
          <p:cNvSpPr txBox="1"/>
          <p:nvPr/>
        </p:nvSpPr>
        <p:spPr>
          <a:xfrm>
            <a:off x="9219721" y="3687006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A2ED617E-DBC7-4802-85CB-39AAE0627436}"/>
              </a:ext>
            </a:extLst>
          </p:cNvPr>
          <p:cNvSpPr/>
          <p:nvPr/>
        </p:nvSpPr>
        <p:spPr>
          <a:xfrm>
            <a:off x="1322520" y="4491535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258B8C-7C32-4539-A32A-F0B105248001}"/>
              </a:ext>
            </a:extLst>
          </p:cNvPr>
          <p:cNvSpPr/>
          <p:nvPr/>
        </p:nvSpPr>
        <p:spPr>
          <a:xfrm>
            <a:off x="1448662" y="4696586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F0DF3-16BE-4A08-AE90-51C7D52201D1}"/>
              </a:ext>
            </a:extLst>
          </p:cNvPr>
          <p:cNvSpPr txBox="1"/>
          <p:nvPr/>
        </p:nvSpPr>
        <p:spPr>
          <a:xfrm>
            <a:off x="9219721" y="4817647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BC475ADB-CFEE-4B83-93C8-C51023602906}"/>
              </a:ext>
            </a:extLst>
          </p:cNvPr>
          <p:cNvSpPr/>
          <p:nvPr/>
        </p:nvSpPr>
        <p:spPr>
          <a:xfrm>
            <a:off x="1322520" y="5622176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E171D4-BF61-418B-83B6-DE50ECEDB412}"/>
              </a:ext>
            </a:extLst>
          </p:cNvPr>
          <p:cNvSpPr/>
          <p:nvPr/>
        </p:nvSpPr>
        <p:spPr>
          <a:xfrm>
            <a:off x="1448662" y="5827227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EBDEC-A7E0-45D8-B455-D4B8E6F73B8B}"/>
              </a:ext>
            </a:extLst>
          </p:cNvPr>
          <p:cNvSpPr txBox="1"/>
          <p:nvPr/>
        </p:nvSpPr>
        <p:spPr>
          <a:xfrm>
            <a:off x="9219721" y="5948288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1032934" y="599385"/>
            <a:ext cx="9993577" cy="81650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22520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44745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507135" y="845710"/>
            <a:ext cx="2135188" cy="3238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Vehicle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Aviable</a:t>
            </a:r>
            <a:r>
              <a:rPr lang="en-US" dirty="0"/>
              <a:t> Vehicle</a:t>
            </a: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80B1235B-C051-48B1-B7CB-9653470E3732}"/>
              </a:ext>
            </a:extLst>
          </p:cNvPr>
          <p:cNvSpPr/>
          <p:nvPr/>
        </p:nvSpPr>
        <p:spPr>
          <a:xfrm>
            <a:off x="5366970" y="803325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59E87594-A774-4975-92B2-0A0CC463C750}"/>
              </a:ext>
            </a:extLst>
          </p:cNvPr>
          <p:cNvSpPr/>
          <p:nvPr/>
        </p:nvSpPr>
        <p:spPr>
          <a:xfrm>
            <a:off x="6919917" y="803324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5B7D39A6-FE79-4579-9898-186D6DDA72AA}"/>
              </a:ext>
            </a:extLst>
          </p:cNvPr>
          <p:cNvSpPr/>
          <p:nvPr/>
        </p:nvSpPr>
        <p:spPr>
          <a:xfrm>
            <a:off x="1322520" y="1471873"/>
            <a:ext cx="1742413" cy="6129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UberMove"/>
              </a:rPr>
              <a:t>Choose a ride</a:t>
            </a:r>
          </a:p>
          <a:p>
            <a:pPr algn="l"/>
            <a:r>
              <a:rPr lang="en-US" sz="1100" i="0" dirty="0">
                <a:effectLst/>
                <a:latin typeface="UberMove"/>
              </a:rPr>
              <a:t>Recommended</a:t>
            </a:r>
          </a:p>
        </p:txBody>
      </p:sp>
      <p:sp>
        <p:nvSpPr>
          <p:cNvPr id="13" name="Rounded Rectangle 22">
            <a:extLst>
              <a:ext uri="{FF2B5EF4-FFF2-40B4-BE49-F238E27FC236}">
                <a16:creationId xmlns:a16="http://schemas.microsoft.com/office/drawing/2014/main" id="{9D75A8AD-ACC7-4A77-A7A9-125A6866677F}"/>
              </a:ext>
            </a:extLst>
          </p:cNvPr>
          <p:cNvSpPr/>
          <p:nvPr/>
        </p:nvSpPr>
        <p:spPr>
          <a:xfrm>
            <a:off x="1322520" y="2230253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8660CD-4A6B-4024-8CBF-3AD470CF1C3D}"/>
              </a:ext>
            </a:extLst>
          </p:cNvPr>
          <p:cNvSpPr/>
          <p:nvPr/>
        </p:nvSpPr>
        <p:spPr>
          <a:xfrm>
            <a:off x="1448662" y="2435304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B0D51-2D0E-4F84-AC90-7AB1B4ACECBC}"/>
              </a:ext>
            </a:extLst>
          </p:cNvPr>
          <p:cNvSpPr txBox="1"/>
          <p:nvPr/>
        </p:nvSpPr>
        <p:spPr>
          <a:xfrm>
            <a:off x="9219721" y="2556365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0C22F0C4-E93B-46A4-8D88-82F98F11869A}"/>
              </a:ext>
            </a:extLst>
          </p:cNvPr>
          <p:cNvSpPr/>
          <p:nvPr/>
        </p:nvSpPr>
        <p:spPr>
          <a:xfrm>
            <a:off x="1322520" y="3360894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264095-CC0C-414F-81F0-50E174B01732}"/>
              </a:ext>
            </a:extLst>
          </p:cNvPr>
          <p:cNvSpPr/>
          <p:nvPr/>
        </p:nvSpPr>
        <p:spPr>
          <a:xfrm>
            <a:off x="1448662" y="3565945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757F3-2B5E-4B60-9FBE-CB733CF18113}"/>
              </a:ext>
            </a:extLst>
          </p:cNvPr>
          <p:cNvSpPr txBox="1"/>
          <p:nvPr/>
        </p:nvSpPr>
        <p:spPr>
          <a:xfrm>
            <a:off x="9219721" y="3687006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A2ED617E-DBC7-4802-85CB-39AAE0627436}"/>
              </a:ext>
            </a:extLst>
          </p:cNvPr>
          <p:cNvSpPr/>
          <p:nvPr/>
        </p:nvSpPr>
        <p:spPr>
          <a:xfrm>
            <a:off x="1322520" y="4491535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258B8C-7C32-4539-A32A-F0B105248001}"/>
              </a:ext>
            </a:extLst>
          </p:cNvPr>
          <p:cNvSpPr/>
          <p:nvPr/>
        </p:nvSpPr>
        <p:spPr>
          <a:xfrm>
            <a:off x="1448662" y="4696586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F0DF3-16BE-4A08-AE90-51C7D52201D1}"/>
              </a:ext>
            </a:extLst>
          </p:cNvPr>
          <p:cNvSpPr txBox="1"/>
          <p:nvPr/>
        </p:nvSpPr>
        <p:spPr>
          <a:xfrm>
            <a:off x="9219721" y="4817647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BC475ADB-CFEE-4B83-93C8-C51023602906}"/>
              </a:ext>
            </a:extLst>
          </p:cNvPr>
          <p:cNvSpPr/>
          <p:nvPr/>
        </p:nvSpPr>
        <p:spPr>
          <a:xfrm>
            <a:off x="1322520" y="5622176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E171D4-BF61-418B-83B6-DE50ECEDB412}"/>
              </a:ext>
            </a:extLst>
          </p:cNvPr>
          <p:cNvSpPr/>
          <p:nvPr/>
        </p:nvSpPr>
        <p:spPr>
          <a:xfrm>
            <a:off x="1448662" y="5827227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EBDEC-A7E0-45D8-B455-D4B8E6F73B8B}"/>
              </a:ext>
            </a:extLst>
          </p:cNvPr>
          <p:cNvSpPr txBox="1"/>
          <p:nvPr/>
        </p:nvSpPr>
        <p:spPr>
          <a:xfrm>
            <a:off x="9219721" y="5948288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4C35EF-024F-4F4C-801E-F682C048F3FF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oundRect">
            <a:avLst/>
          </a:prstGeom>
          <a:solidFill>
            <a:srgbClr val="5F5F5F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3819F1-FEAA-4B5D-AC52-40CF415B581B}"/>
              </a:ext>
            </a:extLst>
          </p:cNvPr>
          <p:cNvSpPr/>
          <p:nvPr/>
        </p:nvSpPr>
        <p:spPr>
          <a:xfrm>
            <a:off x="4308778" y="1299896"/>
            <a:ext cx="3361267" cy="400962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5976C-8570-4DE2-B501-028C72CC5C3D}"/>
              </a:ext>
            </a:extLst>
          </p:cNvPr>
          <p:cNvSpPr txBox="1"/>
          <p:nvPr/>
        </p:nvSpPr>
        <p:spPr>
          <a:xfrm>
            <a:off x="4412885" y="1711892"/>
            <a:ext cx="192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Price Breakdown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5FCA2-07F6-4C86-B131-F5EC1343784B}"/>
              </a:ext>
            </a:extLst>
          </p:cNvPr>
          <p:cNvSpPr txBox="1"/>
          <p:nvPr/>
        </p:nvSpPr>
        <p:spPr>
          <a:xfrm>
            <a:off x="7123115" y="1426191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6805FE-8D1B-41DD-9FF1-F7FF1D748937}"/>
              </a:ext>
            </a:extLst>
          </p:cNvPr>
          <p:cNvSpPr txBox="1"/>
          <p:nvPr/>
        </p:nvSpPr>
        <p:spPr>
          <a:xfrm>
            <a:off x="4412884" y="2065972"/>
            <a:ext cx="3074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rgbClr val="000000"/>
                </a:solidFill>
                <a:effectLst/>
                <a:latin typeface="UberMoveText"/>
              </a:rPr>
              <a:t>Your fare will be the price presented before the trip or based on the rates below and other applicable surcharges and adjustments.</a:t>
            </a:r>
            <a:endParaRPr 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04D584-FE39-4D49-B342-B06ED1410A47}"/>
              </a:ext>
            </a:extLst>
          </p:cNvPr>
          <p:cNvSpPr txBox="1"/>
          <p:nvPr/>
        </p:nvSpPr>
        <p:spPr>
          <a:xfrm>
            <a:off x="4412884" y="2624363"/>
            <a:ext cx="307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UberMoveText"/>
              </a:rPr>
              <a:t>Base Fare-----------------------------------------------BDT 119.24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70F00D-287D-4895-AFFE-A3C380DEF7DF}"/>
              </a:ext>
            </a:extLst>
          </p:cNvPr>
          <p:cNvSpPr txBox="1"/>
          <p:nvPr/>
        </p:nvSpPr>
        <p:spPr>
          <a:xfrm>
            <a:off x="4412884" y="2887528"/>
            <a:ext cx="307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UberMoveText"/>
              </a:rPr>
              <a:t>Minimum Fare----------------------------------------BDT 206.56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ADA7EA-EA81-46A5-9DAA-2389502E2CEC}"/>
              </a:ext>
            </a:extLst>
          </p:cNvPr>
          <p:cNvSpPr txBox="1"/>
          <p:nvPr/>
        </p:nvSpPr>
        <p:spPr>
          <a:xfrm>
            <a:off x="4412884" y="3137171"/>
            <a:ext cx="307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UberMoveText"/>
              </a:rPr>
              <a:t>+ Per Kilometer----------------------------------------BDT 13.24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E84BE6-1A71-47FF-B388-CD4FC6E6C7F2}"/>
              </a:ext>
            </a:extLst>
          </p:cNvPr>
          <p:cNvSpPr txBox="1"/>
          <p:nvPr/>
        </p:nvSpPr>
        <p:spPr>
          <a:xfrm>
            <a:off x="4412884" y="3437269"/>
            <a:ext cx="307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UberMoveText"/>
              </a:rPr>
              <a:t>Booking Fee---------------------------------------------BDT 19.24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106037-4944-43C5-8C06-00FF9788EB6A}"/>
              </a:ext>
            </a:extLst>
          </p:cNvPr>
          <p:cNvSpPr txBox="1"/>
          <p:nvPr/>
        </p:nvSpPr>
        <p:spPr>
          <a:xfrm>
            <a:off x="4412884" y="3856564"/>
            <a:ext cx="3074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rgbClr val="000000"/>
                </a:solidFill>
                <a:effectLst/>
                <a:latin typeface="UberMoveText"/>
              </a:rPr>
              <a:t>Additional wait time charges may apply to your trip if the driver has waited 5 minute(s): BDT 3.00 per minute.</a:t>
            </a:r>
            <a:endParaRPr lang="en-US" sz="1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BEAF43-15C7-4BFF-8397-2E19E66FAD96}"/>
              </a:ext>
            </a:extLst>
          </p:cNvPr>
          <p:cNvSpPr/>
          <p:nvPr/>
        </p:nvSpPr>
        <p:spPr>
          <a:xfrm>
            <a:off x="4597400" y="4676200"/>
            <a:ext cx="2810933" cy="36933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96419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1032934" y="599385"/>
            <a:ext cx="9993577" cy="81650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22520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44745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507135" y="845710"/>
            <a:ext cx="2135188" cy="3238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Vehicle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Aviable</a:t>
            </a:r>
            <a:r>
              <a:rPr lang="en-US" dirty="0"/>
              <a:t> Vehicle</a:t>
            </a: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80B1235B-C051-48B1-B7CB-9653470E3732}"/>
              </a:ext>
            </a:extLst>
          </p:cNvPr>
          <p:cNvSpPr/>
          <p:nvPr/>
        </p:nvSpPr>
        <p:spPr>
          <a:xfrm>
            <a:off x="5366970" y="803325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59E87594-A774-4975-92B2-0A0CC463C750}"/>
              </a:ext>
            </a:extLst>
          </p:cNvPr>
          <p:cNvSpPr/>
          <p:nvPr/>
        </p:nvSpPr>
        <p:spPr>
          <a:xfrm>
            <a:off x="6919917" y="803324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5B7D39A6-FE79-4579-9898-186D6DDA72AA}"/>
              </a:ext>
            </a:extLst>
          </p:cNvPr>
          <p:cNvSpPr/>
          <p:nvPr/>
        </p:nvSpPr>
        <p:spPr>
          <a:xfrm>
            <a:off x="1322520" y="1471873"/>
            <a:ext cx="1742413" cy="6129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UberMove"/>
              </a:rPr>
              <a:t>Choose a ride</a:t>
            </a:r>
          </a:p>
          <a:p>
            <a:pPr algn="l"/>
            <a:r>
              <a:rPr lang="en-US" sz="1100" i="0" dirty="0">
                <a:effectLst/>
                <a:latin typeface="UberMove"/>
              </a:rPr>
              <a:t>Recommended</a:t>
            </a:r>
          </a:p>
        </p:txBody>
      </p:sp>
      <p:sp>
        <p:nvSpPr>
          <p:cNvPr id="13" name="Rounded Rectangle 22">
            <a:extLst>
              <a:ext uri="{FF2B5EF4-FFF2-40B4-BE49-F238E27FC236}">
                <a16:creationId xmlns:a16="http://schemas.microsoft.com/office/drawing/2014/main" id="{9D75A8AD-ACC7-4A77-A7A9-125A6866677F}"/>
              </a:ext>
            </a:extLst>
          </p:cNvPr>
          <p:cNvSpPr/>
          <p:nvPr/>
        </p:nvSpPr>
        <p:spPr>
          <a:xfrm>
            <a:off x="1322520" y="2230253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8660CD-4A6B-4024-8CBF-3AD470CF1C3D}"/>
              </a:ext>
            </a:extLst>
          </p:cNvPr>
          <p:cNvSpPr/>
          <p:nvPr/>
        </p:nvSpPr>
        <p:spPr>
          <a:xfrm>
            <a:off x="1448662" y="2435304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B0D51-2D0E-4F84-AC90-7AB1B4ACECBC}"/>
              </a:ext>
            </a:extLst>
          </p:cNvPr>
          <p:cNvSpPr txBox="1"/>
          <p:nvPr/>
        </p:nvSpPr>
        <p:spPr>
          <a:xfrm>
            <a:off x="9219721" y="2556365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0C22F0C4-E93B-46A4-8D88-82F98F11869A}"/>
              </a:ext>
            </a:extLst>
          </p:cNvPr>
          <p:cNvSpPr/>
          <p:nvPr/>
        </p:nvSpPr>
        <p:spPr>
          <a:xfrm>
            <a:off x="1322520" y="3360894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264095-CC0C-414F-81F0-50E174B01732}"/>
              </a:ext>
            </a:extLst>
          </p:cNvPr>
          <p:cNvSpPr/>
          <p:nvPr/>
        </p:nvSpPr>
        <p:spPr>
          <a:xfrm>
            <a:off x="1448662" y="3565945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757F3-2B5E-4B60-9FBE-CB733CF18113}"/>
              </a:ext>
            </a:extLst>
          </p:cNvPr>
          <p:cNvSpPr txBox="1"/>
          <p:nvPr/>
        </p:nvSpPr>
        <p:spPr>
          <a:xfrm>
            <a:off x="9219721" y="3687006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A2ED617E-DBC7-4802-85CB-39AAE0627436}"/>
              </a:ext>
            </a:extLst>
          </p:cNvPr>
          <p:cNvSpPr/>
          <p:nvPr/>
        </p:nvSpPr>
        <p:spPr>
          <a:xfrm>
            <a:off x="1322520" y="4491535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258B8C-7C32-4539-A32A-F0B105248001}"/>
              </a:ext>
            </a:extLst>
          </p:cNvPr>
          <p:cNvSpPr/>
          <p:nvPr/>
        </p:nvSpPr>
        <p:spPr>
          <a:xfrm>
            <a:off x="1448662" y="4696586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F0DF3-16BE-4A08-AE90-51C7D52201D1}"/>
              </a:ext>
            </a:extLst>
          </p:cNvPr>
          <p:cNvSpPr txBox="1"/>
          <p:nvPr/>
        </p:nvSpPr>
        <p:spPr>
          <a:xfrm>
            <a:off x="9219721" y="4817647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BC475ADB-CFEE-4B83-93C8-C51023602906}"/>
              </a:ext>
            </a:extLst>
          </p:cNvPr>
          <p:cNvSpPr/>
          <p:nvPr/>
        </p:nvSpPr>
        <p:spPr>
          <a:xfrm>
            <a:off x="1322520" y="5622176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E171D4-BF61-418B-83B6-DE50ECEDB412}"/>
              </a:ext>
            </a:extLst>
          </p:cNvPr>
          <p:cNvSpPr/>
          <p:nvPr/>
        </p:nvSpPr>
        <p:spPr>
          <a:xfrm>
            <a:off x="1448662" y="5827227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EBDEC-A7E0-45D8-B455-D4B8E6F73B8B}"/>
              </a:ext>
            </a:extLst>
          </p:cNvPr>
          <p:cNvSpPr txBox="1"/>
          <p:nvPr/>
        </p:nvSpPr>
        <p:spPr>
          <a:xfrm>
            <a:off x="9219721" y="5948288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01FE0D-98B4-40AC-92B2-2FE212004C99}"/>
              </a:ext>
            </a:extLst>
          </p:cNvPr>
          <p:cNvSpPr/>
          <p:nvPr/>
        </p:nvSpPr>
        <p:spPr>
          <a:xfrm>
            <a:off x="1322520" y="2230253"/>
            <a:ext cx="9319803" cy="1009580"/>
          </a:xfrm>
          <a:prstGeom prst="roundRect">
            <a:avLst/>
          </a:prstGeom>
          <a:solidFill>
            <a:srgbClr val="90CAD8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 Premier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F5FFE6-C474-44AA-887F-F3836DD34DE1}"/>
              </a:ext>
            </a:extLst>
          </p:cNvPr>
          <p:cNvSpPr/>
          <p:nvPr/>
        </p:nvSpPr>
        <p:spPr>
          <a:xfrm>
            <a:off x="7204949" y="2688344"/>
            <a:ext cx="321346" cy="359894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9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1032934" y="599385"/>
            <a:ext cx="9993577" cy="81650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22520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44745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507135" y="845710"/>
            <a:ext cx="2135188" cy="3238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Vehicle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Aviable</a:t>
            </a:r>
            <a:r>
              <a:rPr lang="en-US" dirty="0"/>
              <a:t> Vehicle</a:t>
            </a: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80B1235B-C051-48B1-B7CB-9653470E3732}"/>
              </a:ext>
            </a:extLst>
          </p:cNvPr>
          <p:cNvSpPr/>
          <p:nvPr/>
        </p:nvSpPr>
        <p:spPr>
          <a:xfrm>
            <a:off x="5366970" y="803325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59E87594-A774-4975-92B2-0A0CC463C750}"/>
              </a:ext>
            </a:extLst>
          </p:cNvPr>
          <p:cNvSpPr/>
          <p:nvPr/>
        </p:nvSpPr>
        <p:spPr>
          <a:xfrm>
            <a:off x="6919917" y="803324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5B7D39A6-FE79-4579-9898-186D6DDA72AA}"/>
              </a:ext>
            </a:extLst>
          </p:cNvPr>
          <p:cNvSpPr/>
          <p:nvPr/>
        </p:nvSpPr>
        <p:spPr>
          <a:xfrm>
            <a:off x="1322520" y="1471873"/>
            <a:ext cx="1742413" cy="6129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UberMove"/>
              </a:rPr>
              <a:t>Choose a ride</a:t>
            </a:r>
          </a:p>
          <a:p>
            <a:pPr algn="l"/>
            <a:r>
              <a:rPr lang="en-US" sz="1100" i="0" dirty="0">
                <a:effectLst/>
                <a:latin typeface="UberMove"/>
              </a:rPr>
              <a:t>Recommended</a:t>
            </a:r>
          </a:p>
        </p:txBody>
      </p:sp>
      <p:sp>
        <p:nvSpPr>
          <p:cNvPr id="13" name="Rounded Rectangle 22">
            <a:extLst>
              <a:ext uri="{FF2B5EF4-FFF2-40B4-BE49-F238E27FC236}">
                <a16:creationId xmlns:a16="http://schemas.microsoft.com/office/drawing/2014/main" id="{9D75A8AD-ACC7-4A77-A7A9-125A6866677F}"/>
              </a:ext>
            </a:extLst>
          </p:cNvPr>
          <p:cNvSpPr/>
          <p:nvPr/>
        </p:nvSpPr>
        <p:spPr>
          <a:xfrm>
            <a:off x="1322520" y="2230253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8660CD-4A6B-4024-8CBF-3AD470CF1C3D}"/>
              </a:ext>
            </a:extLst>
          </p:cNvPr>
          <p:cNvSpPr/>
          <p:nvPr/>
        </p:nvSpPr>
        <p:spPr>
          <a:xfrm>
            <a:off x="1448662" y="2435304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B0D51-2D0E-4F84-AC90-7AB1B4ACECBC}"/>
              </a:ext>
            </a:extLst>
          </p:cNvPr>
          <p:cNvSpPr txBox="1"/>
          <p:nvPr/>
        </p:nvSpPr>
        <p:spPr>
          <a:xfrm>
            <a:off x="9219721" y="2556365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0C22F0C4-E93B-46A4-8D88-82F98F11869A}"/>
              </a:ext>
            </a:extLst>
          </p:cNvPr>
          <p:cNvSpPr/>
          <p:nvPr/>
        </p:nvSpPr>
        <p:spPr>
          <a:xfrm>
            <a:off x="1322520" y="3360894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264095-CC0C-414F-81F0-50E174B01732}"/>
              </a:ext>
            </a:extLst>
          </p:cNvPr>
          <p:cNvSpPr/>
          <p:nvPr/>
        </p:nvSpPr>
        <p:spPr>
          <a:xfrm>
            <a:off x="1448662" y="3565945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757F3-2B5E-4B60-9FBE-CB733CF18113}"/>
              </a:ext>
            </a:extLst>
          </p:cNvPr>
          <p:cNvSpPr txBox="1"/>
          <p:nvPr/>
        </p:nvSpPr>
        <p:spPr>
          <a:xfrm>
            <a:off x="9219721" y="3687006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A2ED617E-DBC7-4802-85CB-39AAE0627436}"/>
              </a:ext>
            </a:extLst>
          </p:cNvPr>
          <p:cNvSpPr/>
          <p:nvPr/>
        </p:nvSpPr>
        <p:spPr>
          <a:xfrm>
            <a:off x="1322520" y="4491535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258B8C-7C32-4539-A32A-F0B105248001}"/>
              </a:ext>
            </a:extLst>
          </p:cNvPr>
          <p:cNvSpPr/>
          <p:nvPr/>
        </p:nvSpPr>
        <p:spPr>
          <a:xfrm>
            <a:off x="1448662" y="4696586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F0DF3-16BE-4A08-AE90-51C7D52201D1}"/>
              </a:ext>
            </a:extLst>
          </p:cNvPr>
          <p:cNvSpPr txBox="1"/>
          <p:nvPr/>
        </p:nvSpPr>
        <p:spPr>
          <a:xfrm>
            <a:off x="9219721" y="4817647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BC475ADB-CFEE-4B83-93C8-C51023602906}"/>
              </a:ext>
            </a:extLst>
          </p:cNvPr>
          <p:cNvSpPr/>
          <p:nvPr/>
        </p:nvSpPr>
        <p:spPr>
          <a:xfrm>
            <a:off x="1322520" y="5622176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E171D4-BF61-418B-83B6-DE50ECEDB412}"/>
              </a:ext>
            </a:extLst>
          </p:cNvPr>
          <p:cNvSpPr/>
          <p:nvPr/>
        </p:nvSpPr>
        <p:spPr>
          <a:xfrm>
            <a:off x="1448662" y="5827227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EBDEC-A7E0-45D8-B455-D4B8E6F73B8B}"/>
              </a:ext>
            </a:extLst>
          </p:cNvPr>
          <p:cNvSpPr txBox="1"/>
          <p:nvPr/>
        </p:nvSpPr>
        <p:spPr>
          <a:xfrm>
            <a:off x="9219721" y="5948288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01FE0D-98B4-40AC-92B2-2FE212004C99}"/>
              </a:ext>
            </a:extLst>
          </p:cNvPr>
          <p:cNvSpPr/>
          <p:nvPr/>
        </p:nvSpPr>
        <p:spPr>
          <a:xfrm>
            <a:off x="1322520" y="2230253"/>
            <a:ext cx="9319803" cy="1009580"/>
          </a:xfrm>
          <a:prstGeom prst="roundRect">
            <a:avLst/>
          </a:prstGeom>
          <a:solidFill>
            <a:srgbClr val="90CAD8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 Chancel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A9E10BE-1E8C-4C55-B27B-01F9C49C8FDF}"/>
              </a:ext>
            </a:extLst>
          </p:cNvPr>
          <p:cNvSpPr/>
          <p:nvPr/>
        </p:nvSpPr>
        <p:spPr>
          <a:xfrm>
            <a:off x="1322519" y="3372870"/>
            <a:ext cx="9319803" cy="1009580"/>
          </a:xfrm>
          <a:prstGeom prst="roundRect">
            <a:avLst/>
          </a:prstGeom>
          <a:solidFill>
            <a:srgbClr val="90CAD8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C36E41A-0700-45FB-A543-E796EDE039EE}"/>
              </a:ext>
            </a:extLst>
          </p:cNvPr>
          <p:cNvSpPr/>
          <p:nvPr/>
        </p:nvSpPr>
        <p:spPr>
          <a:xfrm>
            <a:off x="1322519" y="4497523"/>
            <a:ext cx="9319803" cy="1009580"/>
          </a:xfrm>
          <a:prstGeom prst="roundRect">
            <a:avLst/>
          </a:prstGeom>
          <a:solidFill>
            <a:srgbClr val="90CAD8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791C779-240C-4303-9BE3-90400B4662CA}"/>
              </a:ext>
            </a:extLst>
          </p:cNvPr>
          <p:cNvSpPr/>
          <p:nvPr/>
        </p:nvSpPr>
        <p:spPr>
          <a:xfrm>
            <a:off x="1322519" y="5634152"/>
            <a:ext cx="9319803" cy="1009580"/>
          </a:xfrm>
          <a:prstGeom prst="roundRect">
            <a:avLst/>
          </a:prstGeom>
          <a:solidFill>
            <a:srgbClr val="90CAD8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2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1032934" y="599385"/>
            <a:ext cx="9993577" cy="81650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22520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44745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507135" y="845710"/>
            <a:ext cx="2135188" cy="3238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Vehicle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Aviable</a:t>
            </a:r>
            <a:r>
              <a:rPr lang="en-US" dirty="0"/>
              <a:t> Vehicle</a:t>
            </a: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80B1235B-C051-48B1-B7CB-9653470E3732}"/>
              </a:ext>
            </a:extLst>
          </p:cNvPr>
          <p:cNvSpPr/>
          <p:nvPr/>
        </p:nvSpPr>
        <p:spPr>
          <a:xfrm>
            <a:off x="5366970" y="803325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59E87594-A774-4975-92B2-0A0CC463C750}"/>
              </a:ext>
            </a:extLst>
          </p:cNvPr>
          <p:cNvSpPr/>
          <p:nvPr/>
        </p:nvSpPr>
        <p:spPr>
          <a:xfrm>
            <a:off x="6919917" y="803324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5B7D39A6-FE79-4579-9898-186D6DDA72AA}"/>
              </a:ext>
            </a:extLst>
          </p:cNvPr>
          <p:cNvSpPr/>
          <p:nvPr/>
        </p:nvSpPr>
        <p:spPr>
          <a:xfrm>
            <a:off x="1322520" y="1471873"/>
            <a:ext cx="1742413" cy="6129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UberMove"/>
              </a:rPr>
              <a:t>Choose a ride</a:t>
            </a:r>
          </a:p>
          <a:p>
            <a:pPr algn="l"/>
            <a:r>
              <a:rPr lang="en-US" sz="1100" i="0" dirty="0">
                <a:effectLst/>
                <a:latin typeface="UberMove"/>
              </a:rPr>
              <a:t>Recommended</a:t>
            </a:r>
          </a:p>
        </p:txBody>
      </p:sp>
      <p:sp>
        <p:nvSpPr>
          <p:cNvPr id="13" name="Rounded Rectangle 22">
            <a:extLst>
              <a:ext uri="{FF2B5EF4-FFF2-40B4-BE49-F238E27FC236}">
                <a16:creationId xmlns:a16="http://schemas.microsoft.com/office/drawing/2014/main" id="{9D75A8AD-ACC7-4A77-A7A9-125A6866677F}"/>
              </a:ext>
            </a:extLst>
          </p:cNvPr>
          <p:cNvSpPr/>
          <p:nvPr/>
        </p:nvSpPr>
        <p:spPr>
          <a:xfrm>
            <a:off x="1322520" y="2230253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8660CD-4A6B-4024-8CBF-3AD470CF1C3D}"/>
              </a:ext>
            </a:extLst>
          </p:cNvPr>
          <p:cNvSpPr/>
          <p:nvPr/>
        </p:nvSpPr>
        <p:spPr>
          <a:xfrm>
            <a:off x="1448662" y="2435304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B0D51-2D0E-4F84-AC90-7AB1B4ACECBC}"/>
              </a:ext>
            </a:extLst>
          </p:cNvPr>
          <p:cNvSpPr txBox="1"/>
          <p:nvPr/>
        </p:nvSpPr>
        <p:spPr>
          <a:xfrm>
            <a:off x="9219721" y="2556365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0C22F0C4-E93B-46A4-8D88-82F98F11869A}"/>
              </a:ext>
            </a:extLst>
          </p:cNvPr>
          <p:cNvSpPr/>
          <p:nvPr/>
        </p:nvSpPr>
        <p:spPr>
          <a:xfrm>
            <a:off x="1322520" y="3360894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264095-CC0C-414F-81F0-50E174B01732}"/>
              </a:ext>
            </a:extLst>
          </p:cNvPr>
          <p:cNvSpPr/>
          <p:nvPr/>
        </p:nvSpPr>
        <p:spPr>
          <a:xfrm>
            <a:off x="1448662" y="3565945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757F3-2B5E-4B60-9FBE-CB733CF18113}"/>
              </a:ext>
            </a:extLst>
          </p:cNvPr>
          <p:cNvSpPr txBox="1"/>
          <p:nvPr/>
        </p:nvSpPr>
        <p:spPr>
          <a:xfrm>
            <a:off x="9219721" y="3687006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A2ED617E-DBC7-4802-85CB-39AAE0627436}"/>
              </a:ext>
            </a:extLst>
          </p:cNvPr>
          <p:cNvSpPr/>
          <p:nvPr/>
        </p:nvSpPr>
        <p:spPr>
          <a:xfrm>
            <a:off x="1322520" y="4491535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258B8C-7C32-4539-A32A-F0B105248001}"/>
              </a:ext>
            </a:extLst>
          </p:cNvPr>
          <p:cNvSpPr/>
          <p:nvPr/>
        </p:nvSpPr>
        <p:spPr>
          <a:xfrm>
            <a:off x="1448662" y="4696586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F0DF3-16BE-4A08-AE90-51C7D52201D1}"/>
              </a:ext>
            </a:extLst>
          </p:cNvPr>
          <p:cNvSpPr txBox="1"/>
          <p:nvPr/>
        </p:nvSpPr>
        <p:spPr>
          <a:xfrm>
            <a:off x="9219721" y="4817647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BC475ADB-CFEE-4B83-93C8-C51023602906}"/>
              </a:ext>
            </a:extLst>
          </p:cNvPr>
          <p:cNvSpPr/>
          <p:nvPr/>
        </p:nvSpPr>
        <p:spPr>
          <a:xfrm>
            <a:off x="1322520" y="5622176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E171D4-BF61-418B-83B6-DE50ECEDB412}"/>
              </a:ext>
            </a:extLst>
          </p:cNvPr>
          <p:cNvSpPr/>
          <p:nvPr/>
        </p:nvSpPr>
        <p:spPr>
          <a:xfrm>
            <a:off x="1448662" y="5827227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EBDEC-A7E0-45D8-B455-D4B8E6F73B8B}"/>
              </a:ext>
            </a:extLst>
          </p:cNvPr>
          <p:cNvSpPr txBox="1"/>
          <p:nvPr/>
        </p:nvSpPr>
        <p:spPr>
          <a:xfrm>
            <a:off x="9219721" y="5948288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01FE0D-98B4-40AC-92B2-2FE212004C99}"/>
              </a:ext>
            </a:extLst>
          </p:cNvPr>
          <p:cNvSpPr/>
          <p:nvPr/>
        </p:nvSpPr>
        <p:spPr>
          <a:xfrm>
            <a:off x="1322520" y="3369361"/>
            <a:ext cx="9319803" cy="1009580"/>
          </a:xfrm>
          <a:prstGeom prst="roundRect">
            <a:avLst/>
          </a:prstGeom>
          <a:solidFill>
            <a:srgbClr val="90CAD8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 Premier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F5FFE6-C474-44AA-887F-F3836DD34DE1}"/>
              </a:ext>
            </a:extLst>
          </p:cNvPr>
          <p:cNvSpPr/>
          <p:nvPr/>
        </p:nvSpPr>
        <p:spPr>
          <a:xfrm>
            <a:off x="7204949" y="3827452"/>
            <a:ext cx="321346" cy="359894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0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2645181" y="1745932"/>
            <a:ext cx="6883400" cy="3239187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31825"/>
            <a:ext cx="12173762" cy="53086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337455" y="3224688"/>
            <a:ext cx="231351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Driver	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96000" y="3224687"/>
            <a:ext cx="2581274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or Singin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E22FB3-E75D-413C-BF69-702E322D22BA}"/>
              </a:ext>
            </a:extLst>
          </p:cNvPr>
          <p:cNvCxnSpPr/>
          <p:nvPr/>
        </p:nvCxnSpPr>
        <p:spPr>
          <a:xfrm>
            <a:off x="5270093" y="3428998"/>
            <a:ext cx="241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29E5CA-1235-49D8-B779-D6ACFFFBC4F3}"/>
              </a:ext>
            </a:extLst>
          </p:cNvPr>
          <p:cNvCxnSpPr/>
          <p:nvPr/>
        </p:nvCxnSpPr>
        <p:spPr>
          <a:xfrm>
            <a:off x="8260943" y="3428998"/>
            <a:ext cx="241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51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2645181" y="1745932"/>
            <a:ext cx="6883400" cy="323918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711225"/>
            <a:ext cx="12173762" cy="53086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912431" y="3224688"/>
            <a:ext cx="4691921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Enter phone number or email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19711-0EB2-40FD-940C-645286780C62}"/>
              </a:ext>
            </a:extLst>
          </p:cNvPr>
          <p:cNvSpPr txBox="1"/>
          <p:nvPr/>
        </p:nvSpPr>
        <p:spPr>
          <a:xfrm>
            <a:off x="3912432" y="2162145"/>
            <a:ext cx="4691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What’s your phone number or email?</a:t>
            </a:r>
          </a:p>
        </p:txBody>
      </p: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300495BF-3FB1-4EEC-A0E0-56CE9792842B}"/>
              </a:ext>
            </a:extLst>
          </p:cNvPr>
          <p:cNvSpPr/>
          <p:nvPr/>
        </p:nvSpPr>
        <p:spPr>
          <a:xfrm>
            <a:off x="3912431" y="3864857"/>
            <a:ext cx="4691921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Roboto" panose="02000000000000000000" pitchFamily="2" charset="0"/>
              </a:rPr>
              <a:t>Continue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57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299</TotalTime>
  <Words>656</Words>
  <Application>Microsoft Office PowerPoint</Application>
  <PresentationFormat>Widescreen</PresentationFormat>
  <Paragraphs>262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Roboto</vt:lpstr>
      <vt:lpstr>UberMove</vt:lpstr>
      <vt:lpstr>UberMoveText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Samiul Hasan</dc:creator>
  <cp:lastModifiedBy>Raj Shovon</cp:lastModifiedBy>
  <cp:revision>29</cp:revision>
  <dcterms:created xsi:type="dcterms:W3CDTF">2024-12-05T15:43:18Z</dcterms:created>
  <dcterms:modified xsi:type="dcterms:W3CDTF">2024-12-12T04:31:40Z</dcterms:modified>
</cp:coreProperties>
</file>