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68" r:id="rId2"/>
    <p:sldId id="258" r:id="rId3"/>
    <p:sldId id="300" r:id="rId4"/>
    <p:sldId id="263" r:id="rId5"/>
    <p:sldId id="264" r:id="rId6"/>
    <p:sldId id="266" r:id="rId7"/>
    <p:sldId id="296" r:id="rId8"/>
    <p:sldId id="294" r:id="rId9"/>
    <p:sldId id="297" r:id="rId10"/>
    <p:sldId id="293"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az qureshi" initials="mq" lastIdx="1" clrIdx="0">
    <p:extLst>
      <p:ext uri="{19B8F6BF-5375-455C-9EA6-DF929625EA0E}">
        <p15:presenceInfo xmlns:p15="http://schemas.microsoft.com/office/powerpoint/2012/main" userId="462eb08ccd601b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9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0" d="100"/>
          <a:sy n="80" d="100"/>
        </p:scale>
        <p:origin x="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029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91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507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7725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810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6826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9861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610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297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1061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51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069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5160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211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069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20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pPr/>
              <a:t>5/11/2023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7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5/11/2023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0480078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3AEF62-3D8D-4323-AEEA-CFE0D356C5FC}"/>
              </a:ext>
            </a:extLst>
          </p:cNvPr>
          <p:cNvSpPr txBox="1"/>
          <p:nvPr/>
        </p:nvSpPr>
        <p:spPr>
          <a:xfrm>
            <a:off x="5961184" y="719649"/>
            <a:ext cx="5981701" cy="116584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u="sng" dirty="0">
                <a:effectLst/>
                <a:latin typeface="Times New Roman" panose="02020603050405020304" pitchFamily="18" charset="0"/>
                <a:ea typeface="Times New Roman" panose="02020603050405020304" pitchFamily="18" charset="0"/>
              </a:rPr>
              <a:t>Ensuring Quality Potato Yields with Early Detection of Diseases</a:t>
            </a:r>
            <a:endParaRPr lang="en-IN" sz="2800" b="1" u="sng" dirty="0">
              <a:effectLst/>
              <a:latin typeface="Times New Roman" panose="02020603050405020304" pitchFamily="18" charset="0"/>
              <a:ea typeface="Times New Roman" panose="02020603050405020304" pitchFamily="18" charset="0"/>
            </a:endParaRPr>
          </a:p>
          <a:p>
            <a:pPr>
              <a:lnSpc>
                <a:spcPct val="90000"/>
              </a:lnSpc>
              <a:spcBef>
                <a:spcPct val="0"/>
              </a:spcBef>
              <a:spcAft>
                <a:spcPts val="600"/>
              </a:spcAft>
            </a:pPr>
            <a:endParaRPr lang="en-US" sz="3600" b="1" u="sng" kern="1200" dirty="0">
              <a:ln w="0"/>
              <a:effectLst>
                <a:outerShdw blurRad="38100" dist="19050" dir="2700000" algn="tl" rotWithShape="0">
                  <a:schemeClr val="dk1">
                    <a:alpha val="40000"/>
                  </a:schemeClr>
                </a:outerShdw>
              </a:effectLst>
              <a:latin typeface="+mj-lt"/>
              <a:ea typeface="+mj-ea"/>
              <a:cs typeface="+mj-cs"/>
            </a:endParaRPr>
          </a:p>
        </p:txBody>
      </p:sp>
      <p:sp>
        <p:nvSpPr>
          <p:cNvPr id="4" name="TextBox 3">
            <a:extLst>
              <a:ext uri="{FF2B5EF4-FFF2-40B4-BE49-F238E27FC236}">
                <a16:creationId xmlns:a16="http://schemas.microsoft.com/office/drawing/2014/main" id="{576AC0E1-D28C-4326-80C4-C6B9D87F018C}"/>
              </a:ext>
            </a:extLst>
          </p:cNvPr>
          <p:cNvSpPr txBox="1"/>
          <p:nvPr/>
        </p:nvSpPr>
        <p:spPr>
          <a:xfrm>
            <a:off x="32138" y="2912366"/>
            <a:ext cx="6094602" cy="1671735"/>
          </a:xfrm>
          <a:prstGeom prst="rect">
            <a:avLst/>
          </a:prstGeom>
        </p:spPr>
        <p:txBody>
          <a:bodyPr vert="horz" lIns="91440" tIns="45720" rIns="91440" bIns="45720" rtlCol="0" anchor="t">
            <a:normAutofit fontScale="85000" lnSpcReduction="20000"/>
          </a:bodyPr>
          <a:lstStyle/>
          <a:p>
            <a:pPr algn="ctr">
              <a:lnSpc>
                <a:spcPct val="90000"/>
              </a:lnSpc>
              <a:spcAft>
                <a:spcPts val="600"/>
              </a:spcAft>
            </a:pPr>
            <a:r>
              <a:rPr lang="en-US" sz="2400" dirty="0"/>
              <a:t>Department of </a:t>
            </a:r>
          </a:p>
          <a:p>
            <a:pPr algn="ctr">
              <a:lnSpc>
                <a:spcPct val="90000"/>
              </a:lnSpc>
              <a:spcAft>
                <a:spcPts val="600"/>
              </a:spcAft>
            </a:pPr>
            <a:r>
              <a:rPr lang="en-US" sz="2400" dirty="0"/>
              <a:t>Computer Science &amp; Engineering </a:t>
            </a:r>
          </a:p>
          <a:p>
            <a:pPr algn="ctr">
              <a:lnSpc>
                <a:spcPct val="90000"/>
              </a:lnSpc>
              <a:spcAft>
                <a:spcPts val="600"/>
              </a:spcAft>
            </a:pPr>
            <a:r>
              <a:rPr lang="en-US" sz="2400" dirty="0"/>
              <a:t>Faculty of Engineering </a:t>
            </a:r>
          </a:p>
          <a:p>
            <a:pPr algn="ctr">
              <a:lnSpc>
                <a:spcPct val="90000"/>
              </a:lnSpc>
              <a:spcAft>
                <a:spcPts val="600"/>
              </a:spcAft>
            </a:pPr>
            <a:r>
              <a:rPr lang="en-US" sz="2400" dirty="0"/>
              <a:t>MEDI-CAPS UNIVERSITY, INDORE- 453331 </a:t>
            </a:r>
          </a:p>
          <a:p>
            <a:pPr algn="ctr">
              <a:lnSpc>
                <a:spcPct val="90000"/>
              </a:lnSpc>
              <a:spcAft>
                <a:spcPts val="600"/>
              </a:spcAft>
            </a:pPr>
            <a:r>
              <a:rPr lang="en-US" sz="2400" dirty="0"/>
              <a:t>2022-23</a:t>
            </a:r>
          </a:p>
          <a:p>
            <a:pPr algn="ctr">
              <a:lnSpc>
                <a:spcPct val="90000"/>
              </a:lnSpc>
              <a:spcAft>
                <a:spcPts val="600"/>
              </a:spcAft>
            </a:pPr>
            <a:endParaRPr lang="en-US" sz="2000" dirty="0">
              <a:solidFill>
                <a:schemeClr val="bg2"/>
              </a:solidFill>
            </a:endParaRPr>
          </a:p>
        </p:txBody>
      </p:sp>
      <p:pic>
        <p:nvPicPr>
          <p:cNvPr id="5" name="Picture 4" descr="Logo&#10;&#10;Description automatically generated">
            <a:extLst>
              <a:ext uri="{FF2B5EF4-FFF2-40B4-BE49-F238E27FC236}">
                <a16:creationId xmlns:a16="http://schemas.microsoft.com/office/drawing/2014/main" id="{477E21CA-B432-47DE-A891-4C8184DD1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230" y="719649"/>
            <a:ext cx="2324418" cy="1749304"/>
          </a:xfrm>
          <a:prstGeom prst="rect">
            <a:avLst/>
          </a:prstGeom>
        </p:spPr>
      </p:pic>
      <p:sp>
        <p:nvSpPr>
          <p:cNvPr id="19" name="TextBox 18">
            <a:extLst>
              <a:ext uri="{FF2B5EF4-FFF2-40B4-BE49-F238E27FC236}">
                <a16:creationId xmlns:a16="http://schemas.microsoft.com/office/drawing/2014/main" id="{304BA8E2-79BF-4E51-9A9F-8BE03E71AAE6}"/>
              </a:ext>
            </a:extLst>
          </p:cNvPr>
          <p:cNvSpPr txBox="1"/>
          <p:nvPr/>
        </p:nvSpPr>
        <p:spPr>
          <a:xfrm>
            <a:off x="6082727" y="1594301"/>
            <a:ext cx="6094602" cy="4308872"/>
          </a:xfrm>
          <a:prstGeom prst="rect">
            <a:avLst/>
          </a:prstGeom>
          <a:noFill/>
        </p:spPr>
        <p:txBody>
          <a:bodyPr wrap="square">
            <a:spAutoFit/>
          </a:bodyPr>
          <a:lstStyle/>
          <a:p>
            <a:pPr algn="ctr"/>
            <a:endParaRPr lang="en-US" sz="2000" b="1" dirty="0"/>
          </a:p>
          <a:p>
            <a:pPr algn="ctr"/>
            <a:r>
              <a:rPr lang="en-US" sz="2000" b="1" dirty="0"/>
              <a:t>BACHELOR OF TECHNOLOGY </a:t>
            </a:r>
          </a:p>
          <a:p>
            <a:pPr algn="ctr"/>
            <a:r>
              <a:rPr lang="en-US" sz="2000" b="1" dirty="0"/>
              <a:t>in </a:t>
            </a:r>
          </a:p>
          <a:p>
            <a:pPr algn="ctr"/>
            <a:r>
              <a:rPr lang="en-US" sz="2000" b="1" dirty="0"/>
              <a:t>COMPUTER SCIENCE AND ENGINEERING</a:t>
            </a:r>
          </a:p>
          <a:p>
            <a:pPr algn="ctr"/>
            <a:endParaRPr lang="en-US" dirty="0"/>
          </a:p>
          <a:p>
            <a:pPr algn="ctr"/>
            <a:endParaRPr lang="en-US" sz="1600" b="1" dirty="0"/>
          </a:p>
          <a:p>
            <a:pPr algn="ctr"/>
            <a:endParaRPr lang="en-US" sz="1600" b="1" dirty="0"/>
          </a:p>
          <a:p>
            <a:pPr algn="ctr"/>
            <a:r>
              <a:rPr lang="en-US" sz="1600" b="1" dirty="0"/>
              <a:t>BY</a:t>
            </a:r>
          </a:p>
          <a:p>
            <a:pPr algn="ctr"/>
            <a:r>
              <a:rPr lang="en-US" sz="1600" b="1" dirty="0"/>
              <a:t>Maaz Qureshi (EN19CS301187)</a:t>
            </a:r>
          </a:p>
          <a:p>
            <a:pPr algn="ctr"/>
            <a:r>
              <a:rPr lang="en-US" sz="1600" b="1" dirty="0"/>
              <a:t>MD Saqib (EN19CS301198)</a:t>
            </a:r>
          </a:p>
          <a:p>
            <a:pPr algn="ctr"/>
            <a:r>
              <a:rPr lang="en-US" sz="1600" b="1" dirty="0" err="1"/>
              <a:t>Mohd</a:t>
            </a:r>
            <a:r>
              <a:rPr lang="en-US" sz="1600" b="1" dirty="0"/>
              <a:t>. Sami Khan (EN19CS301208)</a:t>
            </a:r>
          </a:p>
          <a:p>
            <a:pPr algn="ctr"/>
            <a:endParaRPr lang="en-US" sz="1600" b="1" dirty="0"/>
          </a:p>
          <a:p>
            <a:pPr algn="ctr"/>
            <a:endParaRPr lang="en-US" sz="1600" b="1" dirty="0"/>
          </a:p>
          <a:p>
            <a:pPr algn="ctr"/>
            <a:r>
              <a:rPr lang="en-US" sz="1600" b="1" dirty="0"/>
              <a:t>Under the Guidance of</a:t>
            </a:r>
          </a:p>
          <a:p>
            <a:pPr algn="ctr"/>
            <a:r>
              <a:rPr lang="en-US" sz="1600" b="1" dirty="0"/>
              <a:t>Mr. Harsh Pratap Singh</a:t>
            </a:r>
          </a:p>
          <a:p>
            <a:pPr algn="ctr"/>
            <a:endParaRPr lang="en-US" sz="1600" dirty="0"/>
          </a:p>
        </p:txBody>
      </p:sp>
    </p:spTree>
    <p:extLst>
      <p:ext uri="{BB962C8B-B14F-4D97-AF65-F5344CB8AC3E}">
        <p14:creationId xmlns:p14="http://schemas.microsoft.com/office/powerpoint/2010/main" val="678851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006916" y="1082584"/>
            <a:ext cx="10178169" cy="4692831"/>
          </a:xfrm>
          <a:prstGeom prst="rect">
            <a:avLst/>
          </a:prstGeom>
          <a:solidFill>
            <a:schemeClr val="tx1"/>
          </a:solidFill>
        </p:spPr>
        <p:txBody>
          <a:bodyPr/>
          <a:lstStyle/>
          <a:p>
            <a:endParaRPr lang="en-IN" dirty="0"/>
          </a:p>
          <a:p>
            <a:endParaRPr lang="en-IN" dirty="0"/>
          </a:p>
        </p:txBody>
      </p:sp>
      <p:sp>
        <p:nvSpPr>
          <p:cNvPr id="3" name="TextBox 3"/>
          <p:cNvSpPr txBox="1"/>
          <p:nvPr/>
        </p:nvSpPr>
        <p:spPr>
          <a:xfrm>
            <a:off x="1893739" y="1175608"/>
            <a:ext cx="8140752" cy="68069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5227"/>
              </a:lnSpc>
              <a:spcBef>
                <a:spcPts val="0"/>
              </a:spcBef>
              <a:spcAft>
                <a:spcPts val="0"/>
              </a:spcAft>
              <a:buClrTx/>
              <a:buSzTx/>
              <a:buFontTx/>
              <a:buNone/>
              <a:tabLst/>
              <a:defRPr/>
            </a:pPr>
            <a:r>
              <a:rPr lang="en-US" sz="4800" dirty="0">
                <a:solidFill>
                  <a:schemeClr val="bg1"/>
                </a:solidFill>
                <a:latin typeface="HK Grotesk Bold"/>
              </a:rPr>
              <a:t>Conclusion</a:t>
            </a:r>
            <a:endParaRPr kumimoji="0" lang="en-US" sz="5334" b="0" i="0" u="none" strike="noStrike" kern="1200" cap="none" spc="0" normalizeH="0" baseline="0" noProof="0" dirty="0">
              <a:ln>
                <a:noFill/>
              </a:ln>
              <a:solidFill>
                <a:schemeClr val="bg1"/>
              </a:solidFill>
              <a:effectLst/>
              <a:uLnTx/>
              <a:uFillTx/>
              <a:latin typeface="HK Grotesk Bold"/>
              <a:ea typeface="+mn-ea"/>
              <a:cs typeface="+mn-cs"/>
            </a:endParaRP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4" name="TextBox 3">
            <a:extLst>
              <a:ext uri="{FF2B5EF4-FFF2-40B4-BE49-F238E27FC236}">
                <a16:creationId xmlns:a16="http://schemas.microsoft.com/office/drawing/2014/main" id="{E15331F3-1298-6769-D459-7666C522B077}"/>
              </a:ext>
            </a:extLst>
          </p:cNvPr>
          <p:cNvSpPr txBox="1"/>
          <p:nvPr/>
        </p:nvSpPr>
        <p:spPr>
          <a:xfrm flipH="1">
            <a:off x="1893739" y="2246200"/>
            <a:ext cx="8590084" cy="3139321"/>
          </a:xfrm>
          <a:prstGeom prst="rect">
            <a:avLst/>
          </a:prstGeom>
          <a:noFill/>
        </p:spPr>
        <p:txBody>
          <a:bodyPr wrap="square" rtlCol="0">
            <a:spAutoFit/>
          </a:bodyPr>
          <a:lstStyle/>
          <a:p>
            <a:pPr algn="just"/>
            <a:r>
              <a:rPr lang="en-US" sz="1800" b="0" i="0" u="none" strike="noStrike" baseline="0" dirty="0">
                <a:solidFill>
                  <a:schemeClr val="bg1"/>
                </a:solidFill>
                <a:latin typeface="Times New Roman" panose="02020603050405020304" pitchFamily="18" charset="0"/>
              </a:rPr>
              <a:t>In this project, with the help of deep learning techniques and convolution neural network classification based approach is proposed to detect the late blight, early blight and healthy leaf images of potato plant. We found that CNN is the best way to perform this type of classification object. This model gains 91.41% of validation accuracy. We think this type of project will play a vital role in our agriculture sector. Most of the farmers of the village in India are not literate and they don’t know about the disease properly. We think that, this work can change the situation of the potato grower in India. The experiments have been carried out on healthy and diseased leaf images to perform classification. It is concluded that the proposed method effectively recognizes three different types of potato leaf diseases. </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428032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685800" y="685800"/>
            <a:ext cx="10820400" cy="5486400"/>
          </a:xfrm>
          <a:prstGeom prst="rect">
            <a:avLst/>
          </a:prstGeom>
          <a:solidFill>
            <a:srgbClr val="FFFFFF"/>
          </a:solidFill>
        </p:spPr>
      </p:sp>
      <p:grpSp>
        <p:nvGrpSpPr>
          <p:cNvPr id="3" name="Group 3"/>
          <p:cNvGrpSpPr/>
          <p:nvPr/>
        </p:nvGrpSpPr>
        <p:grpSpPr>
          <a:xfrm>
            <a:off x="1732247" y="723653"/>
            <a:ext cx="8141358" cy="2208433"/>
            <a:chOff x="-539219" y="-3649696"/>
            <a:chExt cx="16282717" cy="4416865"/>
          </a:xfrm>
        </p:grpSpPr>
        <p:sp>
          <p:nvSpPr>
            <p:cNvPr id="4" name="TextBox 4"/>
            <p:cNvSpPr txBox="1"/>
            <p:nvPr/>
          </p:nvSpPr>
          <p:spPr>
            <a:xfrm>
              <a:off x="-539219" y="-3649696"/>
              <a:ext cx="16281505" cy="1271118"/>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5227"/>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171717"/>
                  </a:solidFill>
                  <a:effectLst/>
                  <a:uLnTx/>
                  <a:uFillTx/>
                  <a:latin typeface="HK Grotesk Bold"/>
                  <a:ea typeface="+mn-ea"/>
                  <a:cs typeface="+mn-cs"/>
                </a:rPr>
                <a:t>References</a:t>
              </a:r>
            </a:p>
          </p:txBody>
        </p:sp>
        <p:sp>
          <p:nvSpPr>
            <p:cNvPr id="5" name="TextBox 5"/>
            <p:cNvSpPr txBox="1"/>
            <p:nvPr/>
          </p:nvSpPr>
          <p:spPr>
            <a:xfrm>
              <a:off x="-223993" y="111733"/>
              <a:ext cx="15967491" cy="65543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2800"/>
                </a:lnSpc>
                <a:spcBef>
                  <a:spcPct val="0"/>
                </a:spcBef>
                <a:spcAft>
                  <a:spcPts val="0"/>
                </a:spcAft>
                <a:buClrTx/>
                <a:buSzTx/>
                <a:buFontTx/>
                <a:buNone/>
                <a:tabLst/>
                <a:defRPr/>
              </a:pPr>
              <a:endParaRPr kumimoji="0" lang="en-US" sz="2000" b="0" i="0" u="none" strike="noStrike" kern="1200" cap="none" spc="0" normalizeH="0" baseline="0" noProof="0" dirty="0">
                <a:ln>
                  <a:noFill/>
                </a:ln>
                <a:solidFill>
                  <a:srgbClr val="171717"/>
                </a:solidFill>
                <a:effectLst/>
                <a:uLnTx/>
                <a:uFillTx/>
                <a:latin typeface="HK Grotesk Medium"/>
                <a:ea typeface="+mn-ea"/>
                <a:cs typeface="+mn-cs"/>
              </a:endParaRPr>
            </a:p>
          </p:txBody>
        </p:sp>
      </p:gr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8" name="TextBox 7">
            <a:extLst>
              <a:ext uri="{FF2B5EF4-FFF2-40B4-BE49-F238E27FC236}">
                <a16:creationId xmlns:a16="http://schemas.microsoft.com/office/drawing/2014/main" id="{2CC5F13C-BFE8-4A78-B623-9343828B4FA3}"/>
              </a:ext>
            </a:extLst>
          </p:cNvPr>
          <p:cNvSpPr txBox="1"/>
          <p:nvPr/>
        </p:nvSpPr>
        <p:spPr>
          <a:xfrm>
            <a:off x="1006917" y="1209743"/>
            <a:ext cx="10308783" cy="4801314"/>
          </a:xfrm>
          <a:prstGeom prst="rect">
            <a:avLst/>
          </a:prstGeom>
          <a:noFill/>
        </p:spPr>
        <p:txBody>
          <a:bodyPr wrap="square" rtlCol="0">
            <a:spAutoFit/>
          </a:bodyPr>
          <a:lstStyle/>
          <a:p>
            <a:pPr marL="285750" indent="-285750" algn="l">
              <a:buFont typeface="Arial" panose="020B0604020202020204" pitchFamily="34" charset="0"/>
              <a:buChar char="•"/>
            </a:pPr>
            <a:endParaRPr lang="en-IN" sz="1800" b="0" i="0" u="none" strike="noStrike" baseline="0" dirty="0">
              <a:solidFill>
                <a:schemeClr val="bg1"/>
              </a:solidFill>
              <a:latin typeface="Times New Roman" panose="02020603050405020304" pitchFamily="18" charset="0"/>
              <a:cs typeface="Times New Roman" panose="02020603050405020304" pitchFamily="18" charset="0"/>
            </a:endParaRPr>
          </a:p>
          <a:p>
            <a:pPr marL="342900" lvl="0" indent="-342900" algn="just">
              <a:buSzPts val="14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MAJJI V APPLALANAIDU, G. KUMARAVELAN “A Review of Machine Learning Approaches in Plant Leaf Disease Detection and Classification” In 2021 IEEE Proceedings of the Third International Conference on Intelligent Communication Technologies and Virtual Mobile Networks (ICICV 2021),pp 716-724 IEEE, 2021 </a:t>
            </a:r>
          </a:p>
          <a:p>
            <a:pPr marL="215900"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buSzPts val="14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Md. Khalid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Rayhan</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Asif, Md.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Asfaqur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Rahman, Most.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Hasna</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Hena “CNN based Disease Detection Approach on Potato Leaves” in 2020 Proceedings of the Third International Conference on Intelligent Sustainable Systems [ICISS 2020],pp 428-432 IEEE,2020 </a:t>
            </a:r>
          </a:p>
          <a:p>
            <a:pPr marL="215900" algn="just"/>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gn="just">
              <a:buSzPts val="14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Parul Sharma, Yash Paul Singh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Berwal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Wiqas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Ghai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KrishiMitr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(Farmer’s Friend): Using Machine Learning to Identify Diseases in Plants” In 2018 IEEE International Conference on Internet of Things and Intelligence System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IoTaIS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pp 29-34. IEEE 2018. </a:t>
            </a:r>
          </a:p>
          <a:p>
            <a:pPr marL="215900"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SzPts val="140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Mustafa Merchant, Vishwajeet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Paradkar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Meghna Khanna, Soham Gokhale. “Mango Leaf Deficiency Detection Using Digital Image Processing and Machine Learning” 2018 3rd International Conference for Convergence in Technology (I2CT), pp 1-3. IEEE 2018. </a:t>
            </a:r>
          </a:p>
        </p:txBody>
      </p:sp>
    </p:spTree>
    <p:extLst>
      <p:ext uri="{BB962C8B-B14F-4D97-AF65-F5344CB8AC3E}">
        <p14:creationId xmlns:p14="http://schemas.microsoft.com/office/powerpoint/2010/main" val="174543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006916" y="1082585"/>
            <a:ext cx="10178169" cy="4692831"/>
          </a:xfrm>
          <a:prstGeom prst="rect">
            <a:avLst/>
          </a:prstGeom>
          <a:solidFill>
            <a:srgbClr val="FFFFFF">
              <a:alpha val="4705"/>
            </a:srgbClr>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3"/>
          <p:cNvSpPr txBox="1"/>
          <p:nvPr/>
        </p:nvSpPr>
        <p:spPr>
          <a:xfrm>
            <a:off x="1815899" y="2969579"/>
            <a:ext cx="8140752" cy="703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5227"/>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FFFFFF"/>
                </a:solidFill>
                <a:effectLst/>
                <a:uLnTx/>
                <a:uFillTx/>
                <a:latin typeface="HK Grotesk Bold"/>
                <a:ea typeface="+mn-ea"/>
                <a:cs typeface="+mn-cs"/>
              </a:rPr>
              <a:t>Thank You!</a:t>
            </a: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Tree>
    <p:extLst>
      <p:ext uri="{BB962C8B-B14F-4D97-AF65-F5344CB8AC3E}">
        <p14:creationId xmlns:p14="http://schemas.microsoft.com/office/powerpoint/2010/main" val="226373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006917" y="1082584"/>
            <a:ext cx="10178169" cy="4692831"/>
          </a:xfrm>
          <a:prstGeom prst="rect">
            <a:avLst/>
          </a:prstGeom>
          <a:solidFill>
            <a:srgbClr val="FFFFFF">
              <a:alpha val="4705"/>
            </a:srgbClr>
          </a:solidFill>
        </p:spPr>
      </p:sp>
      <p:sp>
        <p:nvSpPr>
          <p:cNvPr id="3" name="TextBox 3"/>
          <p:cNvSpPr txBox="1"/>
          <p:nvPr/>
        </p:nvSpPr>
        <p:spPr>
          <a:xfrm>
            <a:off x="1911832" y="1146902"/>
            <a:ext cx="8085530" cy="63555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227"/>
              </a:lnSpc>
            </a:pPr>
            <a:r>
              <a:rPr lang="en-US" sz="4000" dirty="0">
                <a:solidFill>
                  <a:srgbClr val="FFFFFF"/>
                </a:solidFill>
                <a:latin typeface="HK Grotesk Bold"/>
              </a:rPr>
              <a:t>Introduction</a:t>
            </a: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4" name="TextBox 3">
            <a:extLst>
              <a:ext uri="{FF2B5EF4-FFF2-40B4-BE49-F238E27FC236}">
                <a16:creationId xmlns:a16="http://schemas.microsoft.com/office/drawing/2014/main" id="{27DE3CD1-8736-4262-80B6-D7BB073BBA82}"/>
              </a:ext>
            </a:extLst>
          </p:cNvPr>
          <p:cNvSpPr txBox="1"/>
          <p:nvPr/>
        </p:nvSpPr>
        <p:spPr>
          <a:xfrm>
            <a:off x="1911832" y="2091553"/>
            <a:ext cx="8368336" cy="341632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Potatoes are a well-known vegetable to all of us. Potato cultivation has been very popular in India form the last few decades. But potato production is being hampered due to diseases like early blight and late blight which are increasing the cost of production. The aim here is to build an automated and rapid disease detection process to increase potato production and digitize the system. Our main goal is to diagnose potato disease using leaf pictures that we are going to do through CNN algorithm. Image processing is the best option for detecting and </a:t>
            </a:r>
            <a:r>
              <a:rPr lang="en-US" sz="1800" b="0" i="0" u="none" strike="noStrike" baseline="0" dirty="0" err="1">
                <a:latin typeface="Times New Roman" panose="02020603050405020304" pitchFamily="18" charset="0"/>
              </a:rPr>
              <a:t>analysing</a:t>
            </a:r>
            <a:r>
              <a:rPr lang="en-US" sz="1800" b="0" i="0" u="none" strike="noStrike" baseline="0" dirty="0">
                <a:latin typeface="Times New Roman" panose="02020603050405020304" pitchFamily="18" charset="0"/>
              </a:rPr>
              <a:t> these diseases. In this analysis, picture division is done; more than 2000 pictures of healthy and unhealthy potato's leaf, which are collected from Kaggle and a few pre-prepared models are utilized for acknowledgment and characterization of healthy and diseased leaves. Among them, the program predicts with an accuracy of 91.41% in testing with 30% test data and 70% train data. Our output has shown that CNN exceeds all existing tasks in potato disease detection. </a:t>
            </a:r>
            <a:endParaRPr lang="en-IN" dirty="0"/>
          </a:p>
        </p:txBody>
      </p:sp>
    </p:spTree>
    <p:extLst>
      <p:ext uri="{BB962C8B-B14F-4D97-AF65-F5344CB8AC3E}">
        <p14:creationId xmlns:p14="http://schemas.microsoft.com/office/powerpoint/2010/main" val="272220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1006917" y="923192"/>
            <a:ext cx="10178169" cy="5170003"/>
          </a:xfrm>
          <a:prstGeom prst="rect">
            <a:avLst/>
          </a:prstGeom>
          <a:solidFill>
            <a:schemeClr val="bg1">
              <a:alpha val="4705"/>
            </a:schemeClr>
          </a:solidFill>
        </p:spPr>
      </p:sp>
      <p:sp>
        <p:nvSpPr>
          <p:cNvPr id="3" name="TextBox 3"/>
          <p:cNvSpPr txBox="1"/>
          <p:nvPr/>
        </p:nvSpPr>
        <p:spPr>
          <a:xfrm>
            <a:off x="1911832" y="764804"/>
            <a:ext cx="8085530" cy="63555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227"/>
              </a:lnSpc>
            </a:pPr>
            <a:r>
              <a:rPr lang="en-US" sz="4000" dirty="0">
                <a:solidFill>
                  <a:srgbClr val="FFFFFF"/>
                </a:solidFill>
                <a:latin typeface="HK Grotesk Bold"/>
              </a:rPr>
              <a:t>Literature Review</a:t>
            </a: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4" name="TextBox 3">
            <a:extLst>
              <a:ext uri="{FF2B5EF4-FFF2-40B4-BE49-F238E27FC236}">
                <a16:creationId xmlns:a16="http://schemas.microsoft.com/office/drawing/2014/main" id="{27DE3CD1-8736-4262-80B6-D7BB073BBA82}"/>
              </a:ext>
            </a:extLst>
          </p:cNvPr>
          <p:cNvSpPr txBox="1"/>
          <p:nvPr/>
        </p:nvSpPr>
        <p:spPr>
          <a:xfrm>
            <a:off x="2016607" y="1815101"/>
            <a:ext cx="8368336" cy="4278094"/>
          </a:xfrm>
          <a:prstGeom prst="rect">
            <a:avLst/>
          </a:prstGeom>
          <a:noFill/>
        </p:spPr>
        <p:txBody>
          <a:bodyPr wrap="square" rtlCol="0">
            <a:spAutoFit/>
          </a:bodyPr>
          <a:lstStyle/>
          <a:p>
            <a:pPr marR="73660" algn="just"/>
            <a:r>
              <a:rPr lang="en-US" sz="1600" dirty="0">
                <a:effectLst/>
                <a:latin typeface="Times New Roman" panose="02020603050405020304" pitchFamily="18" charset="0"/>
                <a:ea typeface="Times New Roman" panose="02020603050405020304" pitchFamily="18" charset="0"/>
              </a:rPr>
              <a:t>A research article entitled "Krishi Mitra: Using Machine Learning to Identify Diseases in Plants"</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utilized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CNN</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methodology</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through</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TensorFlow</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framework</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execute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their</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model's benefit was that it could detect fungal diseases in sugarcane by only measuring 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leaf</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However,</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drawback</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was</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necessitated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level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computational</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complexity</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 implement.</a:t>
            </a:r>
            <a:endParaRPr lang="en-IN" sz="1600" dirty="0">
              <a:effectLst/>
              <a:latin typeface="Times New Roman" panose="02020603050405020304" pitchFamily="18" charset="0"/>
              <a:ea typeface="Times New Roman" panose="02020603050405020304" pitchFamily="18" charset="0"/>
            </a:endParaRPr>
          </a:p>
          <a:p>
            <a:pPr marR="73660"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73660" algn="just"/>
            <a:r>
              <a:rPr lang="en-US" sz="1600" dirty="0">
                <a:effectLst/>
                <a:latin typeface="Times New Roman" panose="02020603050405020304" pitchFamily="18" charset="0"/>
                <a:ea typeface="Times New Roman" panose="02020603050405020304" pitchFamily="18" charset="0"/>
              </a:rPr>
              <a:t>In</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research</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paper</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titled</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"Severity</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Identification</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Potato</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Late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Blight</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Disease</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Crop</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Images</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Captured under Uncontrolled Environment," researchers utilized Fuzzy c-mean clustering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Neural</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Network</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create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model's</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main</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advantage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was</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that</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did</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special</a:t>
            </a:r>
            <a:r>
              <a:rPr lang="en-US" sz="1600" spc="-29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training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farmers,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contained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images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captured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various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angles.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However,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disadvantage was that images captured by untrained farmers were not properly oriented and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contained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clusters of leaves with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background visible in several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segments.</a:t>
            </a:r>
            <a:endParaRPr lang="en-IN" sz="1600" dirty="0">
              <a:effectLst/>
              <a:latin typeface="Times New Roman" panose="02020603050405020304" pitchFamily="18" charset="0"/>
              <a:ea typeface="Times New Roman" panose="02020603050405020304" pitchFamily="18" charset="0"/>
            </a:endParaRPr>
          </a:p>
          <a:p>
            <a:pPr marR="73660" algn="just"/>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R="74295" algn="just"/>
            <a:r>
              <a:rPr lang="en-US" sz="1600" dirty="0">
                <a:effectLst/>
                <a:latin typeface="Times New Roman" panose="02020603050405020304" pitchFamily="18" charset="0"/>
                <a:ea typeface="Times New Roman" panose="02020603050405020304" pitchFamily="18" charset="0"/>
              </a:rPr>
              <a:t>The research article titled "Potato Disease Detection Using Machine Learning" utilized image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processing</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technology. 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CNN</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 was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used,</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which was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major</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advantage</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 the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project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as</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 achieved a validation accuracy of 90%. However, a significant drawback of this model was the</a:t>
            </a:r>
            <a:r>
              <a:rPr lang="en-US" sz="1600" spc="-28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requirement</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 a</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large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training dataset.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092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627077" y="662033"/>
            <a:ext cx="10820400" cy="5486400"/>
          </a:xfrm>
          <a:prstGeom prst="rect">
            <a:avLst/>
          </a:prstGeom>
          <a:solidFill>
            <a:srgbClr val="FFFFFF"/>
          </a:solidFill>
        </p:spPr>
      </p:sp>
      <p:grpSp>
        <p:nvGrpSpPr>
          <p:cNvPr id="3" name="Group 3"/>
          <p:cNvGrpSpPr/>
          <p:nvPr/>
        </p:nvGrpSpPr>
        <p:grpSpPr>
          <a:xfrm>
            <a:off x="1811356" y="946594"/>
            <a:ext cx="8140752" cy="1985492"/>
            <a:chOff x="-381001" y="-3203814"/>
            <a:chExt cx="16281505" cy="3970983"/>
          </a:xfrm>
        </p:grpSpPr>
        <p:sp>
          <p:nvSpPr>
            <p:cNvPr id="4" name="TextBox 4"/>
            <p:cNvSpPr txBox="1"/>
            <p:nvPr/>
          </p:nvSpPr>
          <p:spPr>
            <a:xfrm>
              <a:off x="-381001" y="-3203814"/>
              <a:ext cx="16281505" cy="1361398"/>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227"/>
                </a:lnSpc>
              </a:pPr>
              <a:r>
                <a:rPr lang="en-US" sz="4000" dirty="0">
                  <a:solidFill>
                    <a:srgbClr val="171717"/>
                  </a:solidFill>
                  <a:latin typeface="HK Grotesk Bold"/>
                </a:rPr>
                <a:t>Problem</a:t>
              </a:r>
              <a:r>
                <a:rPr lang="en-US" sz="5334" dirty="0">
                  <a:solidFill>
                    <a:srgbClr val="171717"/>
                  </a:solidFill>
                  <a:latin typeface="HK Grotesk Bold"/>
                </a:rPr>
                <a:t> </a:t>
              </a:r>
              <a:r>
                <a:rPr lang="en-US" sz="4000" dirty="0">
                  <a:solidFill>
                    <a:srgbClr val="171717"/>
                  </a:solidFill>
                  <a:latin typeface="HK Grotesk Bold"/>
                </a:rPr>
                <a:t>Statement</a:t>
              </a:r>
              <a:endParaRPr lang="en-US" sz="5334" dirty="0">
                <a:solidFill>
                  <a:srgbClr val="171717"/>
                </a:solidFill>
                <a:latin typeface="HK Grotesk Bold"/>
              </a:endParaRPr>
            </a:p>
          </p:txBody>
        </p:sp>
        <p:sp>
          <p:nvSpPr>
            <p:cNvPr id="5" name="TextBox 5"/>
            <p:cNvSpPr txBox="1"/>
            <p:nvPr/>
          </p:nvSpPr>
          <p:spPr>
            <a:xfrm>
              <a:off x="-223993" y="111733"/>
              <a:ext cx="15967491" cy="65543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800"/>
                </a:lnSpc>
                <a:spcBef>
                  <a:spcPct val="0"/>
                </a:spcBef>
              </a:pPr>
              <a:endParaRPr lang="en-US" sz="2000" dirty="0">
                <a:solidFill>
                  <a:srgbClr val="171717"/>
                </a:solidFill>
                <a:latin typeface="HK Grotesk Medium"/>
              </a:endParaRPr>
            </a:p>
          </p:txBody>
        </p:sp>
      </p:gr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9" name="TextBox 8">
            <a:extLst>
              <a:ext uri="{FF2B5EF4-FFF2-40B4-BE49-F238E27FC236}">
                <a16:creationId xmlns:a16="http://schemas.microsoft.com/office/drawing/2014/main" id="{4B0D093F-B7DF-49D7-95B9-97C4BB3C4126}"/>
              </a:ext>
            </a:extLst>
          </p:cNvPr>
          <p:cNvSpPr txBox="1"/>
          <p:nvPr/>
        </p:nvSpPr>
        <p:spPr>
          <a:xfrm>
            <a:off x="1350976" y="2160106"/>
            <a:ext cx="9249509" cy="2585323"/>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Times New Roman" panose="02020603050405020304" pitchFamily="18" charset="0"/>
              </a:rPr>
              <a:t>Farmers who grow potatoes suffer from serious financial standpoint losses each year which cause several diseases that affect potato plants. The diseases Early Blight and Late Blight are the most frequent. Early blight is caused by fungus and late blight is caused by specific micro-organisms and if farmers detect this disease early and apply appropriate treatment then it can save a lot of waste and prevent economical loss. The treatments for early blight and late blight are a little different so it’s important that you accurately identify what kind of disease is there in that potato plant. Behind the scene, we are going to use Convolutional Neural Network – Deep Learning to diagnose plant diseases.</a:t>
            </a: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3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006916" y="1082585"/>
            <a:ext cx="10178169" cy="4692831"/>
          </a:xfrm>
          <a:prstGeom prst="rect">
            <a:avLst/>
          </a:prstGeom>
          <a:solidFill>
            <a:srgbClr val="FFFFFF">
              <a:alpha val="4705"/>
            </a:srgbClr>
          </a:solidFill>
        </p:spPr>
        <p:txBody>
          <a:bodyPr/>
          <a:lstStyle/>
          <a:p>
            <a:endParaRPr lang="en-IN" dirty="0"/>
          </a:p>
        </p:txBody>
      </p:sp>
      <p:sp>
        <p:nvSpPr>
          <p:cNvPr id="3" name="TextBox 3"/>
          <p:cNvSpPr txBox="1"/>
          <p:nvPr/>
        </p:nvSpPr>
        <p:spPr>
          <a:xfrm>
            <a:off x="2020888" y="365757"/>
            <a:ext cx="8140752" cy="63555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5227"/>
              </a:lnSpc>
              <a:spcBef>
                <a:spcPts val="0"/>
              </a:spcBef>
              <a:spcAft>
                <a:spcPts val="0"/>
              </a:spcAft>
              <a:buClrTx/>
              <a:buSzTx/>
              <a:buFontTx/>
              <a:buNone/>
              <a:tabLst/>
              <a:defRPr/>
            </a:pPr>
            <a:r>
              <a:rPr lang="en-US" sz="4000" dirty="0">
                <a:solidFill>
                  <a:srgbClr val="FFFFFF"/>
                </a:solidFill>
                <a:latin typeface="HK Grotesk Bold"/>
              </a:rPr>
              <a:t>Objectives</a:t>
            </a:r>
            <a:endParaRPr kumimoji="0" lang="en-US" sz="5334" b="0" i="0" u="none" strike="noStrike" kern="1200" cap="none" spc="0" normalizeH="0" baseline="0" noProof="0" dirty="0">
              <a:ln>
                <a:noFill/>
              </a:ln>
              <a:solidFill>
                <a:srgbClr val="FFFFFF"/>
              </a:solidFill>
              <a:effectLst/>
              <a:uLnTx/>
              <a:uFillTx/>
              <a:latin typeface="HK Grotesk Bold"/>
              <a:ea typeface="+mn-ea"/>
              <a:cs typeface="+mn-cs"/>
            </a:endParaRP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8" name="TextBox 7">
            <a:extLst>
              <a:ext uri="{FF2B5EF4-FFF2-40B4-BE49-F238E27FC236}">
                <a16:creationId xmlns:a16="http://schemas.microsoft.com/office/drawing/2014/main" id="{3AA4A4CA-9C2C-4819-B772-A878A99B81E6}"/>
              </a:ext>
            </a:extLst>
          </p:cNvPr>
          <p:cNvSpPr txBox="1"/>
          <p:nvPr/>
        </p:nvSpPr>
        <p:spPr>
          <a:xfrm>
            <a:off x="1321438" y="1190610"/>
            <a:ext cx="9539652" cy="4247317"/>
          </a:xfrm>
          <a:prstGeom prst="rect">
            <a:avLst/>
          </a:prstGeom>
          <a:noFill/>
        </p:spPr>
        <p:txBody>
          <a:bodyPr wrap="square" rtlCol="0">
            <a:spAutoFit/>
          </a:bodyPr>
          <a:lstStyle/>
          <a:p>
            <a:pPr algn="l">
              <a:buFont typeface="+mj-lt"/>
              <a:buAutoNum type="arabicPeriod"/>
            </a:pPr>
            <a:r>
              <a:rPr lang="en-US" b="0" i="0" dirty="0">
                <a:solidFill>
                  <a:srgbClr val="D1D5DB"/>
                </a:solidFill>
                <a:effectLst/>
                <a:latin typeface="Söhne"/>
              </a:rPr>
              <a:t>Develop an accurate and efficient potato disease detection system using advanced technologies like computer vision and machine learning.</a:t>
            </a:r>
          </a:p>
          <a:p>
            <a:pPr algn="l"/>
            <a:endParaRPr lang="en-US" dirty="0">
              <a:solidFill>
                <a:srgbClr val="D1D5DB"/>
              </a:solidFill>
              <a:latin typeface="Söhne"/>
            </a:endParaRPr>
          </a:p>
          <a:p>
            <a:pPr algn="l"/>
            <a:r>
              <a:rPr lang="en-US" dirty="0">
                <a:solidFill>
                  <a:srgbClr val="D1D5DB"/>
                </a:solidFill>
                <a:latin typeface="Söhne"/>
              </a:rPr>
              <a:t>2.</a:t>
            </a:r>
            <a:r>
              <a:rPr lang="en-US" b="0" i="0" dirty="0">
                <a:solidFill>
                  <a:srgbClr val="D1D5DB"/>
                </a:solidFill>
                <a:effectLst/>
                <a:latin typeface="Söhne"/>
              </a:rPr>
              <a:t>Create a comprehensive database of potato diseases, including images, symptoms, causes, and treatments, to train and validate the detection algorithms.</a:t>
            </a:r>
          </a:p>
          <a:p>
            <a:pPr algn="l">
              <a:buFont typeface="+mj-lt"/>
              <a:buAutoNum type="arabicPeriod"/>
            </a:pPr>
            <a:endParaRPr lang="en-US" b="0" i="0" dirty="0">
              <a:solidFill>
                <a:srgbClr val="D1D5DB"/>
              </a:solidFill>
              <a:effectLst/>
              <a:latin typeface="Söhne"/>
            </a:endParaRPr>
          </a:p>
          <a:p>
            <a:pPr algn="l"/>
            <a:r>
              <a:rPr lang="en-US" b="0" i="0" dirty="0">
                <a:solidFill>
                  <a:srgbClr val="D1D5DB"/>
                </a:solidFill>
                <a:effectLst/>
                <a:latin typeface="Söhne"/>
              </a:rPr>
              <a:t>3.Implement real-time disease detection capabilities through a user-friendly interface or mobile application.</a:t>
            </a:r>
          </a:p>
          <a:p>
            <a:pPr algn="l">
              <a:buFont typeface="+mj-lt"/>
              <a:buAutoNum type="arabicPeriod"/>
            </a:pPr>
            <a:endParaRPr lang="en-US" b="0" i="0" dirty="0">
              <a:solidFill>
                <a:srgbClr val="D1D5DB"/>
              </a:solidFill>
              <a:effectLst/>
              <a:latin typeface="Söhne"/>
            </a:endParaRPr>
          </a:p>
          <a:p>
            <a:pPr algn="l"/>
            <a:r>
              <a:rPr lang="en-US" dirty="0">
                <a:solidFill>
                  <a:srgbClr val="D1D5DB"/>
                </a:solidFill>
                <a:latin typeface="Söhne"/>
              </a:rPr>
              <a:t>4.</a:t>
            </a:r>
            <a:r>
              <a:rPr lang="en-US" b="0" i="0" dirty="0">
                <a:solidFill>
                  <a:srgbClr val="D1D5DB"/>
                </a:solidFill>
                <a:effectLst/>
                <a:latin typeface="Söhne"/>
              </a:rPr>
              <a:t>Provide information and recommendations for disease prevention and management to help farmers make informed decisions.</a:t>
            </a:r>
          </a:p>
          <a:p>
            <a:pPr algn="l"/>
            <a:endParaRPr lang="en-US" b="0" i="0" dirty="0">
              <a:solidFill>
                <a:srgbClr val="D1D5DB"/>
              </a:solidFill>
              <a:effectLst/>
              <a:latin typeface="Söhne"/>
            </a:endParaRPr>
          </a:p>
          <a:p>
            <a:pPr algn="l"/>
            <a:r>
              <a:rPr lang="en-US" b="0" i="0" dirty="0">
                <a:solidFill>
                  <a:srgbClr val="D1D5DB"/>
                </a:solidFill>
                <a:effectLst/>
                <a:latin typeface="Söhne"/>
              </a:rPr>
              <a:t>5.Validate the performance of the detection system by comparing its results with manual diagnosis by experts using diverse datasets.</a:t>
            </a:r>
          </a:p>
          <a:p>
            <a:pPr lvl="0"/>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664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2" name="AutoShape 2"/>
          <p:cNvSpPr/>
          <p:nvPr/>
        </p:nvSpPr>
        <p:spPr>
          <a:xfrm>
            <a:off x="1441938" y="1925053"/>
            <a:ext cx="9413632" cy="3850363"/>
          </a:xfrm>
          <a:prstGeom prst="rect">
            <a:avLst/>
          </a:prstGeom>
          <a:solidFill>
            <a:srgbClr val="FFFFFF"/>
          </a:solidFill>
        </p:spPr>
        <p:txBody>
          <a:bodyPr/>
          <a:lstStyle/>
          <a:p>
            <a:pPr defTabSz="914400">
              <a:defRPr/>
            </a:pPr>
            <a:endParaRPr lang="en-US" sz="2000" dirty="0">
              <a:solidFill>
                <a:schemeClr val="bg1"/>
              </a:solidFill>
              <a:latin typeface="Google Sans"/>
            </a:endParaRPr>
          </a:p>
          <a:p>
            <a:pPr algn="just" defTabSz="914400">
              <a:defRPr/>
            </a:pPr>
            <a:r>
              <a:rPr lang="en-US" sz="2000" b="0" i="0" dirty="0">
                <a:solidFill>
                  <a:schemeClr val="bg1"/>
                </a:solidFill>
                <a:effectLst/>
                <a:latin typeface="Google Sans"/>
              </a:rPr>
              <a:t>Image segmentation - involves converting an image into a collection of regions of pixels that are represented by a mask or a labeled image. By dividing an image into segments, you can process only the important segments of the image instead of processing the entire </a:t>
            </a:r>
            <a:r>
              <a:rPr lang="en-US" b="0" i="0" dirty="0">
                <a:solidFill>
                  <a:schemeClr val="bg1"/>
                </a:solidFill>
                <a:effectLst/>
                <a:latin typeface="Google Sans"/>
              </a:rPr>
              <a:t>image.</a:t>
            </a:r>
          </a:p>
          <a:p>
            <a:pPr algn="just" defTabSz="914400">
              <a:defRPr/>
            </a:pPr>
            <a:endParaRPr kumimoji="0" lang="en-US" sz="1800" u="none" strike="noStrike" kern="1200" cap="none" spc="0" normalizeH="0" baseline="0" noProof="0" dirty="0">
              <a:ln>
                <a:noFill/>
              </a:ln>
              <a:solidFill>
                <a:schemeClr val="bg1"/>
              </a:solidFill>
              <a:uLnTx/>
              <a:uFillTx/>
              <a:latin typeface="Google Sans"/>
              <a:ea typeface="+mn-ea"/>
              <a:cs typeface="+mn-cs"/>
            </a:endParaRPr>
          </a:p>
          <a:p>
            <a:pPr algn="just" defTabSz="914400">
              <a:defRPr/>
            </a:pPr>
            <a:endParaRPr kumimoji="0" lang="en-US" sz="1800" u="none" strike="noStrike" kern="1200" cap="none" spc="0" normalizeH="0" baseline="0" noProof="0" dirty="0">
              <a:ln>
                <a:noFill/>
              </a:ln>
              <a:solidFill>
                <a:schemeClr val="bg1"/>
              </a:solidFill>
              <a:uLnTx/>
              <a:uFillTx/>
              <a:latin typeface="Google Sans"/>
              <a:ea typeface="+mn-ea"/>
              <a:cs typeface="+mn-cs"/>
            </a:endParaRPr>
          </a:p>
          <a:p>
            <a:pPr algn="just" defTabSz="914400">
              <a:defRPr/>
            </a:pPr>
            <a:r>
              <a:rPr lang="en-US" sz="2000" dirty="0">
                <a:solidFill>
                  <a:schemeClr val="bg1"/>
                </a:solidFill>
                <a:effectLst/>
                <a:latin typeface="Times New Roman" panose="02020603050405020304" pitchFamily="18" charset="0"/>
                <a:ea typeface="Times New Roman" panose="02020603050405020304" pitchFamily="18" charset="0"/>
              </a:rPr>
              <a:t>The Convolutional Neural Network (CNN) architecture is a popular choice for image classification tasks, including identifying diseases in potato leaves. This architecture is a supervised learning technique that utilizes an existing dataset to train a model to recognize images based on their attributes. In this project, we will use CNN to classify potato leaf images into healthy leaves, early blight, and late blight.</a:t>
            </a:r>
          </a:p>
          <a:p>
            <a:pPr defTabSz="914400">
              <a:defRPr/>
            </a:pPr>
            <a:endParaRPr kumimoji="0" lang="en-IN" sz="1800" b="0" i="0" u="none" strike="noStrike" kern="1200" cap="none" spc="0" normalizeH="0" baseline="0" noProof="0" dirty="0">
              <a:ln>
                <a:noFill/>
              </a:ln>
              <a:solidFill>
                <a:schemeClr val="bg1"/>
              </a:solidFill>
              <a:effectLst/>
              <a:uLnTx/>
              <a:uFillTx/>
              <a:latin typeface="Calibri"/>
              <a:ea typeface="+mn-ea"/>
              <a:cs typeface="+mn-cs"/>
            </a:endParaRPr>
          </a:p>
        </p:txBody>
      </p:sp>
      <p:sp>
        <p:nvSpPr>
          <p:cNvPr id="3" name="TextBox 3"/>
          <p:cNvSpPr txBox="1"/>
          <p:nvPr/>
        </p:nvSpPr>
        <p:spPr>
          <a:xfrm>
            <a:off x="2025624" y="749159"/>
            <a:ext cx="8140752" cy="66684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0" marR="0" lvl="0" indent="0" algn="ctr" defTabSz="609539" rtl="0" eaLnBrk="1" fontAlgn="auto" latinLnBrk="0" hangingPunct="1">
              <a:lnSpc>
                <a:spcPts val="5227"/>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HK Grotesk Bold"/>
                <a:ea typeface="+mn-ea"/>
                <a:cs typeface="+mn-cs"/>
              </a:rPr>
              <a:t>Methodology</a:t>
            </a: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Tree>
    <p:extLst>
      <p:ext uri="{BB962C8B-B14F-4D97-AF65-F5344CB8AC3E}">
        <p14:creationId xmlns:p14="http://schemas.microsoft.com/office/powerpoint/2010/main" val="4245056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627077" y="662033"/>
            <a:ext cx="10820400" cy="5486400"/>
          </a:xfrm>
          <a:prstGeom prst="rect">
            <a:avLst/>
          </a:prstGeom>
          <a:solidFill>
            <a:srgbClr val="FFFFFF"/>
          </a:solidFill>
        </p:spPr>
      </p:sp>
      <p:sp>
        <p:nvSpPr>
          <p:cNvPr id="5" name="TextBox 5"/>
          <p:cNvSpPr txBox="1"/>
          <p:nvPr/>
        </p:nvSpPr>
        <p:spPr>
          <a:xfrm>
            <a:off x="1889860" y="2604368"/>
            <a:ext cx="7983745" cy="327718"/>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800"/>
              </a:lnSpc>
              <a:spcBef>
                <a:spcPct val="0"/>
              </a:spcBef>
            </a:pPr>
            <a:endParaRPr lang="en-US" sz="2000" dirty="0">
              <a:solidFill>
                <a:srgbClr val="171717"/>
              </a:solidFill>
              <a:latin typeface="HK Grotesk Medium"/>
            </a:endParaRPr>
          </a:p>
        </p:txBody>
      </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pic>
        <p:nvPicPr>
          <p:cNvPr id="10" name="Picture 9">
            <a:extLst>
              <a:ext uri="{FF2B5EF4-FFF2-40B4-BE49-F238E27FC236}">
                <a16:creationId xmlns:a16="http://schemas.microsoft.com/office/drawing/2014/main" id="{5DBAA560-B276-063C-DC28-D211849EF120}"/>
              </a:ext>
            </a:extLst>
          </p:cNvPr>
          <p:cNvPicPr>
            <a:picLocks noChangeAspect="1"/>
          </p:cNvPicPr>
          <p:nvPr/>
        </p:nvPicPr>
        <p:blipFill rotWithShape="1">
          <a:blip r:embed="rId2">
            <a:extLst>
              <a:ext uri="{28A0092B-C50C-407E-A947-70E740481C1C}">
                <a14:useLocalDpi xmlns:a14="http://schemas.microsoft.com/office/drawing/2010/main" val="0"/>
              </a:ext>
            </a:extLst>
          </a:blip>
          <a:srcRect b="8396"/>
          <a:stretch/>
        </p:blipFill>
        <p:spPr>
          <a:xfrm>
            <a:off x="1173398" y="662033"/>
            <a:ext cx="9727758" cy="5353049"/>
          </a:xfrm>
          <a:prstGeom prst="rect">
            <a:avLst/>
          </a:prstGeom>
        </p:spPr>
      </p:pic>
    </p:spTree>
    <p:extLst>
      <p:ext uri="{BB962C8B-B14F-4D97-AF65-F5344CB8AC3E}">
        <p14:creationId xmlns:p14="http://schemas.microsoft.com/office/powerpoint/2010/main" val="392550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627077" y="662033"/>
            <a:ext cx="10820400" cy="5486400"/>
          </a:xfrm>
          <a:prstGeom prst="rect">
            <a:avLst/>
          </a:prstGeom>
          <a:solidFill>
            <a:srgbClr val="FFFFFF"/>
          </a:solidFill>
        </p:spPr>
      </p:sp>
      <p:grpSp>
        <p:nvGrpSpPr>
          <p:cNvPr id="3" name="Group 3"/>
          <p:cNvGrpSpPr/>
          <p:nvPr/>
        </p:nvGrpSpPr>
        <p:grpSpPr>
          <a:xfrm>
            <a:off x="1811356" y="946594"/>
            <a:ext cx="8140752" cy="1985492"/>
            <a:chOff x="-381001" y="-3203814"/>
            <a:chExt cx="16281505" cy="3970983"/>
          </a:xfrm>
        </p:grpSpPr>
        <p:sp>
          <p:nvSpPr>
            <p:cNvPr id="4" name="TextBox 4"/>
            <p:cNvSpPr txBox="1"/>
            <p:nvPr/>
          </p:nvSpPr>
          <p:spPr>
            <a:xfrm>
              <a:off x="-381001" y="-3203814"/>
              <a:ext cx="16281505" cy="1271118"/>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5227"/>
                </a:lnSpc>
              </a:pPr>
              <a:r>
                <a:rPr lang="en-US" sz="4000" dirty="0">
                  <a:solidFill>
                    <a:srgbClr val="171717"/>
                  </a:solidFill>
                  <a:latin typeface="HK Grotesk Bold"/>
                </a:rPr>
                <a:t>Result</a:t>
              </a:r>
              <a:endParaRPr lang="en-US" sz="5334" dirty="0">
                <a:solidFill>
                  <a:srgbClr val="171717"/>
                </a:solidFill>
                <a:latin typeface="HK Grotesk Bold"/>
              </a:endParaRPr>
            </a:p>
          </p:txBody>
        </p:sp>
        <p:sp>
          <p:nvSpPr>
            <p:cNvPr id="5" name="TextBox 5"/>
            <p:cNvSpPr txBox="1"/>
            <p:nvPr/>
          </p:nvSpPr>
          <p:spPr>
            <a:xfrm>
              <a:off x="-223993" y="111733"/>
              <a:ext cx="15967491" cy="65543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800"/>
                </a:lnSpc>
                <a:spcBef>
                  <a:spcPct val="0"/>
                </a:spcBef>
              </a:pPr>
              <a:endParaRPr lang="en-US" sz="2000" dirty="0">
                <a:solidFill>
                  <a:srgbClr val="171717"/>
                </a:solidFill>
                <a:latin typeface="HK Grotesk Medium"/>
              </a:endParaRPr>
            </a:p>
          </p:txBody>
        </p:sp>
      </p:grpSp>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sp>
        <p:nvSpPr>
          <p:cNvPr id="9" name="TextBox 8">
            <a:extLst>
              <a:ext uri="{FF2B5EF4-FFF2-40B4-BE49-F238E27FC236}">
                <a16:creationId xmlns:a16="http://schemas.microsoft.com/office/drawing/2014/main" id="{4B0D093F-B7DF-49D7-95B9-97C4BB3C4126}"/>
              </a:ext>
            </a:extLst>
          </p:cNvPr>
          <p:cNvSpPr txBox="1"/>
          <p:nvPr/>
        </p:nvSpPr>
        <p:spPr>
          <a:xfrm>
            <a:off x="1350976" y="2160106"/>
            <a:ext cx="9249509" cy="2585323"/>
          </a:xfrm>
          <a:prstGeom prst="rect">
            <a:avLst/>
          </a:prstGeom>
          <a:noFill/>
        </p:spPr>
        <p:txBody>
          <a:bodyPr wrap="square" rtlCol="0">
            <a:spAutoFit/>
          </a:bodyPr>
          <a:lstStyle/>
          <a:p>
            <a:pPr algn="just"/>
            <a:r>
              <a:rPr lang="en-US" sz="1800" dirty="0">
                <a:solidFill>
                  <a:schemeClr val="bg1"/>
                </a:solidFill>
                <a:effectLst/>
                <a:latin typeface="Times New Roman" panose="02020603050405020304" pitchFamily="18" charset="0"/>
                <a:ea typeface="Times New Roman" panose="02020603050405020304" pitchFamily="18" charset="0"/>
              </a:rPr>
              <a:t>Farmers who grow potatoes suffer from serious financial standpoint losses each year which cause several diseases that affect potato plants. The diseases Early Blight and Late Blight are the most frequent. Early blight is caused by fungus and late blight is caused by specific micro-organisms and if farmers detect this disease early and apply appropriate treatment then it can save a lot of waste and prevent economical loss. The treatments for early blight and late blight are a little different so it’s important that you accurately identify what kind of disease is there in that potato plant. Behind the scene, we are going to use Convolutional Neural Network – Deep Learning to diagnose plant diseases.</a:t>
            </a:r>
            <a:endParaRPr lang="en-IN" sz="1800" dirty="0">
              <a:solidFill>
                <a:schemeClr val="bg1"/>
              </a:solidFill>
              <a:effectLst/>
              <a:latin typeface="Times New Roman" panose="02020603050405020304" pitchFamily="18" charset="0"/>
              <a:ea typeface="Times New Roman" panose="02020603050405020304" pitchFamily="18" charset="0"/>
            </a:endParaRPr>
          </a:p>
          <a:p>
            <a:pPr marL="285750" indent="-28575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3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sp>
        <p:nvSpPr>
          <p:cNvPr id="6" name="AutoShape 6"/>
          <p:cNvSpPr/>
          <p:nvPr/>
        </p:nvSpPr>
        <p:spPr>
          <a:xfrm rot="-5400000">
            <a:off x="335655" y="2781506"/>
            <a:ext cx="23767" cy="1318756"/>
          </a:xfrm>
          <a:prstGeom prst="rect">
            <a:avLst/>
          </a:prstGeom>
          <a:solidFill>
            <a:srgbClr val="FFFFFF"/>
          </a:solidFill>
        </p:spPr>
      </p:sp>
      <p:sp>
        <p:nvSpPr>
          <p:cNvPr id="7" name="AutoShape 7"/>
          <p:cNvSpPr/>
          <p:nvPr/>
        </p:nvSpPr>
        <p:spPr>
          <a:xfrm rot="-5400000">
            <a:off x="11832579" y="2757739"/>
            <a:ext cx="23767" cy="1318756"/>
          </a:xfrm>
          <a:prstGeom prst="rect">
            <a:avLst/>
          </a:prstGeom>
          <a:solidFill>
            <a:srgbClr val="FFFFFF"/>
          </a:solidFill>
        </p:spPr>
      </p:sp>
      <p:pic>
        <p:nvPicPr>
          <p:cNvPr id="5" name="Picture 4">
            <a:extLst>
              <a:ext uri="{FF2B5EF4-FFF2-40B4-BE49-F238E27FC236}">
                <a16:creationId xmlns:a16="http://schemas.microsoft.com/office/drawing/2014/main" id="{B22F7639-BE11-559A-20BD-0E1ABEAF3BFE}"/>
              </a:ext>
            </a:extLst>
          </p:cNvPr>
          <p:cNvPicPr>
            <a:picLocks noChangeAspect="1"/>
          </p:cNvPicPr>
          <p:nvPr/>
        </p:nvPicPr>
        <p:blipFill rotWithShape="1">
          <a:blip r:embed="rId2"/>
          <a:srcRect t="9695"/>
          <a:stretch/>
        </p:blipFill>
        <p:spPr>
          <a:xfrm>
            <a:off x="1027228" y="775617"/>
            <a:ext cx="4372530" cy="2271446"/>
          </a:xfrm>
          <a:prstGeom prst="rect">
            <a:avLst/>
          </a:prstGeom>
        </p:spPr>
      </p:pic>
      <p:pic>
        <p:nvPicPr>
          <p:cNvPr id="10" name="Picture 9">
            <a:extLst>
              <a:ext uri="{FF2B5EF4-FFF2-40B4-BE49-F238E27FC236}">
                <a16:creationId xmlns:a16="http://schemas.microsoft.com/office/drawing/2014/main" id="{FC8C3A32-E037-DC10-16A3-32452C9FDF06}"/>
              </a:ext>
            </a:extLst>
          </p:cNvPr>
          <p:cNvPicPr>
            <a:picLocks noChangeAspect="1"/>
          </p:cNvPicPr>
          <p:nvPr/>
        </p:nvPicPr>
        <p:blipFill rotWithShape="1">
          <a:blip r:embed="rId3"/>
          <a:srcRect t="9695"/>
          <a:stretch/>
        </p:blipFill>
        <p:spPr>
          <a:xfrm>
            <a:off x="6812554" y="704403"/>
            <a:ext cx="4372530" cy="2271447"/>
          </a:xfrm>
          <a:prstGeom prst="rect">
            <a:avLst/>
          </a:prstGeom>
        </p:spPr>
      </p:pic>
      <p:pic>
        <p:nvPicPr>
          <p:cNvPr id="12" name="Picture 11">
            <a:extLst>
              <a:ext uri="{FF2B5EF4-FFF2-40B4-BE49-F238E27FC236}">
                <a16:creationId xmlns:a16="http://schemas.microsoft.com/office/drawing/2014/main" id="{9A68E91F-5B39-3F0A-C4D3-BF70FF7099D0}"/>
              </a:ext>
            </a:extLst>
          </p:cNvPr>
          <p:cNvPicPr>
            <a:picLocks noChangeAspect="1"/>
          </p:cNvPicPr>
          <p:nvPr/>
        </p:nvPicPr>
        <p:blipFill>
          <a:blip r:embed="rId4"/>
          <a:stretch>
            <a:fillRect/>
          </a:stretch>
        </p:blipFill>
        <p:spPr>
          <a:xfrm>
            <a:off x="1201245" y="3759058"/>
            <a:ext cx="4198513" cy="2114145"/>
          </a:xfrm>
          <a:prstGeom prst="rect">
            <a:avLst/>
          </a:prstGeom>
        </p:spPr>
      </p:pic>
      <p:pic>
        <p:nvPicPr>
          <p:cNvPr id="14" name="Picture 13">
            <a:extLst>
              <a:ext uri="{FF2B5EF4-FFF2-40B4-BE49-F238E27FC236}">
                <a16:creationId xmlns:a16="http://schemas.microsoft.com/office/drawing/2014/main" id="{9F155803-0101-A8F3-767D-D25B133541C1}"/>
              </a:ext>
            </a:extLst>
          </p:cNvPr>
          <p:cNvPicPr>
            <a:picLocks noChangeAspect="1"/>
          </p:cNvPicPr>
          <p:nvPr/>
        </p:nvPicPr>
        <p:blipFill>
          <a:blip r:embed="rId5"/>
          <a:stretch>
            <a:fillRect/>
          </a:stretch>
        </p:blipFill>
        <p:spPr>
          <a:xfrm>
            <a:off x="6792243" y="3810939"/>
            <a:ext cx="4146997" cy="2062264"/>
          </a:xfrm>
          <a:prstGeom prst="rect">
            <a:avLst/>
          </a:prstGeom>
        </p:spPr>
      </p:pic>
    </p:spTree>
    <p:extLst>
      <p:ext uri="{BB962C8B-B14F-4D97-AF65-F5344CB8AC3E}">
        <p14:creationId xmlns:p14="http://schemas.microsoft.com/office/powerpoint/2010/main" val="1791331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
  <TotalTime>931</TotalTime>
  <Words>1266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Google Sans</vt:lpstr>
      <vt:lpstr>HK Grotesk Bold</vt:lpstr>
      <vt:lpstr>HK Grotesk Medium</vt:lpstr>
      <vt:lpstr>Söhne</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AGRAWAL</dc:creator>
  <cp:lastModifiedBy>maaz qureshi</cp:lastModifiedBy>
  <cp:revision>74</cp:revision>
  <dcterms:created xsi:type="dcterms:W3CDTF">2021-09-02T08:53:40Z</dcterms:created>
  <dcterms:modified xsi:type="dcterms:W3CDTF">2023-05-11T10:43:57Z</dcterms:modified>
</cp:coreProperties>
</file>