
<file path=[Content_Types].xml><?xml version="1.0" encoding="utf-8"?>
<Types xmlns="http://schemas.openxmlformats.org/package/2006/content-types">
  <Default Extension="png" ContentType="image/png"/>
  <Default Extension="jpeg" ContentType="image/jpeg"/>
  <Default Extension="m4a" ContentType="audio/mp4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67" r:id="rId1"/>
  </p:sldMasterIdLst>
  <p:notesMasterIdLst>
    <p:notesMasterId r:id="rId14"/>
  </p:notesMasterIdLst>
  <p:sldIdLst>
    <p:sldId id="264" r:id="rId2"/>
    <p:sldId id="267" r:id="rId3"/>
    <p:sldId id="274" r:id="rId4"/>
    <p:sldId id="276" r:id="rId5"/>
    <p:sldId id="273" r:id="rId6"/>
    <p:sldId id="268" r:id="rId7"/>
    <p:sldId id="266" r:id="rId8"/>
    <p:sldId id="269" r:id="rId9"/>
    <p:sldId id="278" r:id="rId10"/>
    <p:sldId id="279" r:id="rId11"/>
    <p:sldId id="271" r:id="rId12"/>
    <p:sldId id="272" r:id="rId13"/>
  </p:sldIdLst>
  <p:sldSz cx="14630400" cy="8229600"/>
  <p:notesSz cx="8229600" cy="14630400"/>
  <p:embeddedFontLst>
    <p:embeddedFont>
      <p:font typeface="Petrona" panose="020B0604020202020204" charset="0"/>
      <p:regular r:id="rId15"/>
    </p:embeddedFont>
    <p:embeddedFont>
      <p:font typeface="Bahnschrift Light SemiCondensed" panose="020B0502040204020203" pitchFamily="34" charset="0"/>
      <p:regular r:id="rId16"/>
    </p:embeddedFont>
    <p:embeddedFont>
      <p:font typeface="Bahnschrift" panose="020B0502040204020203" pitchFamily="34" charset="0"/>
      <p:regular r:id="rId17"/>
      <p:bold r:id="rId18"/>
    </p:embeddedFont>
    <p:embeddedFont>
      <p:font typeface="Trebuchet MS" panose="020B0603020202020204" pitchFamily="34" charset="0"/>
      <p:regular r:id="rId19"/>
      <p:bold r:id="rId20"/>
      <p:italic r:id="rId21"/>
      <p:boldItalic r:id="rId22"/>
    </p:embeddedFont>
    <p:embeddedFont>
      <p:font typeface="Tw Cen MT" panose="020B0602020104020603" pitchFamily="34" charset="0"/>
      <p:regular r:id="rId23"/>
      <p:bold r:id="rId24"/>
      <p:italic r:id="rId25"/>
      <p:boldItalic r:id="rId26"/>
    </p:embeddedFont>
    <p:embeddedFont>
      <p:font typeface="Bahnschrift Condensed" panose="020B0502040204020203" pitchFamily="34" charset="0"/>
      <p:regular r:id="rId27"/>
      <p:bold r:id="rId28"/>
    </p:embeddedFont>
    <p:embeddedFont>
      <p:font typeface="Bahnschrift Light" panose="020B0502040204020203" pitchFamily="34" charset="0"/>
      <p:regular r:id="rId29"/>
    </p:embeddedFont>
    <p:embeddedFont>
      <p:font typeface="Corbel" panose="020B0503020204020204" pitchFamily="34" charset="0"/>
      <p:regular r:id="rId30"/>
      <p:bold r:id="rId31"/>
      <p:italic r:id="rId32"/>
      <p:boldItalic r:id="rId33"/>
    </p:embeddedFont>
    <p:embeddedFont>
      <p:font typeface="Bahnschrift Light Condensed" panose="020B0502040204020203" pitchFamily="34" charset="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8" autoAdjust="0"/>
    <p:restoredTop sz="94610"/>
  </p:normalViewPr>
  <p:slideViewPr>
    <p:cSldViewPr snapToGrid="0" snapToObjects="1">
      <p:cViewPr>
        <p:scale>
          <a:sx n="60" d="100"/>
          <a:sy n="60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EFF419-7E85-4D5A-9B35-9B9764C127A0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C525E-C52F-4C25-9875-BEA6915D6DB2}">
      <dgm:prSet phldrT="[Text]" custT="1"/>
      <dgm:spPr/>
      <dgm:t>
        <a:bodyPr/>
        <a:lstStyle/>
        <a:p>
          <a:r>
            <a:rPr lang="en-US" sz="2200" dirty="0" smtClean="0">
              <a:latin typeface="Bahnschrift" panose="020B0502040204020203" pitchFamily="34" charset="0"/>
            </a:rPr>
            <a:t>Data Integration and Management</a:t>
          </a:r>
          <a:endParaRPr lang="en-US" sz="2200" dirty="0">
            <a:latin typeface="Bahnschrift" panose="020B0502040204020203" pitchFamily="34" charset="0"/>
          </a:endParaRPr>
        </a:p>
      </dgm:t>
    </dgm:pt>
    <dgm:pt modelId="{38F533F1-EF04-42BD-A554-169A072F22DB}" type="parTrans" cxnId="{97DF90D1-1F4D-40BC-BB6C-53CC4EF2944C}">
      <dgm:prSet/>
      <dgm:spPr/>
      <dgm:t>
        <a:bodyPr/>
        <a:lstStyle/>
        <a:p>
          <a:endParaRPr lang="en-US"/>
        </a:p>
      </dgm:t>
    </dgm:pt>
    <dgm:pt modelId="{7E74D890-8839-4238-B67A-C482C74F4FD1}" type="sibTrans" cxnId="{97DF90D1-1F4D-40BC-BB6C-53CC4EF2944C}">
      <dgm:prSet/>
      <dgm:spPr/>
      <dgm:t>
        <a:bodyPr/>
        <a:lstStyle/>
        <a:p>
          <a:endParaRPr lang="en-US"/>
        </a:p>
      </dgm:t>
    </dgm:pt>
    <dgm:pt modelId="{513880CD-567E-4F8A-BD38-58C2395A37B0}">
      <dgm:prSet phldrT="[Text]" custT="1"/>
      <dgm:spPr/>
      <dgm:t>
        <a:bodyPr/>
        <a:lstStyle/>
        <a:p>
          <a:r>
            <a:rPr lang="en-US" sz="1900" dirty="0" smtClean="0">
              <a:latin typeface="Corbel" panose="020B0503020204020204" pitchFamily="34" charset="0"/>
            </a:rPr>
            <a:t>Extracting data from multiple sources.</a:t>
          </a:r>
          <a:endParaRPr lang="en-US" sz="1900" dirty="0">
            <a:latin typeface="Corbel" panose="020B0503020204020204" pitchFamily="34" charset="0"/>
          </a:endParaRPr>
        </a:p>
      </dgm:t>
    </dgm:pt>
    <dgm:pt modelId="{964B5056-C6EB-4673-9BE9-95E929CE3198}" type="parTrans" cxnId="{A469DFE7-23FB-4B9C-A952-B8B224A92C03}">
      <dgm:prSet/>
      <dgm:spPr/>
      <dgm:t>
        <a:bodyPr/>
        <a:lstStyle/>
        <a:p>
          <a:endParaRPr lang="en-US"/>
        </a:p>
      </dgm:t>
    </dgm:pt>
    <dgm:pt modelId="{1BB39084-9855-4197-8804-3C32B3650A0D}" type="sibTrans" cxnId="{A469DFE7-23FB-4B9C-A952-B8B224A92C03}">
      <dgm:prSet/>
      <dgm:spPr/>
      <dgm:t>
        <a:bodyPr/>
        <a:lstStyle/>
        <a:p>
          <a:endParaRPr lang="en-US"/>
        </a:p>
      </dgm:t>
    </dgm:pt>
    <dgm:pt modelId="{EA024CC7-429F-4E43-9C1E-4AA51E92E5E5}">
      <dgm:prSet phldrT="[Text]" custT="1"/>
      <dgm:spPr/>
      <dgm:t>
        <a:bodyPr/>
        <a:lstStyle/>
        <a:p>
          <a:r>
            <a:rPr lang="en-US" sz="2200" dirty="0" smtClean="0">
              <a:latin typeface="Bahnschrift" panose="020B0502040204020203" pitchFamily="34" charset="0"/>
            </a:rPr>
            <a:t>Data Cleansing and Transformations</a:t>
          </a:r>
          <a:endParaRPr lang="en-US" sz="2200" dirty="0">
            <a:latin typeface="Bahnschrift" panose="020B0502040204020203" pitchFamily="34" charset="0"/>
          </a:endParaRPr>
        </a:p>
      </dgm:t>
    </dgm:pt>
    <dgm:pt modelId="{1F6FEFDE-D4C4-4F5A-8D2D-55E222BA993E}" type="parTrans" cxnId="{730A4CC7-352D-4D2F-894D-DADC01ED2DF5}">
      <dgm:prSet/>
      <dgm:spPr/>
      <dgm:t>
        <a:bodyPr/>
        <a:lstStyle/>
        <a:p>
          <a:endParaRPr lang="en-US"/>
        </a:p>
      </dgm:t>
    </dgm:pt>
    <dgm:pt modelId="{DBA129ED-9B59-43D9-B1DB-438CB9C70083}" type="sibTrans" cxnId="{730A4CC7-352D-4D2F-894D-DADC01ED2DF5}">
      <dgm:prSet/>
      <dgm:spPr/>
      <dgm:t>
        <a:bodyPr/>
        <a:lstStyle/>
        <a:p>
          <a:endParaRPr lang="en-US"/>
        </a:p>
      </dgm:t>
    </dgm:pt>
    <dgm:pt modelId="{BE1E2007-8E38-4A5A-A2F3-57544F7C1447}">
      <dgm:prSet phldrT="[Text]" custT="1"/>
      <dgm:spPr/>
      <dgm:t>
        <a:bodyPr/>
        <a:lstStyle/>
        <a:p>
          <a:r>
            <a:rPr lang="en-US" sz="1900" dirty="0" smtClean="0">
              <a:latin typeface="Corbel" panose="020B0503020204020204" pitchFamily="34" charset="0"/>
            </a:rPr>
            <a:t>Data Cleansing</a:t>
          </a:r>
          <a:endParaRPr lang="en-US" sz="1900" dirty="0">
            <a:latin typeface="Corbel" panose="020B0503020204020204" pitchFamily="34" charset="0"/>
          </a:endParaRPr>
        </a:p>
      </dgm:t>
    </dgm:pt>
    <dgm:pt modelId="{2FE21120-B4B5-4377-8433-5713B68660F2}" type="parTrans" cxnId="{85B6EE2C-15EB-4CBF-9144-E28C33609280}">
      <dgm:prSet/>
      <dgm:spPr/>
      <dgm:t>
        <a:bodyPr/>
        <a:lstStyle/>
        <a:p>
          <a:endParaRPr lang="en-US"/>
        </a:p>
      </dgm:t>
    </dgm:pt>
    <dgm:pt modelId="{0FF1E5A5-0A8A-4DF6-8C07-CDC48A7F1844}" type="sibTrans" cxnId="{85B6EE2C-15EB-4CBF-9144-E28C33609280}">
      <dgm:prSet/>
      <dgm:spPr/>
      <dgm:t>
        <a:bodyPr/>
        <a:lstStyle/>
        <a:p>
          <a:endParaRPr lang="en-US"/>
        </a:p>
      </dgm:t>
    </dgm:pt>
    <dgm:pt modelId="{A852BEFE-6C0B-400D-AF11-986C532766D5}">
      <dgm:prSet phldrT="[Text]" custT="1"/>
      <dgm:spPr/>
      <dgm:t>
        <a:bodyPr/>
        <a:lstStyle/>
        <a:p>
          <a:r>
            <a:rPr lang="en-US" sz="2200" dirty="0" smtClean="0">
              <a:latin typeface="Bahnschrift" panose="020B0502040204020203" pitchFamily="34" charset="0"/>
            </a:rPr>
            <a:t>Big Data Analysis</a:t>
          </a:r>
          <a:endParaRPr lang="en-US" sz="2200" dirty="0">
            <a:latin typeface="Bahnschrift" panose="020B0502040204020203" pitchFamily="34" charset="0"/>
          </a:endParaRPr>
        </a:p>
      </dgm:t>
    </dgm:pt>
    <dgm:pt modelId="{7CE6377F-AC6A-4CF9-903A-CD2A2E7BBA3E}" type="parTrans" cxnId="{BCAEA5BA-222E-44BD-86D0-53495F6E7284}">
      <dgm:prSet/>
      <dgm:spPr/>
      <dgm:t>
        <a:bodyPr/>
        <a:lstStyle/>
        <a:p>
          <a:endParaRPr lang="en-US"/>
        </a:p>
      </dgm:t>
    </dgm:pt>
    <dgm:pt modelId="{A6B01C1E-0FD5-4EE0-BDE0-902FFF13782A}" type="sibTrans" cxnId="{BCAEA5BA-222E-44BD-86D0-53495F6E7284}">
      <dgm:prSet/>
      <dgm:spPr/>
      <dgm:t>
        <a:bodyPr/>
        <a:lstStyle/>
        <a:p>
          <a:endParaRPr lang="en-US"/>
        </a:p>
      </dgm:t>
    </dgm:pt>
    <dgm:pt modelId="{4C1ACF0B-AC96-4A43-9E3C-10720D22529B}">
      <dgm:prSet phldrT="[Text]" custT="1"/>
      <dgm:spPr/>
      <dgm:t>
        <a:bodyPr/>
        <a:lstStyle/>
        <a:p>
          <a:r>
            <a:rPr lang="en-US" sz="1900" dirty="0" smtClean="0">
              <a:latin typeface="Corbel" panose="020B0503020204020204" pitchFamily="34" charset="0"/>
            </a:rPr>
            <a:t>Performing Data Science and ML activities to derive </a:t>
          </a:r>
          <a:r>
            <a:rPr lang="en-US" sz="1900" dirty="0" smtClean="0">
              <a:latin typeface="Corbel" panose="020B0503020204020204" pitchFamily="34" charset="0"/>
            </a:rPr>
            <a:t>insights</a:t>
          </a:r>
          <a:r>
            <a:rPr lang="en-US" sz="1900" dirty="0" smtClean="0">
              <a:latin typeface="Corbel" panose="020B0503020204020204" pitchFamily="34" charset="0"/>
            </a:rPr>
            <a:t>. </a:t>
          </a:r>
          <a:endParaRPr lang="en-US" sz="1900" dirty="0">
            <a:latin typeface="Corbel" panose="020B0503020204020204" pitchFamily="34" charset="0"/>
          </a:endParaRPr>
        </a:p>
      </dgm:t>
    </dgm:pt>
    <dgm:pt modelId="{43D1792E-A9AE-4136-9444-09988EF48139}" type="parTrans" cxnId="{08E974DD-B6C9-4A5F-8E88-BFCB622773F5}">
      <dgm:prSet/>
      <dgm:spPr/>
      <dgm:t>
        <a:bodyPr/>
        <a:lstStyle/>
        <a:p>
          <a:endParaRPr lang="en-US"/>
        </a:p>
      </dgm:t>
    </dgm:pt>
    <dgm:pt modelId="{6DA03541-CF6E-40DA-8CC4-1ACC9D568924}" type="sibTrans" cxnId="{08E974DD-B6C9-4A5F-8E88-BFCB622773F5}">
      <dgm:prSet/>
      <dgm:spPr/>
      <dgm:t>
        <a:bodyPr/>
        <a:lstStyle/>
        <a:p>
          <a:endParaRPr lang="en-US"/>
        </a:p>
      </dgm:t>
    </dgm:pt>
    <dgm:pt modelId="{89AA360E-E059-45BB-9195-5774AD35E8FB}">
      <dgm:prSet phldrT="[Text]" custT="1"/>
      <dgm:spPr/>
      <dgm:t>
        <a:bodyPr/>
        <a:lstStyle/>
        <a:p>
          <a:r>
            <a:rPr lang="en-US" sz="1900" dirty="0" smtClean="0">
              <a:latin typeface="Corbel" panose="020B0503020204020204" pitchFamily="34" charset="0"/>
            </a:rPr>
            <a:t>Data Storage into suitable data sources </a:t>
          </a:r>
          <a:endParaRPr lang="en-US" sz="1900" dirty="0">
            <a:latin typeface="Corbel" panose="020B0503020204020204" pitchFamily="34" charset="0"/>
          </a:endParaRPr>
        </a:p>
      </dgm:t>
    </dgm:pt>
    <dgm:pt modelId="{4E6786E2-F24C-47EF-8EA0-06319C05DB7C}" type="parTrans" cxnId="{CD9E3C7D-4CE4-4935-B162-DA1744ACC90B}">
      <dgm:prSet/>
      <dgm:spPr/>
      <dgm:t>
        <a:bodyPr/>
        <a:lstStyle/>
        <a:p>
          <a:endParaRPr lang="en-US"/>
        </a:p>
      </dgm:t>
    </dgm:pt>
    <dgm:pt modelId="{D92D8128-4289-4BF2-A740-4DE64FC28E04}" type="sibTrans" cxnId="{CD9E3C7D-4CE4-4935-B162-DA1744ACC90B}">
      <dgm:prSet/>
      <dgm:spPr/>
      <dgm:t>
        <a:bodyPr/>
        <a:lstStyle/>
        <a:p>
          <a:endParaRPr lang="en-US"/>
        </a:p>
      </dgm:t>
    </dgm:pt>
    <dgm:pt modelId="{7B71A555-5162-4608-AB8C-4469F56BE3AF}">
      <dgm:prSet phldrT="[Text]" custT="1"/>
      <dgm:spPr/>
      <dgm:t>
        <a:bodyPr/>
        <a:lstStyle/>
        <a:p>
          <a:r>
            <a:rPr lang="en-US" sz="1900" dirty="0" smtClean="0">
              <a:latin typeface="Corbel" panose="020B0503020204020204" pitchFamily="34" charset="0"/>
            </a:rPr>
            <a:t>Using Visualization tools for reporting </a:t>
          </a:r>
          <a:endParaRPr lang="en-US" sz="1900" dirty="0">
            <a:latin typeface="Corbel" panose="020B0503020204020204" pitchFamily="34" charset="0"/>
          </a:endParaRPr>
        </a:p>
      </dgm:t>
    </dgm:pt>
    <dgm:pt modelId="{F432483E-8955-4B28-A339-3CDCC6883DF7}" type="parTrans" cxnId="{9CA8667C-F1FD-45C1-A728-6E475A532B81}">
      <dgm:prSet/>
      <dgm:spPr/>
      <dgm:t>
        <a:bodyPr/>
        <a:lstStyle/>
        <a:p>
          <a:endParaRPr lang="en-US"/>
        </a:p>
      </dgm:t>
    </dgm:pt>
    <dgm:pt modelId="{6F94887C-2E00-480C-A68F-9572FC47F12F}" type="sibTrans" cxnId="{9CA8667C-F1FD-45C1-A728-6E475A532B81}">
      <dgm:prSet/>
      <dgm:spPr/>
      <dgm:t>
        <a:bodyPr/>
        <a:lstStyle/>
        <a:p>
          <a:endParaRPr lang="en-US"/>
        </a:p>
      </dgm:t>
    </dgm:pt>
    <dgm:pt modelId="{159F6F58-2CFA-453E-BE8F-2E0DD8C370CD}">
      <dgm:prSet phldrT="[Text]" custT="1"/>
      <dgm:spPr/>
      <dgm:t>
        <a:bodyPr/>
        <a:lstStyle/>
        <a:p>
          <a:r>
            <a:rPr lang="en-US" sz="1900" dirty="0" smtClean="0">
              <a:latin typeface="Corbel" panose="020B0503020204020204" pitchFamily="34" charset="0"/>
            </a:rPr>
            <a:t>Implementing data transformations as per business logic.</a:t>
          </a:r>
          <a:endParaRPr lang="en-US" sz="1900" dirty="0">
            <a:latin typeface="Corbel" panose="020B0503020204020204" pitchFamily="34" charset="0"/>
          </a:endParaRPr>
        </a:p>
      </dgm:t>
    </dgm:pt>
    <dgm:pt modelId="{6DD33413-FA57-4B10-B8F6-F1839249A843}" type="parTrans" cxnId="{ED99F4A8-F867-4C22-9972-A7DD2F562578}">
      <dgm:prSet/>
      <dgm:spPr/>
      <dgm:t>
        <a:bodyPr/>
        <a:lstStyle/>
        <a:p>
          <a:endParaRPr lang="en-US"/>
        </a:p>
      </dgm:t>
    </dgm:pt>
    <dgm:pt modelId="{59CC2AD5-A7A3-4AC2-86A2-EC3439C73762}" type="sibTrans" cxnId="{ED99F4A8-F867-4C22-9972-A7DD2F562578}">
      <dgm:prSet/>
      <dgm:spPr/>
      <dgm:t>
        <a:bodyPr/>
        <a:lstStyle/>
        <a:p>
          <a:endParaRPr lang="en-US"/>
        </a:p>
      </dgm:t>
    </dgm:pt>
    <dgm:pt modelId="{AA3CDDBA-D18E-45F6-BE50-9D7574E84CBE}">
      <dgm:prSet phldrT="[Text]" custT="1"/>
      <dgm:spPr/>
      <dgm:t>
        <a:bodyPr/>
        <a:lstStyle/>
        <a:p>
          <a:endParaRPr lang="en-US" sz="2200" dirty="0"/>
        </a:p>
      </dgm:t>
    </dgm:pt>
    <dgm:pt modelId="{D69109B9-2F27-4DA3-B619-FD2FB8D1E36C}" type="parTrans" cxnId="{825B02F9-D640-4612-93FC-7B433B099A2E}">
      <dgm:prSet/>
      <dgm:spPr/>
      <dgm:t>
        <a:bodyPr/>
        <a:lstStyle/>
        <a:p>
          <a:endParaRPr lang="en-US"/>
        </a:p>
      </dgm:t>
    </dgm:pt>
    <dgm:pt modelId="{69345230-2F01-4876-A14F-DD1C2195887E}" type="sibTrans" cxnId="{825B02F9-D640-4612-93FC-7B433B099A2E}">
      <dgm:prSet/>
      <dgm:spPr/>
      <dgm:t>
        <a:bodyPr/>
        <a:lstStyle/>
        <a:p>
          <a:endParaRPr lang="en-US"/>
        </a:p>
      </dgm:t>
    </dgm:pt>
    <dgm:pt modelId="{4B4B8A95-0F78-4DD7-BED4-CBF989361890}">
      <dgm:prSet phldrT="[Text]" custT="1"/>
      <dgm:spPr/>
      <dgm:t>
        <a:bodyPr/>
        <a:lstStyle/>
        <a:p>
          <a:endParaRPr lang="en-US" sz="1900" dirty="0"/>
        </a:p>
      </dgm:t>
    </dgm:pt>
    <dgm:pt modelId="{70C06A34-6A7C-4CB9-B5C9-966016B86050}" type="parTrans" cxnId="{53CFF1C7-EAC2-4C83-9AB4-15882D965C7C}">
      <dgm:prSet/>
      <dgm:spPr/>
      <dgm:t>
        <a:bodyPr/>
        <a:lstStyle/>
        <a:p>
          <a:endParaRPr lang="en-US"/>
        </a:p>
      </dgm:t>
    </dgm:pt>
    <dgm:pt modelId="{E70203AE-6187-403F-A1FF-300CED2C9F91}" type="sibTrans" cxnId="{53CFF1C7-EAC2-4C83-9AB4-15882D965C7C}">
      <dgm:prSet/>
      <dgm:spPr/>
      <dgm:t>
        <a:bodyPr/>
        <a:lstStyle/>
        <a:p>
          <a:endParaRPr lang="en-US"/>
        </a:p>
      </dgm:t>
    </dgm:pt>
    <dgm:pt modelId="{437CD688-195B-4CBF-A3F6-26932D39C2D1}">
      <dgm:prSet phldrT="[Text]" custT="1"/>
      <dgm:spPr/>
      <dgm:t>
        <a:bodyPr/>
        <a:lstStyle/>
        <a:p>
          <a:endParaRPr lang="en-US" sz="2200" dirty="0"/>
        </a:p>
      </dgm:t>
    </dgm:pt>
    <dgm:pt modelId="{40522C71-4DEA-4827-B48F-42ADFF47304D}" type="parTrans" cxnId="{31A76A77-58F3-4409-840E-309A0BC4DF5D}">
      <dgm:prSet/>
      <dgm:spPr/>
      <dgm:t>
        <a:bodyPr/>
        <a:lstStyle/>
        <a:p>
          <a:endParaRPr lang="en-US"/>
        </a:p>
      </dgm:t>
    </dgm:pt>
    <dgm:pt modelId="{C3C663E5-1B34-4DF1-ABBA-A0E46DADD012}" type="sibTrans" cxnId="{31A76A77-58F3-4409-840E-309A0BC4DF5D}">
      <dgm:prSet/>
      <dgm:spPr/>
      <dgm:t>
        <a:bodyPr/>
        <a:lstStyle/>
        <a:p>
          <a:endParaRPr lang="en-US"/>
        </a:p>
      </dgm:t>
    </dgm:pt>
    <dgm:pt modelId="{0AC0A870-1825-4E47-8A92-30A7F24DE2E5}" type="pres">
      <dgm:prSet presAssocID="{B4EFF419-7E85-4D5A-9B35-9B9764C127A0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E812B58-BBE4-4BE5-970E-ACE48FC18052}" type="pres">
      <dgm:prSet presAssocID="{527C525E-C52F-4C25-9875-BEA6915D6DB2}" presName="composite" presStyleCnt="0"/>
      <dgm:spPr/>
    </dgm:pt>
    <dgm:pt modelId="{FA8C0E30-AEB9-48AE-BFB8-B56DA0743858}" type="pres">
      <dgm:prSet presAssocID="{527C525E-C52F-4C25-9875-BEA6915D6DB2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6BE8B-B66D-40EA-B500-79F3572F4BBD}" type="pres">
      <dgm:prSet presAssocID="{527C525E-C52F-4C25-9875-BEA6915D6DB2}" presName="parSh" presStyleLbl="node1" presStyleIdx="0" presStyleCnt="3" custScaleX="104705" custScaleY="85283"/>
      <dgm:spPr/>
      <dgm:t>
        <a:bodyPr/>
        <a:lstStyle/>
        <a:p>
          <a:endParaRPr lang="en-US"/>
        </a:p>
      </dgm:t>
    </dgm:pt>
    <dgm:pt modelId="{98CCD32B-C1F1-41AD-922B-3ED8D909E091}" type="pres">
      <dgm:prSet presAssocID="{527C525E-C52F-4C25-9875-BEA6915D6DB2}" presName="desTx" presStyleLbl="fgAcc1" presStyleIdx="0" presStyleCnt="3" custScaleY="814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A3269-030E-4680-82FC-B8F5E8E2E618}" type="pres">
      <dgm:prSet presAssocID="{7E74D890-8839-4238-B67A-C482C74F4FD1}" presName="sibTrans" presStyleLbl="sibTrans2D1" presStyleIdx="0" presStyleCnt="2"/>
      <dgm:spPr/>
      <dgm:t>
        <a:bodyPr/>
        <a:lstStyle/>
        <a:p>
          <a:endParaRPr lang="en-US"/>
        </a:p>
      </dgm:t>
    </dgm:pt>
    <dgm:pt modelId="{35036E96-BD96-464A-A526-FB18D4854480}" type="pres">
      <dgm:prSet presAssocID="{7E74D890-8839-4238-B67A-C482C74F4FD1}" presName="connTx" presStyleLbl="sibTrans2D1" presStyleIdx="0" presStyleCnt="2"/>
      <dgm:spPr/>
      <dgm:t>
        <a:bodyPr/>
        <a:lstStyle/>
        <a:p>
          <a:endParaRPr lang="en-US"/>
        </a:p>
      </dgm:t>
    </dgm:pt>
    <dgm:pt modelId="{61DA09B9-E577-422C-8CCF-746880BCC77F}" type="pres">
      <dgm:prSet presAssocID="{EA024CC7-429F-4E43-9C1E-4AA51E92E5E5}" presName="composite" presStyleCnt="0"/>
      <dgm:spPr/>
    </dgm:pt>
    <dgm:pt modelId="{D48A9138-0F44-4698-9DEE-5C6E836B37C4}" type="pres">
      <dgm:prSet presAssocID="{EA024CC7-429F-4E43-9C1E-4AA51E92E5E5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68F67D-489E-4103-A0DA-4F7A9DAFD130}" type="pres">
      <dgm:prSet presAssocID="{EA024CC7-429F-4E43-9C1E-4AA51E92E5E5}" presName="parSh" presStyleLbl="node1" presStyleIdx="1" presStyleCnt="3" custScaleX="120813" custScaleY="83775"/>
      <dgm:spPr/>
      <dgm:t>
        <a:bodyPr/>
        <a:lstStyle/>
        <a:p>
          <a:endParaRPr lang="en-US"/>
        </a:p>
      </dgm:t>
    </dgm:pt>
    <dgm:pt modelId="{6FDDEC00-DF0B-4528-A9FB-7226D1B1BE38}" type="pres">
      <dgm:prSet presAssocID="{EA024CC7-429F-4E43-9C1E-4AA51E92E5E5}" presName="desTx" presStyleLbl="fgAcc1" presStyleIdx="1" presStyleCnt="3" custScaleY="8391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6894ED-5A38-4A39-92D9-ACDAFC8A1CAF}" type="pres">
      <dgm:prSet presAssocID="{DBA129ED-9B59-43D9-B1DB-438CB9C70083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164148C-983D-4C44-B9BC-D87A8CF3D726}" type="pres">
      <dgm:prSet presAssocID="{DBA129ED-9B59-43D9-B1DB-438CB9C70083}" presName="connTx" presStyleLbl="sibTrans2D1" presStyleIdx="1" presStyleCnt="2"/>
      <dgm:spPr/>
      <dgm:t>
        <a:bodyPr/>
        <a:lstStyle/>
        <a:p>
          <a:endParaRPr lang="en-US"/>
        </a:p>
      </dgm:t>
    </dgm:pt>
    <dgm:pt modelId="{8FFF09C2-BD17-4674-A008-8049059D437B}" type="pres">
      <dgm:prSet presAssocID="{A852BEFE-6C0B-400D-AF11-986C532766D5}" presName="composite" presStyleCnt="0"/>
      <dgm:spPr/>
    </dgm:pt>
    <dgm:pt modelId="{E99785E3-9055-4069-B00B-4E1FC1826A85}" type="pres">
      <dgm:prSet presAssocID="{A852BEFE-6C0B-400D-AF11-986C532766D5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5995FB-5057-436B-83C6-C6D49439664D}" type="pres">
      <dgm:prSet presAssocID="{A852BEFE-6C0B-400D-AF11-986C532766D5}" presName="parSh" presStyleLbl="node1" presStyleIdx="2" presStyleCnt="3" custScaleX="116777" custScaleY="76435"/>
      <dgm:spPr/>
      <dgm:t>
        <a:bodyPr/>
        <a:lstStyle/>
        <a:p>
          <a:endParaRPr lang="en-US"/>
        </a:p>
      </dgm:t>
    </dgm:pt>
    <dgm:pt modelId="{E2487D00-0012-421F-AF82-4C4DF5873483}" type="pres">
      <dgm:prSet presAssocID="{A852BEFE-6C0B-400D-AF11-986C532766D5}" presName="desTx" presStyleLbl="fgAcc1" presStyleIdx="2" presStyleCnt="3" custScaleX="96948" custScaleY="807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972419D-614C-4661-A4E3-C02CBE5A07DF}" type="presOf" srcId="{4B4B8A95-0F78-4DD7-BED4-CBF989361890}" destId="{98CCD32B-C1F1-41AD-922B-3ED8D909E091}" srcOrd="0" destOrd="0" presId="urn:microsoft.com/office/officeart/2005/8/layout/process3"/>
    <dgm:cxn modelId="{2B660BD0-D098-4662-8263-977A1F03048D}" type="presOf" srcId="{DBA129ED-9B59-43D9-B1DB-438CB9C70083}" destId="{8D6894ED-5A38-4A39-92D9-ACDAFC8A1CAF}" srcOrd="0" destOrd="0" presId="urn:microsoft.com/office/officeart/2005/8/layout/process3"/>
    <dgm:cxn modelId="{9CA8667C-F1FD-45C1-A728-6E475A532B81}" srcId="{A852BEFE-6C0B-400D-AF11-986C532766D5}" destId="{7B71A555-5162-4608-AB8C-4469F56BE3AF}" srcOrd="2" destOrd="0" parTransId="{F432483E-8955-4B28-A339-3CDCC6883DF7}" sibTransId="{6F94887C-2E00-480C-A68F-9572FC47F12F}"/>
    <dgm:cxn modelId="{BC84A239-565C-495A-A8FD-C6B7CB3B6D12}" type="presOf" srcId="{A852BEFE-6C0B-400D-AF11-986C532766D5}" destId="{7D5995FB-5057-436B-83C6-C6D49439664D}" srcOrd="1" destOrd="0" presId="urn:microsoft.com/office/officeart/2005/8/layout/process3"/>
    <dgm:cxn modelId="{85B6EE2C-15EB-4CBF-9144-E28C33609280}" srcId="{EA024CC7-429F-4E43-9C1E-4AA51E92E5E5}" destId="{BE1E2007-8E38-4A5A-A2F3-57544F7C1447}" srcOrd="1" destOrd="0" parTransId="{2FE21120-B4B5-4377-8433-5713B68660F2}" sibTransId="{0FF1E5A5-0A8A-4DF6-8C07-CDC48A7F1844}"/>
    <dgm:cxn modelId="{5AA7D570-F650-4E16-8CFA-FBF48BDE7856}" type="presOf" srcId="{527C525E-C52F-4C25-9875-BEA6915D6DB2}" destId="{FA8C0E30-AEB9-48AE-BFB8-B56DA0743858}" srcOrd="0" destOrd="0" presId="urn:microsoft.com/office/officeart/2005/8/layout/process3"/>
    <dgm:cxn modelId="{730A4CC7-352D-4D2F-894D-DADC01ED2DF5}" srcId="{B4EFF419-7E85-4D5A-9B35-9B9764C127A0}" destId="{EA024CC7-429F-4E43-9C1E-4AA51E92E5E5}" srcOrd="1" destOrd="0" parTransId="{1F6FEFDE-D4C4-4F5A-8D2D-55E222BA993E}" sibTransId="{DBA129ED-9B59-43D9-B1DB-438CB9C70083}"/>
    <dgm:cxn modelId="{ED99F4A8-F867-4C22-9972-A7DD2F562578}" srcId="{EA024CC7-429F-4E43-9C1E-4AA51E92E5E5}" destId="{159F6F58-2CFA-453E-BE8F-2E0DD8C370CD}" srcOrd="2" destOrd="0" parTransId="{6DD33413-FA57-4B10-B8F6-F1839249A843}" sibTransId="{59CC2AD5-A7A3-4AC2-86A2-EC3439C73762}"/>
    <dgm:cxn modelId="{CD9E3C7D-4CE4-4935-B162-DA1744ACC90B}" srcId="{527C525E-C52F-4C25-9875-BEA6915D6DB2}" destId="{89AA360E-E059-45BB-9195-5774AD35E8FB}" srcOrd="2" destOrd="0" parTransId="{4E6786E2-F24C-47EF-8EA0-06319C05DB7C}" sibTransId="{D92D8128-4289-4BF2-A740-4DE64FC28E04}"/>
    <dgm:cxn modelId="{F8451A91-9425-4B83-969C-06F0F3B66D38}" type="presOf" srcId="{BE1E2007-8E38-4A5A-A2F3-57544F7C1447}" destId="{6FDDEC00-DF0B-4528-A9FB-7226D1B1BE38}" srcOrd="0" destOrd="1" presId="urn:microsoft.com/office/officeart/2005/8/layout/process3"/>
    <dgm:cxn modelId="{4E06C473-27F1-4051-AE30-2563C4772E19}" type="presOf" srcId="{7B71A555-5162-4608-AB8C-4469F56BE3AF}" destId="{E2487D00-0012-421F-AF82-4C4DF5873483}" srcOrd="0" destOrd="2" presId="urn:microsoft.com/office/officeart/2005/8/layout/process3"/>
    <dgm:cxn modelId="{8BFD12E1-4375-447B-ADCA-3CE17A434099}" type="presOf" srcId="{B4EFF419-7E85-4D5A-9B35-9B9764C127A0}" destId="{0AC0A870-1825-4E47-8A92-30A7F24DE2E5}" srcOrd="0" destOrd="0" presId="urn:microsoft.com/office/officeart/2005/8/layout/process3"/>
    <dgm:cxn modelId="{53CFF1C7-EAC2-4C83-9AB4-15882D965C7C}" srcId="{527C525E-C52F-4C25-9875-BEA6915D6DB2}" destId="{4B4B8A95-0F78-4DD7-BED4-CBF989361890}" srcOrd="0" destOrd="0" parTransId="{70C06A34-6A7C-4CB9-B5C9-966016B86050}" sibTransId="{E70203AE-6187-403F-A1FF-300CED2C9F91}"/>
    <dgm:cxn modelId="{7A4BC481-B8AD-4DC0-AD70-607AF3EED75C}" type="presOf" srcId="{EA024CC7-429F-4E43-9C1E-4AA51E92E5E5}" destId="{D48A9138-0F44-4698-9DEE-5C6E836B37C4}" srcOrd="0" destOrd="0" presId="urn:microsoft.com/office/officeart/2005/8/layout/process3"/>
    <dgm:cxn modelId="{3AC36765-5A3E-47E8-B140-8100E23A749C}" type="presOf" srcId="{DBA129ED-9B59-43D9-B1DB-438CB9C70083}" destId="{F164148C-983D-4C44-B9BC-D87A8CF3D726}" srcOrd="1" destOrd="0" presId="urn:microsoft.com/office/officeart/2005/8/layout/process3"/>
    <dgm:cxn modelId="{A18B6806-6303-43D6-9288-59F0F7E86D68}" type="presOf" srcId="{7E74D890-8839-4238-B67A-C482C74F4FD1}" destId="{50DA3269-030E-4680-82FC-B8F5E8E2E618}" srcOrd="0" destOrd="0" presId="urn:microsoft.com/office/officeart/2005/8/layout/process3"/>
    <dgm:cxn modelId="{BCAEA5BA-222E-44BD-86D0-53495F6E7284}" srcId="{B4EFF419-7E85-4D5A-9B35-9B9764C127A0}" destId="{A852BEFE-6C0B-400D-AF11-986C532766D5}" srcOrd="2" destOrd="0" parTransId="{7CE6377F-AC6A-4CF9-903A-CD2A2E7BBA3E}" sibTransId="{A6B01C1E-0FD5-4EE0-BDE0-902FFF13782A}"/>
    <dgm:cxn modelId="{8F274297-73CF-49E9-8A87-B06212933646}" type="presOf" srcId="{527C525E-C52F-4C25-9875-BEA6915D6DB2}" destId="{FEB6BE8B-B66D-40EA-B500-79F3572F4BBD}" srcOrd="1" destOrd="0" presId="urn:microsoft.com/office/officeart/2005/8/layout/process3"/>
    <dgm:cxn modelId="{FEA86847-E303-4D58-95AF-C2ADDCE5F606}" type="presOf" srcId="{7E74D890-8839-4238-B67A-C482C74F4FD1}" destId="{35036E96-BD96-464A-A526-FB18D4854480}" srcOrd="1" destOrd="0" presId="urn:microsoft.com/office/officeart/2005/8/layout/process3"/>
    <dgm:cxn modelId="{5B7C91E6-1A42-4498-8B6A-8CB1257622FE}" type="presOf" srcId="{89AA360E-E059-45BB-9195-5774AD35E8FB}" destId="{98CCD32B-C1F1-41AD-922B-3ED8D909E091}" srcOrd="0" destOrd="2" presId="urn:microsoft.com/office/officeart/2005/8/layout/process3"/>
    <dgm:cxn modelId="{1E3B7CFE-8467-4D20-8A8A-2F47E618463C}" type="presOf" srcId="{513880CD-567E-4F8A-BD38-58C2395A37B0}" destId="{98CCD32B-C1F1-41AD-922B-3ED8D909E091}" srcOrd="0" destOrd="1" presId="urn:microsoft.com/office/officeart/2005/8/layout/process3"/>
    <dgm:cxn modelId="{A469DFE7-23FB-4B9C-A952-B8B224A92C03}" srcId="{527C525E-C52F-4C25-9875-BEA6915D6DB2}" destId="{513880CD-567E-4F8A-BD38-58C2395A37B0}" srcOrd="1" destOrd="0" parTransId="{964B5056-C6EB-4673-9BE9-95E929CE3198}" sibTransId="{1BB39084-9855-4197-8804-3C32B3650A0D}"/>
    <dgm:cxn modelId="{08E974DD-B6C9-4A5F-8E88-BFCB622773F5}" srcId="{A852BEFE-6C0B-400D-AF11-986C532766D5}" destId="{4C1ACF0B-AC96-4A43-9E3C-10720D22529B}" srcOrd="1" destOrd="0" parTransId="{43D1792E-A9AE-4136-9444-09988EF48139}" sibTransId="{6DA03541-CF6E-40DA-8CC4-1ACC9D568924}"/>
    <dgm:cxn modelId="{825B02F9-D640-4612-93FC-7B433B099A2E}" srcId="{EA024CC7-429F-4E43-9C1E-4AA51E92E5E5}" destId="{AA3CDDBA-D18E-45F6-BE50-9D7574E84CBE}" srcOrd="0" destOrd="0" parTransId="{D69109B9-2F27-4DA3-B619-FD2FB8D1E36C}" sibTransId="{69345230-2F01-4876-A14F-DD1C2195887E}"/>
    <dgm:cxn modelId="{423179F9-3245-4217-8808-425134DC135D}" type="presOf" srcId="{A852BEFE-6C0B-400D-AF11-986C532766D5}" destId="{E99785E3-9055-4069-B00B-4E1FC1826A85}" srcOrd="0" destOrd="0" presId="urn:microsoft.com/office/officeart/2005/8/layout/process3"/>
    <dgm:cxn modelId="{FDD5A983-FC12-413C-AAB1-61CF9D3737A3}" type="presOf" srcId="{EA024CC7-429F-4E43-9C1E-4AA51E92E5E5}" destId="{D168F67D-489E-4103-A0DA-4F7A9DAFD130}" srcOrd="1" destOrd="0" presId="urn:microsoft.com/office/officeart/2005/8/layout/process3"/>
    <dgm:cxn modelId="{0BBF0CB8-95D8-4A7C-967D-9AF9894F679A}" type="presOf" srcId="{AA3CDDBA-D18E-45F6-BE50-9D7574E84CBE}" destId="{6FDDEC00-DF0B-4528-A9FB-7226D1B1BE38}" srcOrd="0" destOrd="0" presId="urn:microsoft.com/office/officeart/2005/8/layout/process3"/>
    <dgm:cxn modelId="{97DF90D1-1F4D-40BC-BB6C-53CC4EF2944C}" srcId="{B4EFF419-7E85-4D5A-9B35-9B9764C127A0}" destId="{527C525E-C52F-4C25-9875-BEA6915D6DB2}" srcOrd="0" destOrd="0" parTransId="{38F533F1-EF04-42BD-A554-169A072F22DB}" sibTransId="{7E74D890-8839-4238-B67A-C482C74F4FD1}"/>
    <dgm:cxn modelId="{A591EA5D-0E03-4FBB-B811-088463EFF234}" type="presOf" srcId="{437CD688-195B-4CBF-A3F6-26932D39C2D1}" destId="{E2487D00-0012-421F-AF82-4C4DF5873483}" srcOrd="0" destOrd="0" presId="urn:microsoft.com/office/officeart/2005/8/layout/process3"/>
    <dgm:cxn modelId="{8CD3390A-2961-4A26-8631-FDFBDBCF4067}" type="presOf" srcId="{159F6F58-2CFA-453E-BE8F-2E0DD8C370CD}" destId="{6FDDEC00-DF0B-4528-A9FB-7226D1B1BE38}" srcOrd="0" destOrd="2" presId="urn:microsoft.com/office/officeart/2005/8/layout/process3"/>
    <dgm:cxn modelId="{31A76A77-58F3-4409-840E-309A0BC4DF5D}" srcId="{A852BEFE-6C0B-400D-AF11-986C532766D5}" destId="{437CD688-195B-4CBF-A3F6-26932D39C2D1}" srcOrd="0" destOrd="0" parTransId="{40522C71-4DEA-4827-B48F-42ADFF47304D}" sibTransId="{C3C663E5-1B34-4DF1-ABBA-A0E46DADD012}"/>
    <dgm:cxn modelId="{AC82F4E3-86AC-4704-8DB2-9FBF7B7C5CC3}" type="presOf" srcId="{4C1ACF0B-AC96-4A43-9E3C-10720D22529B}" destId="{E2487D00-0012-421F-AF82-4C4DF5873483}" srcOrd="0" destOrd="1" presId="urn:microsoft.com/office/officeart/2005/8/layout/process3"/>
    <dgm:cxn modelId="{A227C536-6752-47BD-B720-7DD1EDC7F478}" type="presParOf" srcId="{0AC0A870-1825-4E47-8A92-30A7F24DE2E5}" destId="{6E812B58-BBE4-4BE5-970E-ACE48FC18052}" srcOrd="0" destOrd="0" presId="urn:microsoft.com/office/officeart/2005/8/layout/process3"/>
    <dgm:cxn modelId="{558F9C54-6DA9-4C3C-A40E-0ADAC30585E6}" type="presParOf" srcId="{6E812B58-BBE4-4BE5-970E-ACE48FC18052}" destId="{FA8C0E30-AEB9-48AE-BFB8-B56DA0743858}" srcOrd="0" destOrd="0" presId="urn:microsoft.com/office/officeart/2005/8/layout/process3"/>
    <dgm:cxn modelId="{563CE73E-80BF-4279-B820-DA6B44785697}" type="presParOf" srcId="{6E812B58-BBE4-4BE5-970E-ACE48FC18052}" destId="{FEB6BE8B-B66D-40EA-B500-79F3572F4BBD}" srcOrd="1" destOrd="0" presId="urn:microsoft.com/office/officeart/2005/8/layout/process3"/>
    <dgm:cxn modelId="{8A14C796-0D27-47B5-AC6A-029563295A0E}" type="presParOf" srcId="{6E812B58-BBE4-4BE5-970E-ACE48FC18052}" destId="{98CCD32B-C1F1-41AD-922B-3ED8D909E091}" srcOrd="2" destOrd="0" presId="urn:microsoft.com/office/officeart/2005/8/layout/process3"/>
    <dgm:cxn modelId="{78A91061-9C3A-4ACF-8F31-FBB6B9399B05}" type="presParOf" srcId="{0AC0A870-1825-4E47-8A92-30A7F24DE2E5}" destId="{50DA3269-030E-4680-82FC-B8F5E8E2E618}" srcOrd="1" destOrd="0" presId="urn:microsoft.com/office/officeart/2005/8/layout/process3"/>
    <dgm:cxn modelId="{128E6AD6-38A5-4881-B9DC-0653869C1C72}" type="presParOf" srcId="{50DA3269-030E-4680-82FC-B8F5E8E2E618}" destId="{35036E96-BD96-464A-A526-FB18D4854480}" srcOrd="0" destOrd="0" presId="urn:microsoft.com/office/officeart/2005/8/layout/process3"/>
    <dgm:cxn modelId="{4C346F99-AE32-4075-8A97-A9370A6991DF}" type="presParOf" srcId="{0AC0A870-1825-4E47-8A92-30A7F24DE2E5}" destId="{61DA09B9-E577-422C-8CCF-746880BCC77F}" srcOrd="2" destOrd="0" presId="urn:microsoft.com/office/officeart/2005/8/layout/process3"/>
    <dgm:cxn modelId="{B44547E2-D970-4630-B6EA-647B89667963}" type="presParOf" srcId="{61DA09B9-E577-422C-8CCF-746880BCC77F}" destId="{D48A9138-0F44-4698-9DEE-5C6E836B37C4}" srcOrd="0" destOrd="0" presId="urn:microsoft.com/office/officeart/2005/8/layout/process3"/>
    <dgm:cxn modelId="{2A9A63D5-C842-4EE1-9F61-7E0286992466}" type="presParOf" srcId="{61DA09B9-E577-422C-8CCF-746880BCC77F}" destId="{D168F67D-489E-4103-A0DA-4F7A9DAFD130}" srcOrd="1" destOrd="0" presId="urn:microsoft.com/office/officeart/2005/8/layout/process3"/>
    <dgm:cxn modelId="{43C6AE28-F8FF-4EA2-B539-7CF972FE2AEF}" type="presParOf" srcId="{61DA09B9-E577-422C-8CCF-746880BCC77F}" destId="{6FDDEC00-DF0B-4528-A9FB-7226D1B1BE38}" srcOrd="2" destOrd="0" presId="urn:microsoft.com/office/officeart/2005/8/layout/process3"/>
    <dgm:cxn modelId="{60C79C0F-3613-42F7-B97B-1EAC3687CEFC}" type="presParOf" srcId="{0AC0A870-1825-4E47-8A92-30A7F24DE2E5}" destId="{8D6894ED-5A38-4A39-92D9-ACDAFC8A1CAF}" srcOrd="3" destOrd="0" presId="urn:microsoft.com/office/officeart/2005/8/layout/process3"/>
    <dgm:cxn modelId="{D7E988A9-6C05-466E-8B80-22843951F34E}" type="presParOf" srcId="{8D6894ED-5A38-4A39-92D9-ACDAFC8A1CAF}" destId="{F164148C-983D-4C44-B9BC-D87A8CF3D726}" srcOrd="0" destOrd="0" presId="urn:microsoft.com/office/officeart/2005/8/layout/process3"/>
    <dgm:cxn modelId="{B5ACDEBC-1FFE-491E-8513-58CD6EA4BF99}" type="presParOf" srcId="{0AC0A870-1825-4E47-8A92-30A7F24DE2E5}" destId="{8FFF09C2-BD17-4674-A008-8049059D437B}" srcOrd="4" destOrd="0" presId="urn:microsoft.com/office/officeart/2005/8/layout/process3"/>
    <dgm:cxn modelId="{52E0D8F1-18D9-4F64-99F6-3AC8B81BE238}" type="presParOf" srcId="{8FFF09C2-BD17-4674-A008-8049059D437B}" destId="{E99785E3-9055-4069-B00B-4E1FC1826A85}" srcOrd="0" destOrd="0" presId="urn:microsoft.com/office/officeart/2005/8/layout/process3"/>
    <dgm:cxn modelId="{9BD2578E-729F-494C-A2CC-77DA4087E9B5}" type="presParOf" srcId="{8FFF09C2-BD17-4674-A008-8049059D437B}" destId="{7D5995FB-5057-436B-83C6-C6D49439664D}" srcOrd="1" destOrd="0" presId="urn:microsoft.com/office/officeart/2005/8/layout/process3"/>
    <dgm:cxn modelId="{98410D6D-CC43-47BA-B478-1945EFF053FB}" type="presParOf" srcId="{8FFF09C2-BD17-4674-A008-8049059D437B}" destId="{E2487D00-0012-421F-AF82-4C4DF587348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49C84C-19AF-4536-A0AA-8A1A2A4AF05D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9F9C3A-04CF-4A9D-A13C-14915D93658C}">
      <dgm:prSet phldrT="[Text]"/>
      <dgm:spPr/>
      <dgm:t>
        <a:bodyPr/>
        <a:lstStyle/>
        <a:p>
          <a:endParaRPr lang="en-US" dirty="0"/>
        </a:p>
      </dgm:t>
    </dgm:pt>
    <dgm:pt modelId="{26E8FEB6-48A6-4F6D-ADA3-131CD08E53BB}" type="parTrans" cxnId="{74A0BA15-2A3E-466C-9E2D-8A65DDE6C0D8}">
      <dgm:prSet/>
      <dgm:spPr/>
      <dgm:t>
        <a:bodyPr/>
        <a:lstStyle/>
        <a:p>
          <a:endParaRPr lang="en-US"/>
        </a:p>
      </dgm:t>
    </dgm:pt>
    <dgm:pt modelId="{C8E8D77B-C502-4307-92ED-35E22B72E5B3}" type="sibTrans" cxnId="{74A0BA15-2A3E-466C-9E2D-8A65DDE6C0D8}">
      <dgm:prSet/>
      <dgm:spPr/>
      <dgm:t>
        <a:bodyPr/>
        <a:lstStyle/>
        <a:p>
          <a:endParaRPr lang="en-US"/>
        </a:p>
      </dgm:t>
    </dgm:pt>
    <dgm:pt modelId="{73C0EEE2-C666-4372-91DA-F12ED3AF9A61}">
      <dgm:prSet phldrT="[Text]" custT="1"/>
      <dgm:spPr/>
      <dgm:t>
        <a:bodyPr/>
        <a:lstStyle/>
        <a:p>
          <a:r>
            <a:rPr lang="en-US" sz="1800" dirty="0" smtClean="0">
              <a:latin typeface="Corbel" panose="020B0503020204020204" pitchFamily="34" charset="0"/>
            </a:rPr>
            <a:t>Data is ingested into cloud from multiple data sources like File System, SQL Database, Snowflake, AWS RDS</a:t>
          </a:r>
          <a:endParaRPr lang="en-US" sz="1800" dirty="0">
            <a:latin typeface="Corbel" panose="020B0503020204020204" pitchFamily="34" charset="0"/>
          </a:endParaRPr>
        </a:p>
      </dgm:t>
    </dgm:pt>
    <dgm:pt modelId="{79C4FD23-5B01-456C-A38C-6C50616BB0FD}" type="parTrans" cxnId="{1AE0A893-6BC2-401F-B73B-5603B33F5FBF}">
      <dgm:prSet/>
      <dgm:spPr/>
      <dgm:t>
        <a:bodyPr/>
        <a:lstStyle/>
        <a:p>
          <a:endParaRPr lang="en-US"/>
        </a:p>
      </dgm:t>
    </dgm:pt>
    <dgm:pt modelId="{1EE47387-0C12-4337-A0C4-96AB2B415A2C}" type="sibTrans" cxnId="{1AE0A893-6BC2-401F-B73B-5603B33F5FBF}">
      <dgm:prSet/>
      <dgm:spPr/>
      <dgm:t>
        <a:bodyPr/>
        <a:lstStyle/>
        <a:p>
          <a:endParaRPr lang="en-US"/>
        </a:p>
      </dgm:t>
    </dgm:pt>
    <dgm:pt modelId="{C113D16C-AA4E-48C7-9C90-CBE54486A9A7}">
      <dgm:prSet phldrT="[Text]"/>
      <dgm:spPr/>
      <dgm:t>
        <a:bodyPr/>
        <a:lstStyle/>
        <a:p>
          <a:endParaRPr lang="en-US" dirty="0"/>
        </a:p>
      </dgm:t>
    </dgm:pt>
    <dgm:pt modelId="{A73CAB2D-A808-4019-83C5-6E92F2AD37DA}" type="parTrans" cxnId="{2351D941-1442-478B-AC3D-91BA5F85F95A}">
      <dgm:prSet/>
      <dgm:spPr/>
      <dgm:t>
        <a:bodyPr/>
        <a:lstStyle/>
        <a:p>
          <a:endParaRPr lang="en-US"/>
        </a:p>
      </dgm:t>
    </dgm:pt>
    <dgm:pt modelId="{CF364398-9251-49AC-8EDD-B10091687496}" type="sibTrans" cxnId="{2351D941-1442-478B-AC3D-91BA5F85F95A}">
      <dgm:prSet/>
      <dgm:spPr/>
      <dgm:t>
        <a:bodyPr/>
        <a:lstStyle/>
        <a:p>
          <a:endParaRPr lang="en-US"/>
        </a:p>
      </dgm:t>
    </dgm:pt>
    <dgm:pt modelId="{F48A5EEB-E1BD-4357-AF6B-DA886BD9F461}">
      <dgm:prSet phldrT="[Text]" custT="1"/>
      <dgm:spPr/>
      <dgm:t>
        <a:bodyPr/>
        <a:lstStyle/>
        <a:p>
          <a:r>
            <a:rPr lang="en-US" sz="1800" dirty="0" smtClean="0">
              <a:latin typeface="Corbel" panose="020B0503020204020204" pitchFamily="34" charset="0"/>
            </a:rPr>
            <a:t>Data Analytics is performed using Big Data frameworks like Apache Hadoop, Spark, Hive </a:t>
          </a:r>
          <a:r>
            <a:rPr lang="en-US" sz="1800" dirty="0" err="1" smtClean="0">
              <a:latin typeface="Corbel" panose="020B0503020204020204" pitchFamily="34" charset="0"/>
            </a:rPr>
            <a:t>etc</a:t>
          </a:r>
          <a:endParaRPr lang="en-US" sz="1800" dirty="0">
            <a:latin typeface="Corbel" panose="020B0503020204020204" pitchFamily="34" charset="0"/>
          </a:endParaRPr>
        </a:p>
      </dgm:t>
    </dgm:pt>
    <dgm:pt modelId="{0041E865-68DF-478F-B02B-79B46F1F2A6E}" type="parTrans" cxnId="{93E660B1-FDD1-4152-9C56-23E96A5DC3DE}">
      <dgm:prSet/>
      <dgm:spPr/>
      <dgm:t>
        <a:bodyPr/>
        <a:lstStyle/>
        <a:p>
          <a:endParaRPr lang="en-US"/>
        </a:p>
      </dgm:t>
    </dgm:pt>
    <dgm:pt modelId="{EED38297-96B9-4CEB-B513-1AA3C3051569}" type="sibTrans" cxnId="{93E660B1-FDD1-4152-9C56-23E96A5DC3DE}">
      <dgm:prSet/>
      <dgm:spPr/>
      <dgm:t>
        <a:bodyPr/>
        <a:lstStyle/>
        <a:p>
          <a:endParaRPr lang="en-US"/>
        </a:p>
      </dgm:t>
    </dgm:pt>
    <dgm:pt modelId="{AB66C87D-D9FD-4C1E-8021-D49182BAC581}">
      <dgm:prSet phldrT="[Text]"/>
      <dgm:spPr/>
      <dgm:t>
        <a:bodyPr/>
        <a:lstStyle/>
        <a:p>
          <a:endParaRPr lang="en-US" dirty="0"/>
        </a:p>
      </dgm:t>
    </dgm:pt>
    <dgm:pt modelId="{AA43162D-55E3-4B2A-9AA3-9D029A48267A}" type="parTrans" cxnId="{1655CAD4-46ED-4E15-85D8-19F41D6895E2}">
      <dgm:prSet/>
      <dgm:spPr/>
      <dgm:t>
        <a:bodyPr/>
        <a:lstStyle/>
        <a:p>
          <a:endParaRPr lang="en-US"/>
        </a:p>
      </dgm:t>
    </dgm:pt>
    <dgm:pt modelId="{19A75348-6F9F-498F-81FC-A9C6E43EED46}" type="sibTrans" cxnId="{1655CAD4-46ED-4E15-85D8-19F41D6895E2}">
      <dgm:prSet/>
      <dgm:spPr/>
      <dgm:t>
        <a:bodyPr/>
        <a:lstStyle/>
        <a:p>
          <a:endParaRPr lang="en-US"/>
        </a:p>
      </dgm:t>
    </dgm:pt>
    <dgm:pt modelId="{F6FCCDAB-8759-4E7B-A964-ABB728BC40DA}">
      <dgm:prSet custT="1"/>
      <dgm:spPr/>
      <dgm:t>
        <a:bodyPr/>
        <a:lstStyle/>
        <a:p>
          <a:r>
            <a:rPr lang="en-US" sz="1800" dirty="0" smtClean="0">
              <a:latin typeface="Corbel" panose="020B0503020204020204" pitchFamily="34" charset="0"/>
            </a:rPr>
            <a:t>It allows storage of real time streaming data from mobile apps, </a:t>
          </a:r>
          <a:r>
            <a:rPr lang="en-US" sz="1800" dirty="0" err="1" smtClean="0">
              <a:latin typeface="Corbel" panose="020B0503020204020204" pitchFamily="34" charset="0"/>
            </a:rPr>
            <a:t>IoT</a:t>
          </a:r>
          <a:r>
            <a:rPr lang="en-US" sz="1800" dirty="0" smtClean="0">
              <a:latin typeface="Corbel" panose="020B0503020204020204" pitchFamily="34" charset="0"/>
            </a:rPr>
            <a:t> devices and social media.</a:t>
          </a:r>
          <a:endParaRPr lang="en-US" sz="1800" dirty="0">
            <a:latin typeface="Corbel" panose="020B0503020204020204" pitchFamily="34" charset="0"/>
          </a:endParaRPr>
        </a:p>
      </dgm:t>
    </dgm:pt>
    <dgm:pt modelId="{4D6F24DA-52D5-4B64-A72F-ADB03E1E0CC4}" type="parTrans" cxnId="{3C87681C-FABE-450F-A5DC-7A15EDA8BC2E}">
      <dgm:prSet/>
      <dgm:spPr/>
      <dgm:t>
        <a:bodyPr/>
        <a:lstStyle/>
        <a:p>
          <a:endParaRPr lang="en-US"/>
        </a:p>
      </dgm:t>
    </dgm:pt>
    <dgm:pt modelId="{368F9F45-8FF0-451C-8AB3-93A7D41F7F48}" type="sibTrans" cxnId="{3C87681C-FABE-450F-A5DC-7A15EDA8BC2E}">
      <dgm:prSet/>
      <dgm:spPr/>
      <dgm:t>
        <a:bodyPr/>
        <a:lstStyle/>
        <a:p>
          <a:endParaRPr lang="en-US"/>
        </a:p>
      </dgm:t>
    </dgm:pt>
    <dgm:pt modelId="{2FBD6EE5-FA14-450A-9E7C-8D73C8E11345}">
      <dgm:prSet phldrT="[Text]" custT="1"/>
      <dgm:spPr/>
      <dgm:t>
        <a:bodyPr/>
        <a:lstStyle/>
        <a:p>
          <a:r>
            <a:rPr lang="en-US" sz="1800" dirty="0" smtClean="0">
              <a:latin typeface="Corbel" panose="020B0503020204020204" pitchFamily="34" charset="0"/>
            </a:rPr>
            <a:t>ML helps in deriving valuable insights used for business reporting and provide possible outcomes and suggestions</a:t>
          </a:r>
          <a:endParaRPr lang="en-US" sz="1800" dirty="0">
            <a:latin typeface="Corbel" panose="020B0503020204020204" pitchFamily="34" charset="0"/>
          </a:endParaRPr>
        </a:p>
      </dgm:t>
    </dgm:pt>
    <dgm:pt modelId="{73193BA0-D8DF-4F54-A39D-9A28FE1277EC}" type="sibTrans" cxnId="{089AE703-77F2-4FDE-9BD4-09E80CA7F7C0}">
      <dgm:prSet/>
      <dgm:spPr/>
      <dgm:t>
        <a:bodyPr/>
        <a:lstStyle/>
        <a:p>
          <a:endParaRPr lang="en-US"/>
        </a:p>
      </dgm:t>
    </dgm:pt>
    <dgm:pt modelId="{8DA5E087-CB59-4D4F-92A1-CEA51475BE22}" type="parTrans" cxnId="{089AE703-77F2-4FDE-9BD4-09E80CA7F7C0}">
      <dgm:prSet/>
      <dgm:spPr/>
      <dgm:t>
        <a:bodyPr/>
        <a:lstStyle/>
        <a:p>
          <a:endParaRPr lang="en-US"/>
        </a:p>
      </dgm:t>
    </dgm:pt>
    <dgm:pt modelId="{57B28F70-6E67-4FAD-A012-694A5D0A4501}">
      <dgm:prSet phldrT="[Text]"/>
      <dgm:spPr/>
      <dgm:t>
        <a:bodyPr/>
        <a:lstStyle/>
        <a:p>
          <a:endParaRPr lang="en-US" dirty="0"/>
        </a:p>
      </dgm:t>
    </dgm:pt>
    <dgm:pt modelId="{BFF25B2E-8856-4A79-BD6C-FCEABB7A68AA}" type="sibTrans" cxnId="{4A7BFBA1-8473-4107-ADD8-A51A935276CD}">
      <dgm:prSet/>
      <dgm:spPr/>
      <dgm:t>
        <a:bodyPr/>
        <a:lstStyle/>
        <a:p>
          <a:endParaRPr lang="en-US"/>
        </a:p>
      </dgm:t>
    </dgm:pt>
    <dgm:pt modelId="{261B203A-86B9-4576-8276-29841AE7F595}" type="parTrans" cxnId="{4A7BFBA1-8473-4107-ADD8-A51A935276CD}">
      <dgm:prSet/>
      <dgm:spPr/>
      <dgm:t>
        <a:bodyPr/>
        <a:lstStyle/>
        <a:p>
          <a:endParaRPr lang="en-US"/>
        </a:p>
      </dgm:t>
    </dgm:pt>
    <dgm:pt modelId="{622695EA-DF3B-44F1-8802-119CF13EA730}">
      <dgm:prSet phldrT="[Text]" custT="1"/>
      <dgm:spPr/>
      <dgm:t>
        <a:bodyPr/>
        <a:lstStyle/>
        <a:p>
          <a:endParaRPr lang="en-US" sz="2200" dirty="0">
            <a:latin typeface="Bahnschrift Light Condensed" panose="020B0502040204020203" pitchFamily="34" charset="0"/>
          </a:endParaRPr>
        </a:p>
      </dgm:t>
    </dgm:pt>
    <dgm:pt modelId="{36A25F94-B9C6-423F-A638-1A5970A7C05C}" type="parTrans" cxnId="{86E25A3B-570B-43EF-91D8-70201E2B1A90}">
      <dgm:prSet/>
      <dgm:spPr/>
      <dgm:t>
        <a:bodyPr/>
        <a:lstStyle/>
        <a:p>
          <a:endParaRPr lang="en-US"/>
        </a:p>
      </dgm:t>
    </dgm:pt>
    <dgm:pt modelId="{50D7EE9F-5256-41F9-A77C-A0C1E6CD17EB}" type="sibTrans" cxnId="{86E25A3B-570B-43EF-91D8-70201E2B1A90}">
      <dgm:prSet/>
      <dgm:spPr/>
      <dgm:t>
        <a:bodyPr/>
        <a:lstStyle/>
        <a:p>
          <a:endParaRPr lang="en-US"/>
        </a:p>
      </dgm:t>
    </dgm:pt>
    <dgm:pt modelId="{8E72D240-E66D-4A06-A774-38A20A338196}">
      <dgm:prSet custT="1"/>
      <dgm:spPr/>
      <dgm:t>
        <a:bodyPr/>
        <a:lstStyle/>
        <a:p>
          <a:r>
            <a:rPr lang="en-US" sz="1800" dirty="0" smtClean="0">
              <a:latin typeface="Corbel" panose="020B0503020204020204" pitchFamily="34" charset="0"/>
            </a:rPr>
            <a:t>BI tools such as Power BI and Tableau are used to build dashboards and reports</a:t>
          </a:r>
          <a:endParaRPr lang="en-US" sz="1800" dirty="0">
            <a:latin typeface="Corbel" panose="020B0503020204020204" pitchFamily="34" charset="0"/>
          </a:endParaRPr>
        </a:p>
      </dgm:t>
    </dgm:pt>
    <dgm:pt modelId="{5E66FFDA-0E1A-4709-9C15-5381DDAC3097}" type="parTrans" cxnId="{7518E1F7-254E-40F0-A14D-453A72288828}">
      <dgm:prSet/>
      <dgm:spPr/>
      <dgm:t>
        <a:bodyPr/>
        <a:lstStyle/>
        <a:p>
          <a:endParaRPr lang="en-US"/>
        </a:p>
      </dgm:t>
    </dgm:pt>
    <dgm:pt modelId="{AE0EB3B6-9150-442B-85BF-25B4FA61E2DE}" type="sibTrans" cxnId="{7518E1F7-254E-40F0-A14D-453A72288828}">
      <dgm:prSet/>
      <dgm:spPr/>
      <dgm:t>
        <a:bodyPr/>
        <a:lstStyle/>
        <a:p>
          <a:endParaRPr lang="en-US"/>
        </a:p>
      </dgm:t>
    </dgm:pt>
    <dgm:pt modelId="{3C1DA320-B10C-44E3-9852-1C73BC1FDEB5}" type="pres">
      <dgm:prSet presAssocID="{7649C84C-19AF-4536-A0AA-8A1A2A4AF05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2B4B743-7D78-4A40-AFAE-117BFEA0B9E4}" type="pres">
      <dgm:prSet presAssocID="{999F9C3A-04CF-4A9D-A13C-14915D93658C}" presName="composite" presStyleCnt="0"/>
      <dgm:spPr/>
    </dgm:pt>
    <dgm:pt modelId="{71815413-D487-40D5-B1BA-96B0165C3E2A}" type="pres">
      <dgm:prSet presAssocID="{999F9C3A-04CF-4A9D-A13C-14915D93658C}" presName="parentText" presStyleLbl="alignNode1" presStyleIdx="0" presStyleCnt="5" custScaleX="21360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2E827E-B451-4711-97DA-997A12E1C8B0}" type="pres">
      <dgm:prSet presAssocID="{999F9C3A-04CF-4A9D-A13C-14915D93658C}" presName="descendantText" presStyleLbl="alignAcc1" presStyleIdx="0" presStyleCnt="5" custScaleX="8145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AC496A-F7EA-4BD3-A864-F6A4F65C996A}" type="pres">
      <dgm:prSet presAssocID="{C8E8D77B-C502-4307-92ED-35E22B72E5B3}" presName="sp" presStyleCnt="0"/>
      <dgm:spPr/>
    </dgm:pt>
    <dgm:pt modelId="{14B2B631-E39A-430D-8ADC-247BF00F2C57}" type="pres">
      <dgm:prSet presAssocID="{AB66C87D-D9FD-4C1E-8021-D49182BAC581}" presName="composite" presStyleCnt="0"/>
      <dgm:spPr/>
    </dgm:pt>
    <dgm:pt modelId="{E0B8898D-7422-413E-9746-2B8D2B1D815D}" type="pres">
      <dgm:prSet presAssocID="{AB66C87D-D9FD-4C1E-8021-D49182BAC581}" presName="parentText" presStyleLbl="alignNode1" presStyleIdx="1" presStyleCnt="5" custScaleX="21266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2476DB-79E0-4DAA-880C-2BD589D0517F}" type="pres">
      <dgm:prSet presAssocID="{AB66C87D-D9FD-4C1E-8021-D49182BAC581}" presName="descendantText" presStyleLbl="alignAcc1" presStyleIdx="1" presStyleCnt="5" custScaleX="8162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E3690D-0876-4C0F-898E-596A1F383F01}" type="pres">
      <dgm:prSet presAssocID="{19A75348-6F9F-498F-81FC-A9C6E43EED46}" presName="sp" presStyleCnt="0"/>
      <dgm:spPr/>
    </dgm:pt>
    <dgm:pt modelId="{E8BABF1B-CD81-4A85-8603-89F36B8E12BB}" type="pres">
      <dgm:prSet presAssocID="{C113D16C-AA4E-48C7-9C90-CBE54486A9A7}" presName="composite" presStyleCnt="0"/>
      <dgm:spPr/>
    </dgm:pt>
    <dgm:pt modelId="{19A23B7A-BBC7-4AB8-B78B-B1DC935ABA47}" type="pres">
      <dgm:prSet presAssocID="{C113D16C-AA4E-48C7-9C90-CBE54486A9A7}" presName="parentText" presStyleLbl="alignNode1" presStyleIdx="2" presStyleCnt="5" custScaleX="212137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C2CDE09-16B3-4F0A-AA40-81067B77AA50}" type="pres">
      <dgm:prSet presAssocID="{C113D16C-AA4E-48C7-9C90-CBE54486A9A7}" presName="descendantText" presStyleLbl="alignAcc1" presStyleIdx="2" presStyleCnt="5" custScaleX="82183" custLinFactNeighborX="575" custLinFactNeighborY="-50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63163A-2AFE-4C89-93C1-F87D00DCD756}" type="pres">
      <dgm:prSet presAssocID="{CF364398-9251-49AC-8EDD-B10091687496}" presName="sp" presStyleCnt="0"/>
      <dgm:spPr/>
    </dgm:pt>
    <dgm:pt modelId="{45C4289A-03B7-46FF-BA18-9653907468F7}" type="pres">
      <dgm:prSet presAssocID="{57B28F70-6E67-4FAD-A012-694A5D0A4501}" presName="composite" presStyleCnt="0"/>
      <dgm:spPr/>
    </dgm:pt>
    <dgm:pt modelId="{1907A106-C1E9-4C9C-8E28-45037B67770C}" type="pres">
      <dgm:prSet presAssocID="{57B28F70-6E67-4FAD-A012-694A5D0A4501}" presName="parentText" presStyleLbl="alignNode1" presStyleIdx="3" presStyleCnt="5" custScaleX="2119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D45BD2-E168-41D2-93F4-74E3C8E888D1}" type="pres">
      <dgm:prSet presAssocID="{57B28F70-6E67-4FAD-A012-694A5D0A4501}" presName="descendantText" presStyleLbl="alignAcc1" presStyleIdx="3" presStyleCnt="5" custScaleX="81966" custLinFactNeighborX="46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99F446-B8B1-411E-9AFF-0897B86EE20F}" type="pres">
      <dgm:prSet presAssocID="{BFF25B2E-8856-4A79-BD6C-FCEABB7A68AA}" presName="sp" presStyleCnt="0"/>
      <dgm:spPr/>
    </dgm:pt>
    <dgm:pt modelId="{FA00CA9E-5CA1-4B67-849A-5C65ED8FADDB}" type="pres">
      <dgm:prSet presAssocID="{622695EA-DF3B-44F1-8802-119CF13EA730}" presName="composite" presStyleCnt="0"/>
      <dgm:spPr/>
    </dgm:pt>
    <dgm:pt modelId="{818476A3-5FF0-4825-A076-5B4BE19D3D25}" type="pres">
      <dgm:prSet presAssocID="{622695EA-DF3B-44F1-8802-119CF13EA730}" presName="parentText" presStyleLbl="alignNode1" presStyleIdx="4" presStyleCnt="5" custScaleX="2153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9602D9-F8BC-405B-9C89-6CAFDBFDFEB4}" type="pres">
      <dgm:prSet presAssocID="{622695EA-DF3B-44F1-8802-119CF13EA730}" presName="descendantText" presStyleLbl="alignAcc1" presStyleIdx="4" presStyleCnt="5" custScaleX="8234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50B7336-23C5-46DD-AFA3-427E34A8BE69}" type="presOf" srcId="{57B28F70-6E67-4FAD-A012-694A5D0A4501}" destId="{1907A106-C1E9-4C9C-8E28-45037B67770C}" srcOrd="0" destOrd="0" presId="urn:microsoft.com/office/officeart/2005/8/layout/chevron2"/>
    <dgm:cxn modelId="{02ADB186-D342-4EB5-AC1A-914EFAB6A622}" type="presOf" srcId="{F6FCCDAB-8759-4E7B-A964-ABB728BC40DA}" destId="{192476DB-79E0-4DAA-880C-2BD589D0517F}" srcOrd="0" destOrd="0" presId="urn:microsoft.com/office/officeart/2005/8/layout/chevron2"/>
    <dgm:cxn modelId="{81882B86-7605-46AF-832E-F003D4721BE1}" type="presOf" srcId="{2FBD6EE5-FA14-450A-9E7C-8D73C8E11345}" destId="{83D45BD2-E168-41D2-93F4-74E3C8E888D1}" srcOrd="0" destOrd="0" presId="urn:microsoft.com/office/officeart/2005/8/layout/chevron2"/>
    <dgm:cxn modelId="{AB6BF523-47EC-4C4A-AE02-C86AA2C50EF3}" type="presOf" srcId="{AB66C87D-D9FD-4C1E-8021-D49182BAC581}" destId="{E0B8898D-7422-413E-9746-2B8D2B1D815D}" srcOrd="0" destOrd="0" presId="urn:microsoft.com/office/officeart/2005/8/layout/chevron2"/>
    <dgm:cxn modelId="{3C87681C-FABE-450F-A5DC-7A15EDA8BC2E}" srcId="{AB66C87D-D9FD-4C1E-8021-D49182BAC581}" destId="{F6FCCDAB-8759-4E7B-A964-ABB728BC40DA}" srcOrd="0" destOrd="0" parTransId="{4D6F24DA-52D5-4B64-A72F-ADB03E1E0CC4}" sibTransId="{368F9F45-8FF0-451C-8AB3-93A7D41F7F48}"/>
    <dgm:cxn modelId="{A7B43282-20A2-4B1E-969D-BDF477BAC1B4}" type="presOf" srcId="{C113D16C-AA4E-48C7-9C90-CBE54486A9A7}" destId="{19A23B7A-BBC7-4AB8-B78B-B1DC935ABA47}" srcOrd="0" destOrd="0" presId="urn:microsoft.com/office/officeart/2005/8/layout/chevron2"/>
    <dgm:cxn modelId="{7518E1F7-254E-40F0-A14D-453A72288828}" srcId="{622695EA-DF3B-44F1-8802-119CF13EA730}" destId="{8E72D240-E66D-4A06-A774-38A20A338196}" srcOrd="0" destOrd="0" parTransId="{5E66FFDA-0E1A-4709-9C15-5381DDAC3097}" sibTransId="{AE0EB3B6-9150-442B-85BF-25B4FA61E2DE}"/>
    <dgm:cxn modelId="{86E25A3B-570B-43EF-91D8-70201E2B1A90}" srcId="{7649C84C-19AF-4536-A0AA-8A1A2A4AF05D}" destId="{622695EA-DF3B-44F1-8802-119CF13EA730}" srcOrd="4" destOrd="0" parTransId="{36A25F94-B9C6-423F-A638-1A5970A7C05C}" sibTransId="{50D7EE9F-5256-41F9-A77C-A0C1E6CD17EB}"/>
    <dgm:cxn modelId="{2351D941-1442-478B-AC3D-91BA5F85F95A}" srcId="{7649C84C-19AF-4536-A0AA-8A1A2A4AF05D}" destId="{C113D16C-AA4E-48C7-9C90-CBE54486A9A7}" srcOrd="2" destOrd="0" parTransId="{A73CAB2D-A808-4019-83C5-6E92F2AD37DA}" sibTransId="{CF364398-9251-49AC-8EDD-B10091687496}"/>
    <dgm:cxn modelId="{F9D6E821-DBB2-4A38-8285-CABDFCABF98B}" type="presOf" srcId="{F48A5EEB-E1BD-4357-AF6B-DA886BD9F461}" destId="{7C2CDE09-16B3-4F0A-AA40-81067B77AA50}" srcOrd="0" destOrd="0" presId="urn:microsoft.com/office/officeart/2005/8/layout/chevron2"/>
    <dgm:cxn modelId="{93E660B1-FDD1-4152-9C56-23E96A5DC3DE}" srcId="{C113D16C-AA4E-48C7-9C90-CBE54486A9A7}" destId="{F48A5EEB-E1BD-4357-AF6B-DA886BD9F461}" srcOrd="0" destOrd="0" parTransId="{0041E865-68DF-478F-B02B-79B46F1F2A6E}" sibTransId="{EED38297-96B9-4CEB-B513-1AA3C3051569}"/>
    <dgm:cxn modelId="{74A0BA15-2A3E-466C-9E2D-8A65DDE6C0D8}" srcId="{7649C84C-19AF-4536-A0AA-8A1A2A4AF05D}" destId="{999F9C3A-04CF-4A9D-A13C-14915D93658C}" srcOrd="0" destOrd="0" parTransId="{26E8FEB6-48A6-4F6D-ADA3-131CD08E53BB}" sibTransId="{C8E8D77B-C502-4307-92ED-35E22B72E5B3}"/>
    <dgm:cxn modelId="{A8BF30DE-86BC-4621-8496-C86614A18ACD}" type="presOf" srcId="{999F9C3A-04CF-4A9D-A13C-14915D93658C}" destId="{71815413-D487-40D5-B1BA-96B0165C3E2A}" srcOrd="0" destOrd="0" presId="urn:microsoft.com/office/officeart/2005/8/layout/chevron2"/>
    <dgm:cxn modelId="{1AE0A893-6BC2-401F-B73B-5603B33F5FBF}" srcId="{999F9C3A-04CF-4A9D-A13C-14915D93658C}" destId="{73C0EEE2-C666-4372-91DA-F12ED3AF9A61}" srcOrd="0" destOrd="0" parTransId="{79C4FD23-5B01-456C-A38C-6C50616BB0FD}" sibTransId="{1EE47387-0C12-4337-A0C4-96AB2B415A2C}"/>
    <dgm:cxn modelId="{EA78628C-884E-4D29-B5EC-473A105EA88B}" type="presOf" srcId="{73C0EEE2-C666-4372-91DA-F12ED3AF9A61}" destId="{592E827E-B451-4711-97DA-997A12E1C8B0}" srcOrd="0" destOrd="0" presId="urn:microsoft.com/office/officeart/2005/8/layout/chevron2"/>
    <dgm:cxn modelId="{B7F31BB5-05AB-4852-9A0D-B887A182CB66}" type="presOf" srcId="{622695EA-DF3B-44F1-8802-119CF13EA730}" destId="{818476A3-5FF0-4825-A076-5B4BE19D3D25}" srcOrd="0" destOrd="0" presId="urn:microsoft.com/office/officeart/2005/8/layout/chevron2"/>
    <dgm:cxn modelId="{0F0AC460-29E1-4FAC-AF8F-EEC19DF5C96D}" type="presOf" srcId="{7649C84C-19AF-4536-A0AA-8A1A2A4AF05D}" destId="{3C1DA320-B10C-44E3-9852-1C73BC1FDEB5}" srcOrd="0" destOrd="0" presId="urn:microsoft.com/office/officeart/2005/8/layout/chevron2"/>
    <dgm:cxn modelId="{D33E5C93-4246-43C7-8B0F-6010B1EE3E52}" type="presOf" srcId="{8E72D240-E66D-4A06-A774-38A20A338196}" destId="{2A9602D9-F8BC-405B-9C89-6CAFDBFDFEB4}" srcOrd="0" destOrd="0" presId="urn:microsoft.com/office/officeart/2005/8/layout/chevron2"/>
    <dgm:cxn modelId="{1655CAD4-46ED-4E15-85D8-19F41D6895E2}" srcId="{7649C84C-19AF-4536-A0AA-8A1A2A4AF05D}" destId="{AB66C87D-D9FD-4C1E-8021-D49182BAC581}" srcOrd="1" destOrd="0" parTransId="{AA43162D-55E3-4B2A-9AA3-9D029A48267A}" sibTransId="{19A75348-6F9F-498F-81FC-A9C6E43EED46}"/>
    <dgm:cxn modelId="{4A7BFBA1-8473-4107-ADD8-A51A935276CD}" srcId="{7649C84C-19AF-4536-A0AA-8A1A2A4AF05D}" destId="{57B28F70-6E67-4FAD-A012-694A5D0A4501}" srcOrd="3" destOrd="0" parTransId="{261B203A-86B9-4576-8276-29841AE7F595}" sibTransId="{BFF25B2E-8856-4A79-BD6C-FCEABB7A68AA}"/>
    <dgm:cxn modelId="{089AE703-77F2-4FDE-9BD4-09E80CA7F7C0}" srcId="{57B28F70-6E67-4FAD-A012-694A5D0A4501}" destId="{2FBD6EE5-FA14-450A-9E7C-8D73C8E11345}" srcOrd="0" destOrd="0" parTransId="{8DA5E087-CB59-4D4F-92A1-CEA51475BE22}" sibTransId="{73193BA0-D8DF-4F54-A39D-9A28FE1277EC}"/>
    <dgm:cxn modelId="{4FFCB278-7DB9-476A-A3A5-B09472BD7F09}" type="presParOf" srcId="{3C1DA320-B10C-44E3-9852-1C73BC1FDEB5}" destId="{02B4B743-7D78-4A40-AFAE-117BFEA0B9E4}" srcOrd="0" destOrd="0" presId="urn:microsoft.com/office/officeart/2005/8/layout/chevron2"/>
    <dgm:cxn modelId="{B88E4302-4F06-4CFA-8257-DAEA4693C96D}" type="presParOf" srcId="{02B4B743-7D78-4A40-AFAE-117BFEA0B9E4}" destId="{71815413-D487-40D5-B1BA-96B0165C3E2A}" srcOrd="0" destOrd="0" presId="urn:microsoft.com/office/officeart/2005/8/layout/chevron2"/>
    <dgm:cxn modelId="{F597045D-C833-4B72-93A2-CB4E59ED1735}" type="presParOf" srcId="{02B4B743-7D78-4A40-AFAE-117BFEA0B9E4}" destId="{592E827E-B451-4711-97DA-997A12E1C8B0}" srcOrd="1" destOrd="0" presId="urn:microsoft.com/office/officeart/2005/8/layout/chevron2"/>
    <dgm:cxn modelId="{9AD1EF75-6093-494A-BA58-F6660D042DAD}" type="presParOf" srcId="{3C1DA320-B10C-44E3-9852-1C73BC1FDEB5}" destId="{83AC496A-F7EA-4BD3-A864-F6A4F65C996A}" srcOrd="1" destOrd="0" presId="urn:microsoft.com/office/officeart/2005/8/layout/chevron2"/>
    <dgm:cxn modelId="{616ED1D2-8299-4A93-A395-1658EC41FC2E}" type="presParOf" srcId="{3C1DA320-B10C-44E3-9852-1C73BC1FDEB5}" destId="{14B2B631-E39A-430D-8ADC-247BF00F2C57}" srcOrd="2" destOrd="0" presId="urn:microsoft.com/office/officeart/2005/8/layout/chevron2"/>
    <dgm:cxn modelId="{8CF14B32-EF36-44E6-8E33-A51BBE2E2739}" type="presParOf" srcId="{14B2B631-E39A-430D-8ADC-247BF00F2C57}" destId="{E0B8898D-7422-413E-9746-2B8D2B1D815D}" srcOrd="0" destOrd="0" presId="urn:microsoft.com/office/officeart/2005/8/layout/chevron2"/>
    <dgm:cxn modelId="{EBEAFC23-EBA9-4A6C-9B4F-23F7C14BC2DE}" type="presParOf" srcId="{14B2B631-E39A-430D-8ADC-247BF00F2C57}" destId="{192476DB-79E0-4DAA-880C-2BD589D0517F}" srcOrd="1" destOrd="0" presId="urn:microsoft.com/office/officeart/2005/8/layout/chevron2"/>
    <dgm:cxn modelId="{E70B68F7-1880-4F31-976B-CC46F3F16303}" type="presParOf" srcId="{3C1DA320-B10C-44E3-9852-1C73BC1FDEB5}" destId="{72E3690D-0876-4C0F-898E-596A1F383F01}" srcOrd="3" destOrd="0" presId="urn:microsoft.com/office/officeart/2005/8/layout/chevron2"/>
    <dgm:cxn modelId="{9AC0689F-27C0-4942-BDE5-786EBFB46A70}" type="presParOf" srcId="{3C1DA320-B10C-44E3-9852-1C73BC1FDEB5}" destId="{E8BABF1B-CD81-4A85-8603-89F36B8E12BB}" srcOrd="4" destOrd="0" presId="urn:microsoft.com/office/officeart/2005/8/layout/chevron2"/>
    <dgm:cxn modelId="{FCEE5EC9-099B-468C-8642-C0B5C2C0FEC3}" type="presParOf" srcId="{E8BABF1B-CD81-4A85-8603-89F36B8E12BB}" destId="{19A23B7A-BBC7-4AB8-B78B-B1DC935ABA47}" srcOrd="0" destOrd="0" presId="urn:microsoft.com/office/officeart/2005/8/layout/chevron2"/>
    <dgm:cxn modelId="{1619FF7A-B330-4809-8F4D-6B6F846B59C9}" type="presParOf" srcId="{E8BABF1B-CD81-4A85-8603-89F36B8E12BB}" destId="{7C2CDE09-16B3-4F0A-AA40-81067B77AA50}" srcOrd="1" destOrd="0" presId="urn:microsoft.com/office/officeart/2005/8/layout/chevron2"/>
    <dgm:cxn modelId="{93D5AEAA-9C67-48F2-9B10-195FE7647742}" type="presParOf" srcId="{3C1DA320-B10C-44E3-9852-1C73BC1FDEB5}" destId="{C463163A-2AFE-4C89-93C1-F87D00DCD756}" srcOrd="5" destOrd="0" presId="urn:microsoft.com/office/officeart/2005/8/layout/chevron2"/>
    <dgm:cxn modelId="{C7D89634-2926-49D2-B1E6-5495D70B6552}" type="presParOf" srcId="{3C1DA320-B10C-44E3-9852-1C73BC1FDEB5}" destId="{45C4289A-03B7-46FF-BA18-9653907468F7}" srcOrd="6" destOrd="0" presId="urn:microsoft.com/office/officeart/2005/8/layout/chevron2"/>
    <dgm:cxn modelId="{CDFEE774-16DB-41C6-B265-134A16CC85D8}" type="presParOf" srcId="{45C4289A-03B7-46FF-BA18-9653907468F7}" destId="{1907A106-C1E9-4C9C-8E28-45037B67770C}" srcOrd="0" destOrd="0" presId="urn:microsoft.com/office/officeart/2005/8/layout/chevron2"/>
    <dgm:cxn modelId="{F6869BAA-371C-4998-AF3E-3E89DCA70CBA}" type="presParOf" srcId="{45C4289A-03B7-46FF-BA18-9653907468F7}" destId="{83D45BD2-E168-41D2-93F4-74E3C8E888D1}" srcOrd="1" destOrd="0" presId="urn:microsoft.com/office/officeart/2005/8/layout/chevron2"/>
    <dgm:cxn modelId="{3EC4299F-5255-4F47-98C6-DB5F2755F28A}" type="presParOf" srcId="{3C1DA320-B10C-44E3-9852-1C73BC1FDEB5}" destId="{6B99F446-B8B1-411E-9AFF-0897B86EE20F}" srcOrd="7" destOrd="0" presId="urn:microsoft.com/office/officeart/2005/8/layout/chevron2"/>
    <dgm:cxn modelId="{3EE81598-BD2D-41DA-99C4-D526CCD52A08}" type="presParOf" srcId="{3C1DA320-B10C-44E3-9852-1C73BC1FDEB5}" destId="{FA00CA9E-5CA1-4B67-849A-5C65ED8FADDB}" srcOrd="8" destOrd="0" presId="urn:microsoft.com/office/officeart/2005/8/layout/chevron2"/>
    <dgm:cxn modelId="{6010F04D-CB71-45D0-8CC4-61340410C33A}" type="presParOf" srcId="{FA00CA9E-5CA1-4B67-849A-5C65ED8FADDB}" destId="{818476A3-5FF0-4825-A076-5B4BE19D3D25}" srcOrd="0" destOrd="0" presId="urn:microsoft.com/office/officeart/2005/8/layout/chevron2"/>
    <dgm:cxn modelId="{D639F0B8-B29C-4F39-ADFD-908FBC26CEF7}" type="presParOf" srcId="{FA00CA9E-5CA1-4B67-849A-5C65ED8FADDB}" destId="{2A9602D9-F8BC-405B-9C89-6CAFDBFDFE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6BE8B-B66D-40EA-B500-79F3572F4BBD}">
      <dsp:nvSpPr>
        <dsp:cNvPr id="0" name=""/>
        <dsp:cNvSpPr/>
      </dsp:nvSpPr>
      <dsp:spPr>
        <a:xfrm>
          <a:off x="8702" y="1097331"/>
          <a:ext cx="2631697" cy="1286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Bahnschrift" panose="020B0502040204020203" pitchFamily="34" charset="0"/>
            </a:rPr>
            <a:t>Data Integration and Management</a:t>
          </a:r>
          <a:endParaRPr lang="en-US" sz="2200" kern="1200" dirty="0">
            <a:latin typeface="Bahnschrift" panose="020B0502040204020203" pitchFamily="34" charset="0"/>
          </a:endParaRPr>
        </a:p>
      </dsp:txBody>
      <dsp:txXfrm>
        <a:off x="8702" y="1097331"/>
        <a:ext cx="2631697" cy="857414"/>
      </dsp:txXfrm>
    </dsp:sp>
    <dsp:sp modelId="{98CCD32B-C1F1-41AD-922B-3ED8D909E091}">
      <dsp:nvSpPr>
        <dsp:cNvPr id="0" name=""/>
        <dsp:cNvSpPr/>
      </dsp:nvSpPr>
      <dsp:spPr>
        <a:xfrm>
          <a:off x="582632" y="2184988"/>
          <a:ext cx="2513440" cy="30039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orbel" panose="020B0503020204020204" pitchFamily="34" charset="0"/>
            </a:rPr>
            <a:t>Extracting data from multiple sources.</a:t>
          </a:r>
          <a:endParaRPr lang="en-US" sz="1900" kern="1200" dirty="0">
            <a:latin typeface="Corbel" panose="020B0503020204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orbel" panose="020B0503020204020204" pitchFamily="34" charset="0"/>
            </a:rPr>
            <a:t>Data Storage into suitable data sources </a:t>
          </a:r>
          <a:endParaRPr lang="en-US" sz="1900" kern="1200" dirty="0">
            <a:latin typeface="Corbel" panose="020B0503020204020204" pitchFamily="34" charset="0"/>
          </a:endParaRPr>
        </a:p>
      </dsp:txBody>
      <dsp:txXfrm>
        <a:off x="656248" y="2258604"/>
        <a:ext cx="2366208" cy="2856741"/>
      </dsp:txXfrm>
    </dsp:sp>
    <dsp:sp modelId="{50DA3269-030E-4680-82FC-B8F5E8E2E618}">
      <dsp:nvSpPr>
        <dsp:cNvPr id="0" name=""/>
        <dsp:cNvSpPr/>
      </dsp:nvSpPr>
      <dsp:spPr>
        <a:xfrm rot="21586638">
          <a:off x="3006643" y="1205105"/>
          <a:ext cx="776448" cy="625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3006644" y="1330625"/>
        <a:ext cx="588716" cy="375463"/>
      </dsp:txXfrm>
    </dsp:sp>
    <dsp:sp modelId="{D168F67D-489E-4103-A0DA-4F7A9DAFD130}">
      <dsp:nvSpPr>
        <dsp:cNvPr id="0" name=""/>
        <dsp:cNvSpPr/>
      </dsp:nvSpPr>
      <dsp:spPr>
        <a:xfrm>
          <a:off x="4105385" y="1088202"/>
          <a:ext cx="3036562" cy="12633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Bahnschrift" panose="020B0502040204020203" pitchFamily="34" charset="0"/>
            </a:rPr>
            <a:t>Data Cleansing and Transformations</a:t>
          </a:r>
          <a:endParaRPr lang="en-US" sz="2200" kern="1200" dirty="0">
            <a:latin typeface="Bahnschrift" panose="020B0502040204020203" pitchFamily="34" charset="0"/>
          </a:endParaRPr>
        </a:p>
      </dsp:txBody>
      <dsp:txXfrm>
        <a:off x="4105385" y="1088202"/>
        <a:ext cx="3036562" cy="842253"/>
      </dsp:txXfrm>
    </dsp:sp>
    <dsp:sp modelId="{6FDDEC00-DF0B-4528-A9FB-7226D1B1BE38}">
      <dsp:nvSpPr>
        <dsp:cNvPr id="0" name=""/>
        <dsp:cNvSpPr/>
      </dsp:nvSpPr>
      <dsp:spPr>
        <a:xfrm>
          <a:off x="4881747" y="2104538"/>
          <a:ext cx="2513440" cy="30935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orbel" panose="020B0503020204020204" pitchFamily="34" charset="0"/>
            </a:rPr>
            <a:t>Data Cleansing</a:t>
          </a:r>
          <a:endParaRPr lang="en-US" sz="1900" kern="1200" dirty="0">
            <a:latin typeface="Corbel" panose="020B0503020204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orbel" panose="020B0503020204020204" pitchFamily="34" charset="0"/>
            </a:rPr>
            <a:t>Implementing data transformations as per business logic.</a:t>
          </a:r>
          <a:endParaRPr lang="en-US" sz="1900" kern="1200" dirty="0">
            <a:latin typeface="Corbel" panose="020B0503020204020204" pitchFamily="34" charset="0"/>
          </a:endParaRPr>
        </a:p>
      </dsp:txBody>
      <dsp:txXfrm>
        <a:off x="4955363" y="2178154"/>
        <a:ext cx="2366208" cy="2946321"/>
      </dsp:txXfrm>
    </dsp:sp>
    <dsp:sp modelId="{8D6894ED-5A38-4A39-92D9-ACDAFC8A1CAF}">
      <dsp:nvSpPr>
        <dsp:cNvPr id="0" name=""/>
        <dsp:cNvSpPr/>
      </dsp:nvSpPr>
      <dsp:spPr>
        <a:xfrm rot="46298">
          <a:off x="7457556" y="1225648"/>
          <a:ext cx="669213" cy="62577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000" kern="1200"/>
        </a:p>
      </dsp:txBody>
      <dsp:txXfrm>
        <a:off x="7457565" y="1349539"/>
        <a:ext cx="481481" cy="375463"/>
      </dsp:txXfrm>
    </dsp:sp>
    <dsp:sp modelId="{7D5995FB-5057-436B-83C6-C6D49439664D}">
      <dsp:nvSpPr>
        <dsp:cNvPr id="0" name=""/>
        <dsp:cNvSpPr/>
      </dsp:nvSpPr>
      <dsp:spPr>
        <a:xfrm>
          <a:off x="8404501" y="1182319"/>
          <a:ext cx="2935120" cy="1152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>
              <a:latin typeface="Bahnschrift" panose="020B0502040204020203" pitchFamily="34" charset="0"/>
            </a:rPr>
            <a:t>Big Data Analysis</a:t>
          </a:r>
          <a:endParaRPr lang="en-US" sz="2200" kern="1200" dirty="0">
            <a:latin typeface="Bahnschrift" panose="020B0502040204020203" pitchFamily="34" charset="0"/>
          </a:endParaRPr>
        </a:p>
      </dsp:txBody>
      <dsp:txXfrm>
        <a:off x="8404501" y="1182319"/>
        <a:ext cx="2935120" cy="768459"/>
      </dsp:txXfrm>
    </dsp:sp>
    <dsp:sp modelId="{E2487D00-0012-421F-AF82-4C4DF5873483}">
      <dsp:nvSpPr>
        <dsp:cNvPr id="0" name=""/>
        <dsp:cNvSpPr/>
      </dsp:nvSpPr>
      <dsp:spPr>
        <a:xfrm>
          <a:off x="9168497" y="2128607"/>
          <a:ext cx="2436730" cy="2975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22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orbel" panose="020B0503020204020204" pitchFamily="34" charset="0"/>
            </a:rPr>
            <a:t>Performing Data Science and ML activities to derive </a:t>
          </a:r>
          <a:r>
            <a:rPr lang="en-US" sz="1900" kern="1200" dirty="0" smtClean="0">
              <a:latin typeface="Corbel" panose="020B0503020204020204" pitchFamily="34" charset="0"/>
            </a:rPr>
            <a:t>insights</a:t>
          </a:r>
          <a:r>
            <a:rPr lang="en-US" sz="1900" kern="1200" dirty="0" smtClean="0">
              <a:latin typeface="Corbel" panose="020B0503020204020204" pitchFamily="34" charset="0"/>
            </a:rPr>
            <a:t>. </a:t>
          </a:r>
          <a:endParaRPr lang="en-US" sz="1900" kern="1200" dirty="0">
            <a:latin typeface="Corbel" panose="020B0503020204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900" kern="1200" dirty="0" smtClean="0">
              <a:latin typeface="Corbel" panose="020B0503020204020204" pitchFamily="34" charset="0"/>
            </a:rPr>
            <a:t>Using Visualization tools for reporting </a:t>
          </a:r>
          <a:endParaRPr lang="en-US" sz="1900" kern="1200" dirty="0">
            <a:latin typeface="Corbel" panose="020B0503020204020204" pitchFamily="34" charset="0"/>
          </a:endParaRPr>
        </a:p>
      </dsp:txBody>
      <dsp:txXfrm>
        <a:off x="9239866" y="2199976"/>
        <a:ext cx="2293992" cy="28326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15413-D487-40D5-B1BA-96B0165C3E2A}">
      <dsp:nvSpPr>
        <dsp:cNvPr id="0" name=""/>
        <dsp:cNvSpPr/>
      </dsp:nvSpPr>
      <dsp:spPr>
        <a:xfrm rot="5400000">
          <a:off x="527237" y="-289109"/>
          <a:ext cx="1168895" cy="17477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237803" y="325"/>
        <a:ext cx="1747764" cy="1168895"/>
      </dsp:txXfrm>
    </dsp:sp>
    <dsp:sp modelId="{592E827E-B451-4711-97DA-997A12E1C8B0}">
      <dsp:nvSpPr>
        <dsp:cNvPr id="0" name=""/>
        <dsp:cNvSpPr/>
      </dsp:nvSpPr>
      <dsp:spPr>
        <a:xfrm rot="5400000">
          <a:off x="4436929" y="-2582567"/>
          <a:ext cx="759781" cy="59255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orbel" panose="020B0503020204020204" pitchFamily="34" charset="0"/>
            </a:rPr>
            <a:t>Data is ingested into cloud from multiple data sources like File System, SQL Database, Snowflake, AWS RDS</a:t>
          </a:r>
          <a:endParaRPr lang="en-US" sz="1800" kern="1200" dirty="0">
            <a:latin typeface="Corbel" panose="020B0503020204020204" pitchFamily="34" charset="0"/>
          </a:endParaRPr>
        </a:p>
      </dsp:txBody>
      <dsp:txXfrm rot="-5400000">
        <a:off x="1854037" y="37414"/>
        <a:ext cx="5888477" cy="685603"/>
      </dsp:txXfrm>
    </dsp:sp>
    <dsp:sp modelId="{E0B8898D-7422-413E-9746-2B8D2B1D815D}">
      <dsp:nvSpPr>
        <dsp:cNvPr id="0" name=""/>
        <dsp:cNvSpPr/>
      </dsp:nvSpPr>
      <dsp:spPr>
        <a:xfrm rot="5400000">
          <a:off x="523387" y="767239"/>
          <a:ext cx="1168895" cy="174006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237802" y="1052824"/>
        <a:ext cx="1740065" cy="1168895"/>
      </dsp:txXfrm>
    </dsp:sp>
    <dsp:sp modelId="{192476DB-79E0-4DAA-880C-2BD589D0517F}">
      <dsp:nvSpPr>
        <dsp:cNvPr id="0" name=""/>
        <dsp:cNvSpPr/>
      </dsp:nvSpPr>
      <dsp:spPr>
        <a:xfrm rot="5400000">
          <a:off x="4440161" y="-1536432"/>
          <a:ext cx="759781" cy="593829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orbel" panose="020B0503020204020204" pitchFamily="34" charset="0"/>
            </a:rPr>
            <a:t>It allows storage of real time streaming data from mobile apps, </a:t>
          </a:r>
          <a:r>
            <a:rPr lang="en-US" sz="1800" kern="1200" dirty="0" err="1" smtClean="0">
              <a:latin typeface="Corbel" panose="020B0503020204020204" pitchFamily="34" charset="0"/>
            </a:rPr>
            <a:t>IoT</a:t>
          </a:r>
          <a:r>
            <a:rPr lang="en-US" sz="1800" kern="1200" dirty="0" smtClean="0">
              <a:latin typeface="Corbel" panose="020B0503020204020204" pitchFamily="34" charset="0"/>
            </a:rPr>
            <a:t> devices and social media.</a:t>
          </a:r>
          <a:endParaRPr lang="en-US" sz="1800" kern="1200" dirty="0">
            <a:latin typeface="Corbel" panose="020B0503020204020204" pitchFamily="34" charset="0"/>
          </a:endParaRPr>
        </a:p>
      </dsp:txBody>
      <dsp:txXfrm rot="-5400000">
        <a:off x="1850904" y="1089914"/>
        <a:ext cx="5901207" cy="685603"/>
      </dsp:txXfrm>
    </dsp:sp>
    <dsp:sp modelId="{19A23B7A-BBC7-4AB8-B78B-B1DC935ABA47}">
      <dsp:nvSpPr>
        <dsp:cNvPr id="0" name=""/>
        <dsp:cNvSpPr/>
      </dsp:nvSpPr>
      <dsp:spPr>
        <a:xfrm rot="5400000">
          <a:off x="521235" y="1821891"/>
          <a:ext cx="1168895" cy="173576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237802" y="2105324"/>
        <a:ext cx="1735761" cy="1168895"/>
      </dsp:txXfrm>
    </dsp:sp>
    <dsp:sp modelId="{7C2CDE09-16B3-4F0A-AA40-81067B77AA50}">
      <dsp:nvSpPr>
        <dsp:cNvPr id="0" name=""/>
        <dsp:cNvSpPr/>
      </dsp:nvSpPr>
      <dsp:spPr>
        <a:xfrm rot="5400000">
          <a:off x="4502256" y="-542490"/>
          <a:ext cx="759781" cy="59785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orbel" panose="020B0503020204020204" pitchFamily="34" charset="0"/>
            </a:rPr>
            <a:t>Data Analytics is performed using Big Data frameworks like Apache Hadoop, Spark, Hive </a:t>
          </a:r>
          <a:r>
            <a:rPr lang="en-US" sz="1800" kern="1200" dirty="0" err="1" smtClean="0">
              <a:latin typeface="Corbel" panose="020B0503020204020204" pitchFamily="34" charset="0"/>
            </a:rPr>
            <a:t>etc</a:t>
          </a:r>
          <a:endParaRPr lang="en-US" sz="1800" kern="1200" dirty="0">
            <a:latin typeface="Corbel" panose="020B0503020204020204" pitchFamily="34" charset="0"/>
          </a:endParaRPr>
        </a:p>
      </dsp:txBody>
      <dsp:txXfrm rot="-5400000">
        <a:off x="1892848" y="2104007"/>
        <a:ext cx="5941510" cy="685603"/>
      </dsp:txXfrm>
    </dsp:sp>
    <dsp:sp modelId="{1907A106-C1E9-4C9C-8E28-45037B67770C}">
      <dsp:nvSpPr>
        <dsp:cNvPr id="0" name=""/>
        <dsp:cNvSpPr/>
      </dsp:nvSpPr>
      <dsp:spPr>
        <a:xfrm rot="5400000">
          <a:off x="520666" y="2874960"/>
          <a:ext cx="1168895" cy="173462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40005" rIns="40005" bIns="40005" numCol="1" spcCol="1270" anchor="ctr" anchorCtr="0">
          <a:noAutofit/>
        </a:bodyPr>
        <a:lstStyle/>
        <a:p>
          <a:pPr lvl="0" algn="ctr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300" kern="1200" dirty="0"/>
        </a:p>
      </dsp:txBody>
      <dsp:txXfrm rot="-5400000">
        <a:off x="237802" y="3157824"/>
        <a:ext cx="1734624" cy="1168895"/>
      </dsp:txXfrm>
    </dsp:sp>
    <dsp:sp modelId="{83D45BD2-E168-41D2-93F4-74E3C8E888D1}">
      <dsp:nvSpPr>
        <dsp:cNvPr id="0" name=""/>
        <dsp:cNvSpPr/>
      </dsp:nvSpPr>
      <dsp:spPr>
        <a:xfrm rot="5400000">
          <a:off x="4485123" y="556309"/>
          <a:ext cx="759781" cy="596281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orbel" panose="020B0503020204020204" pitchFamily="34" charset="0"/>
            </a:rPr>
            <a:t>ML helps in deriving valuable insights used for business reporting and provide possible outcomes and suggestions</a:t>
          </a:r>
          <a:endParaRPr lang="en-US" sz="1800" kern="1200" dirty="0">
            <a:latin typeface="Corbel" panose="020B0503020204020204" pitchFamily="34" charset="0"/>
          </a:endParaRPr>
        </a:p>
      </dsp:txBody>
      <dsp:txXfrm rot="-5400000">
        <a:off x="1883608" y="3194914"/>
        <a:ext cx="5925723" cy="685603"/>
      </dsp:txXfrm>
    </dsp:sp>
    <dsp:sp modelId="{818476A3-5FF0-4825-A076-5B4BE19D3D25}">
      <dsp:nvSpPr>
        <dsp:cNvPr id="0" name=""/>
        <dsp:cNvSpPr/>
      </dsp:nvSpPr>
      <dsp:spPr>
        <a:xfrm rot="5400000">
          <a:off x="534564" y="3913562"/>
          <a:ext cx="1168895" cy="176241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200" kern="1200" dirty="0">
            <a:latin typeface="Bahnschrift Light Condensed" panose="020B0502040204020203" pitchFamily="34" charset="0"/>
          </a:endParaRPr>
        </a:p>
      </dsp:txBody>
      <dsp:txXfrm rot="-5400000">
        <a:off x="237802" y="4210324"/>
        <a:ext cx="1762419" cy="1168895"/>
      </dsp:txXfrm>
    </dsp:sp>
    <dsp:sp modelId="{2A9602D9-F8BC-405B-9C89-6CAFDBFDFEB4}">
      <dsp:nvSpPr>
        <dsp:cNvPr id="0" name=""/>
        <dsp:cNvSpPr/>
      </dsp:nvSpPr>
      <dsp:spPr>
        <a:xfrm rot="5400000">
          <a:off x="4480189" y="1595132"/>
          <a:ext cx="759781" cy="59901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>
              <a:latin typeface="Corbel" panose="020B0503020204020204" pitchFamily="34" charset="0"/>
            </a:rPr>
            <a:t>BI tools such as Power BI and Tableau are used to build dashboards and reports</a:t>
          </a:r>
          <a:endParaRPr lang="en-US" sz="1800" kern="1200" dirty="0">
            <a:latin typeface="Corbel" panose="020B0503020204020204" pitchFamily="34" charset="0"/>
          </a:endParaRPr>
        </a:p>
      </dsp:txBody>
      <dsp:txXfrm rot="-5400000">
        <a:off x="1864998" y="4247413"/>
        <a:ext cx="5953076" cy="6856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67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1"/>
            <a:ext cx="2766061" cy="82296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1709" y="1346836"/>
            <a:ext cx="10549890" cy="2865120"/>
          </a:xfrm>
        </p:spPr>
        <p:txBody>
          <a:bodyPr anchor="b">
            <a:normAutofit/>
          </a:bodyPr>
          <a:lstStyle>
            <a:lvl1pPr algn="l">
              <a:defRPr sz="57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1709" y="4322446"/>
            <a:ext cx="10549890" cy="1986914"/>
          </a:xfrm>
        </p:spPr>
        <p:txBody>
          <a:bodyPr>
            <a:normAutofit/>
          </a:bodyPr>
          <a:lstStyle>
            <a:lvl1pPr marL="0" indent="0" algn="l">
              <a:buNone/>
              <a:defRPr sz="2400" cap="all" baseline="0">
                <a:solidFill>
                  <a:schemeClr val="tx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93013" y="6492242"/>
            <a:ext cx="3291840" cy="43815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1709" y="6492242"/>
            <a:ext cx="6149863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94" y="6492239"/>
            <a:ext cx="925307" cy="43815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1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5165597"/>
            <a:ext cx="11894826" cy="983226"/>
          </a:xfrm>
        </p:spPr>
        <p:txBody>
          <a:bodyPr anchor="b">
            <a:normAutofit/>
          </a:bodyPr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9693" y="727711"/>
            <a:ext cx="11894825" cy="39597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84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6148824"/>
            <a:ext cx="11893031" cy="818966"/>
          </a:xfrm>
        </p:spPr>
        <p:txBody>
          <a:bodyPr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9219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748" y="731520"/>
            <a:ext cx="11887146" cy="4114800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303519"/>
            <a:ext cx="11885351" cy="1645919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8827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455" y="731519"/>
            <a:ext cx="11163302" cy="3298115"/>
          </a:xfrm>
        </p:spPr>
        <p:txBody>
          <a:bodyPr anchor="ctr">
            <a:normAutofit/>
          </a:bodyPr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064773" y="4038668"/>
            <a:ext cx="10502759" cy="65876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5171903"/>
            <a:ext cx="11887202" cy="1787395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1084214" y="878873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644844" y="33179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345104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2560850"/>
            <a:ext cx="11887201" cy="3014202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37" y="5589186"/>
            <a:ext cx="11885406" cy="1368773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8241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11887198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69693" y="3209356"/>
            <a:ext cx="3836279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3502" y="4032316"/>
            <a:ext cx="385048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7720" y="3213162"/>
            <a:ext cx="38212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05056" y="4036122"/>
            <a:ext cx="3834996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2930" y="3209356"/>
            <a:ext cx="3833962" cy="82296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22930" y="4032316"/>
            <a:ext cx="3833962" cy="2917123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232505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69694" y="731520"/>
            <a:ext cx="11887199" cy="2286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69696" y="5285515"/>
            <a:ext cx="3834288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69696" y="3200398"/>
            <a:ext cx="383428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69696" y="5977030"/>
            <a:ext cx="3834288" cy="98141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86864" y="5285515"/>
            <a:ext cx="3840480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386864" y="3200398"/>
            <a:ext cx="3838728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385112" y="5977029"/>
            <a:ext cx="3840480" cy="972410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23081" y="5285514"/>
            <a:ext cx="3828889" cy="69151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422931" y="3200398"/>
            <a:ext cx="3833963" cy="18288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9422930" y="5977025"/>
            <a:ext cx="3833962" cy="972414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44186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3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50881" y="731520"/>
            <a:ext cx="2406013" cy="62179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692" y="731520"/>
            <a:ext cx="9298308" cy="621792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0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6570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4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1703072"/>
            <a:ext cx="11887200" cy="3423284"/>
          </a:xfrm>
        </p:spPr>
        <p:txBody>
          <a:bodyPr anchor="b">
            <a:normAutofit/>
          </a:bodyPr>
          <a:lstStyle>
            <a:lvl1pPr>
              <a:defRPr sz="432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3" y="5309235"/>
            <a:ext cx="11887200" cy="1649731"/>
          </a:xfrm>
        </p:spPr>
        <p:txBody>
          <a:bodyPr>
            <a:normAutofit/>
          </a:bodyPr>
          <a:lstStyle>
            <a:lvl1pPr marL="0" indent="0">
              <a:buNone/>
              <a:defRPr sz="216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4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693" y="2699383"/>
            <a:ext cx="5854067" cy="42500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1" y="2699383"/>
            <a:ext cx="5850253" cy="42500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2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3" y="742952"/>
            <a:ext cx="11887200" cy="177355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4023" y="2699383"/>
            <a:ext cx="5579740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9693" y="3688077"/>
            <a:ext cx="5854069" cy="3261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970" y="2699382"/>
            <a:ext cx="5575922" cy="98869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880" b="0" cap="all" baseline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688077"/>
            <a:ext cx="5850252" cy="3261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38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01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6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47" y="731521"/>
            <a:ext cx="4627244" cy="1967861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441" y="711199"/>
            <a:ext cx="7069451" cy="623824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6047" y="2699383"/>
            <a:ext cx="4627244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5" y="731520"/>
            <a:ext cx="7121410" cy="1967863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56865" y="731522"/>
            <a:ext cx="4400028" cy="621791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9693" y="2699383"/>
            <a:ext cx="7121413" cy="4250057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4" cy="82296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7146" y="1"/>
            <a:ext cx="14464666" cy="82296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695" y="742222"/>
            <a:ext cx="11887198" cy="1774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95" y="2699384"/>
            <a:ext cx="11887199" cy="425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48305" y="7059932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9694" y="7059931"/>
            <a:ext cx="7487171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331586" y="7059929"/>
            <a:ext cx="9253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19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  <p:sldLayoutId id="2147483885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432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20000"/>
        </a:lnSpc>
        <a:spcBef>
          <a:spcPts val="1200"/>
        </a:spcBef>
        <a:buSzPct val="125000"/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120000"/>
        </a:lnSpc>
        <a:spcBef>
          <a:spcPts val="600"/>
        </a:spcBef>
        <a:buSzPct val="125000"/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9153" y="2187486"/>
            <a:ext cx="7756634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50"/>
              </a:lnSpc>
            </a:pPr>
            <a:r>
              <a:rPr lang="en-US" sz="6000" b="1" dirty="0" smtClean="0">
                <a:solidFill>
                  <a:srgbClr val="000000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Apache</a:t>
            </a:r>
            <a:r>
              <a:rPr lang="en-US" sz="60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 Hadoop</a:t>
            </a:r>
            <a:r>
              <a:rPr lang="en-US" sz="5400" b="1" dirty="0" smtClean="0">
                <a:solidFill>
                  <a:srgbClr val="00000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3976158" y="3328999"/>
            <a:ext cx="7706090" cy="205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8050"/>
              </a:lnSpc>
            </a:pPr>
            <a:r>
              <a:rPr lang="en-US" sz="3600" dirty="0">
                <a:solidFill>
                  <a:srgbClr val="000000"/>
                </a:solidFill>
                <a:latin typeface="Corbel" panose="020B0503020204020204" pitchFamily="34" charset="0"/>
              </a:rPr>
              <a:t>Using Apache Hadoop to build</a:t>
            </a:r>
          </a:p>
          <a:p>
            <a:pPr>
              <a:lnSpc>
                <a:spcPts val="8050"/>
              </a:lnSpc>
            </a:pPr>
            <a:r>
              <a:rPr lang="en-US" sz="3600" dirty="0">
                <a:solidFill>
                  <a:srgbClr val="000000"/>
                </a:solidFill>
                <a:latin typeface="Corbel" panose="020B0503020204020204" pitchFamily="34" charset="0"/>
              </a:rPr>
              <a:t>Enterprise Data Lake</a:t>
            </a:r>
          </a:p>
        </p:txBody>
      </p:sp>
      <p:sp>
        <p:nvSpPr>
          <p:cNvPr id="5" name="AutoShape 2" descr="Unilever Logo PNG Images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30953" y="6262381"/>
            <a:ext cx="7015655" cy="94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2800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Mohammed Sarshaar</a:t>
            </a:r>
          </a:p>
        </p:txBody>
      </p:sp>
      <p:sp>
        <p:nvSpPr>
          <p:cNvPr id="8" name="Rectangle 7"/>
          <p:cNvSpPr/>
          <p:nvPr/>
        </p:nvSpPr>
        <p:spPr>
          <a:xfrm>
            <a:off x="7207470" y="5650665"/>
            <a:ext cx="7015655" cy="945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8050"/>
              </a:lnSpc>
            </a:pPr>
            <a:r>
              <a:rPr lang="en-US" sz="2800" dirty="0" smtClean="0">
                <a:solidFill>
                  <a:srgbClr val="000000"/>
                </a:solidFill>
                <a:latin typeface="Bahnschrift Condensed" panose="020B0502040204020203" pitchFamily="34" charset="0"/>
              </a:rPr>
              <a:t>Presented by</a:t>
            </a:r>
          </a:p>
        </p:txBody>
      </p:sp>
      <p:pic>
        <p:nvPicPr>
          <p:cNvPr id="6" name="Audio 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4238.569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3868400" y="74676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264">
        <p:fade/>
      </p:transition>
    </mc:Choice>
    <mc:Fallback xmlns="">
      <p:transition spd="med" advTm="526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 isNarration="1">
              <p:cMediaNode vol="80000" mute="1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930166"/>
            <a:ext cx="98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latin typeface="Corbel" panose="020B0503020204020204" pitchFamily="34" charset="0"/>
              </a:rPr>
              <a:t>Data Processing and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0593" y="2632841"/>
            <a:ext cx="1046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Utilize Hadoop </a:t>
            </a:r>
            <a:r>
              <a:rPr lang="en-US" sz="2000" dirty="0" err="1">
                <a:latin typeface="Corbel" panose="020B0503020204020204" pitchFamily="34" charset="0"/>
              </a:rPr>
              <a:t>MapReduce</a:t>
            </a:r>
            <a:r>
              <a:rPr lang="en-US" sz="2000" dirty="0">
                <a:latin typeface="Corbel" panose="020B0503020204020204" pitchFamily="34" charset="0"/>
              </a:rPr>
              <a:t> and Apache Spark for large-scale batch data processing and transformation.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0593" y="4067558"/>
            <a:ext cx="10130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Leverage stream processing frameworks like Apache Spark Streaming or Apache </a:t>
            </a:r>
            <a:r>
              <a:rPr lang="en-US" sz="2000" dirty="0" err="1">
                <a:latin typeface="Corbel" panose="020B0503020204020204" pitchFamily="34" charset="0"/>
              </a:rPr>
              <a:t>Flink</a:t>
            </a:r>
            <a:r>
              <a:rPr lang="en-US" sz="2000" dirty="0">
                <a:latin typeface="Corbel" panose="020B0503020204020204" pitchFamily="34" charset="0"/>
              </a:rPr>
              <a:t> for low-latency, real-time data processing.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0592" y="2136227"/>
            <a:ext cx="3198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1. Batch Processing: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80592" y="3580681"/>
            <a:ext cx="462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2. Real-Time Processing: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0592" y="4934408"/>
            <a:ext cx="505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3. Data Exploration and </a:t>
            </a:r>
            <a:r>
              <a:rPr lang="en-US" sz="2400" b="1" dirty="0">
                <a:latin typeface="Corbel" panose="020B0503020204020204" pitchFamily="34" charset="0"/>
              </a:rPr>
              <a:t>Analysis:</a:t>
            </a:r>
            <a:endParaRPr lang="en-US" sz="24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0592" y="5461649"/>
            <a:ext cx="100053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Empower users to explore and analyze data using SQL-based tools like Apache Hive and Apache Impala.</a:t>
            </a:r>
          </a:p>
        </p:txBody>
      </p:sp>
    </p:spTree>
    <p:extLst>
      <p:ext uri="{BB962C8B-B14F-4D97-AF65-F5344CB8AC3E}">
        <p14:creationId xmlns:p14="http://schemas.microsoft.com/office/powerpoint/2010/main" val="2162006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00" y="5517691"/>
            <a:ext cx="844640" cy="70332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249" y="1983051"/>
            <a:ext cx="847991" cy="7281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207173" y="756740"/>
            <a:ext cx="985344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400" b="1" dirty="0">
                <a:latin typeface="Corbel" panose="020B0503020204020204" pitchFamily="34" charset="0"/>
              </a:rPr>
              <a:t>Scalability and Performance Optimization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655270" y="1766720"/>
            <a:ext cx="4351282" cy="259507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48759" y="1766720"/>
            <a:ext cx="4351282" cy="259507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655270" y="5145795"/>
            <a:ext cx="4351282" cy="259507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548759" y="5145795"/>
            <a:ext cx="4351282" cy="2595074"/>
          </a:xfrm>
          <a:prstGeom prst="roundRect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50020" y="2156294"/>
            <a:ext cx="3704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rbel" panose="020B0503020204020204" pitchFamily="34" charset="0"/>
              </a:rPr>
              <a:t>Storage Scaling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51685" y="5598514"/>
            <a:ext cx="3704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rbel" panose="020B0503020204020204" pitchFamily="34" charset="0"/>
              </a:rPr>
              <a:t>Monitoring and Alerting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29000" y="5631974"/>
            <a:ext cx="3704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rbel" panose="020B0503020204020204" pitchFamily="34" charset="0"/>
              </a:rPr>
              <a:t>Performance Tuning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624850" y="2182500"/>
            <a:ext cx="37048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Corbel" panose="020B0503020204020204" pitchFamily="34" charset="0"/>
              </a:rPr>
              <a:t>Computing Power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127" y="5350030"/>
            <a:ext cx="959543" cy="844726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2900855" y="2825500"/>
            <a:ext cx="370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Seamlessly scale storage capacity by adding more commodity hardware to the Hadoop cluster.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091448" y="6277885"/>
            <a:ext cx="370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Implement robust monitoring and alerting mechanisms to ensure the data lake operates at peak efficiency.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00854" y="6197140"/>
            <a:ext cx="3704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Optimize data lake performance through techniques like data partitioning, indexing, and caching.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251734" y="2796028"/>
            <a:ext cx="338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rbel" panose="020B0503020204020204" pitchFamily="34" charset="0"/>
              </a:rPr>
              <a:t>Increase computing power by adding more nodes to the cluster, enabling parallel data processing.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80" y="2112302"/>
            <a:ext cx="518870" cy="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930166"/>
            <a:ext cx="98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latin typeface="Corbel" panose="020B0503020204020204" pitchFamily="34" charset="0"/>
              </a:rPr>
              <a:t>Conclusion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173" y="2781290"/>
            <a:ext cx="107047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Hadoop enables organizations to build a flexible, scalable, and cost-efficient Data Lake capable of handling large-scale data and supporting advanced analytics</a:t>
            </a:r>
            <a:r>
              <a:rPr lang="en-US" sz="2000" dirty="0" smtClean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Through its components (HDFS, YARN, </a:t>
            </a:r>
            <a:r>
              <a:rPr lang="en-US" sz="2000" dirty="0" err="1">
                <a:latin typeface="Corbel" panose="020B0503020204020204" pitchFamily="34" charset="0"/>
              </a:rPr>
              <a:t>MapReduce</a:t>
            </a:r>
            <a:r>
              <a:rPr lang="en-US" sz="2000" dirty="0">
                <a:latin typeface="Corbel" panose="020B0503020204020204" pitchFamily="34" charset="0"/>
              </a:rPr>
              <a:t>, and others), it ensures that enterprises can handle diverse data sources, process large datasets efficiently, and maintain data governance and security</a:t>
            </a:r>
            <a:r>
              <a:rPr lang="en-US" sz="2000" dirty="0" smtClean="0">
                <a:latin typeface="Corbel" panose="020B0503020204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In today’s data-driven world, Apache Hadoop plays a crucial role in helping organizations turn raw data into actionable insights, powering the next generation of enterprise decision-making.</a:t>
            </a:r>
          </a:p>
          <a:p>
            <a:endParaRPr lang="en-US" sz="20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968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565741"/>
            <a:ext cx="9853448" cy="781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85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The Hadoop Ecosystem</a:t>
            </a:r>
            <a:endParaRPr lang="en-US" sz="3600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7640" y="1641122"/>
            <a:ext cx="69218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Hadoop is an open-source software framework that allows for the distributed processing of large datasets across clusters of computers. </a:t>
            </a:r>
            <a:endParaRPr lang="en-US" sz="2000" dirty="0" smtClean="0">
              <a:latin typeface="Corbel" panose="020B0503020204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47186" y="3342902"/>
            <a:ext cx="2727436" cy="1922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ffHDFS</a:t>
            </a:r>
            <a:endParaRPr lang="en-US" b="1" dirty="0"/>
          </a:p>
          <a:p>
            <a:pPr algn="ctr"/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768" y="1320691"/>
            <a:ext cx="5065329" cy="689973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047186" y="5265684"/>
            <a:ext cx="2727436" cy="1922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74623" y="5265684"/>
            <a:ext cx="2727436" cy="1922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74623" y="3342902"/>
            <a:ext cx="2727436" cy="1922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00901" y="3581394"/>
            <a:ext cx="24200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HDFS</a:t>
            </a:r>
            <a:r>
              <a:rPr lang="en-US" sz="2000" dirty="0">
                <a:latin typeface="Corbel" panose="020B0503020204020204" pitchFamily="34" charset="0"/>
              </a:rPr>
              <a:t>:</a:t>
            </a:r>
          </a:p>
          <a:p>
            <a:r>
              <a:rPr lang="en-US" dirty="0">
                <a:latin typeface="Corbel" panose="020B0503020204020204" pitchFamily="34" charset="0"/>
              </a:rPr>
              <a:t>HDFS is a distributed file system that stores data across multiple nodes in a cluster.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5414" y="5448260"/>
            <a:ext cx="24200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Hive:</a:t>
            </a:r>
          </a:p>
          <a:p>
            <a:r>
              <a:rPr lang="en-US" dirty="0">
                <a:latin typeface="Corbel" panose="020B0503020204020204" pitchFamily="34" charset="0"/>
              </a:rPr>
              <a:t>Hive provides a SQL-like interface for querying data stored in HDFS.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00901" y="5419363"/>
            <a:ext cx="24200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rbel" panose="020B0503020204020204" pitchFamily="34" charset="0"/>
              </a:rPr>
              <a:t>MapReduce</a:t>
            </a:r>
            <a:r>
              <a:rPr lang="en-US" sz="2000" b="1" dirty="0">
                <a:latin typeface="Corbel" panose="020B0503020204020204" pitchFamily="34" charset="0"/>
              </a:rPr>
              <a:t>:</a:t>
            </a:r>
          </a:p>
          <a:p>
            <a:r>
              <a:rPr lang="en-US" dirty="0" err="1">
                <a:latin typeface="Corbel" panose="020B0503020204020204" pitchFamily="34" charset="0"/>
              </a:rPr>
              <a:t>MapReduce</a:t>
            </a:r>
            <a:r>
              <a:rPr lang="en-US" dirty="0">
                <a:latin typeface="Corbel" panose="020B0503020204020204" pitchFamily="34" charset="0"/>
              </a:rPr>
              <a:t> is a programming model that allows for parallel processing of data.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08775" y="3451892"/>
            <a:ext cx="269328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YARN:</a:t>
            </a:r>
          </a:p>
          <a:p>
            <a:r>
              <a:rPr lang="en-US" dirty="0">
                <a:latin typeface="Corbel" panose="020B0503020204020204" pitchFamily="34" charset="0"/>
              </a:rPr>
              <a:t>Yet Another Resource Negotiator (YARN) resource management system manages cluster's resources.</a:t>
            </a:r>
          </a:p>
        </p:txBody>
      </p:sp>
    </p:spTree>
    <p:extLst>
      <p:ext uri="{BB962C8B-B14F-4D97-AF65-F5344CB8AC3E}">
        <p14:creationId xmlns:p14="http://schemas.microsoft.com/office/powerpoint/2010/main" val="255111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565741"/>
            <a:ext cx="9853448" cy="781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85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Corbel" panose="020B0503020204020204" pitchFamily="34" charset="0"/>
              </a:rPr>
              <a:t>Enterprise Data Lake</a:t>
            </a:r>
            <a:endParaRPr lang="en-US" sz="3600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47640" y="1221334"/>
            <a:ext cx="6889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An enterprise data lake is a centralized repository for storing all of an organization's data, </a:t>
            </a:r>
            <a:r>
              <a:rPr lang="en-US" dirty="0">
                <a:latin typeface="Corbel" panose="020B0503020204020204" pitchFamily="34" charset="0"/>
              </a:rPr>
              <a:t>both</a:t>
            </a:r>
            <a:r>
              <a:rPr lang="en-US" sz="2000" dirty="0">
                <a:latin typeface="Corbel" panose="020B0503020204020204" pitchFamily="34" charset="0"/>
              </a:rPr>
              <a:t> structured and unstructured. </a:t>
            </a:r>
            <a:endParaRPr lang="en-US" sz="2000" dirty="0" smtClean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orbel" panose="020B0503020204020204" pitchFamily="34" charset="0"/>
              </a:rPr>
              <a:t>It </a:t>
            </a:r>
            <a:r>
              <a:rPr lang="en-US" sz="2000" dirty="0">
                <a:latin typeface="Corbel" panose="020B0503020204020204" pitchFamily="34" charset="0"/>
              </a:rPr>
              <a:t>provides a single source of truth for data across the enterprise and enables organizations to gain insights from all of their data, regardless of its </a:t>
            </a:r>
            <a:r>
              <a:rPr lang="en-US" sz="2000" dirty="0" smtClean="0">
                <a:latin typeface="Corbel" panose="020B0503020204020204" pitchFamily="34" charset="0"/>
              </a:rPr>
              <a:t>source.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047186" y="3342902"/>
            <a:ext cx="2727436" cy="1922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ffHDFS</a:t>
            </a:r>
            <a:endParaRPr lang="en-US" b="1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7047186" y="5265684"/>
            <a:ext cx="2727436" cy="1922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74623" y="5265684"/>
            <a:ext cx="2727436" cy="1922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9774623" y="3342902"/>
            <a:ext cx="2727436" cy="19227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200901" y="3581394"/>
            <a:ext cx="24200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Unified Data </a:t>
            </a:r>
            <a:r>
              <a:rPr lang="en-US" sz="2000" b="1" dirty="0" smtClean="0">
                <a:latin typeface="Corbel" panose="020B0503020204020204" pitchFamily="34" charset="0"/>
              </a:rPr>
              <a:t>Access</a:t>
            </a:r>
            <a:r>
              <a:rPr lang="en-US" sz="2000" dirty="0" smtClean="0">
                <a:latin typeface="Corbel" panose="020B0503020204020204" pitchFamily="34" charset="0"/>
              </a:rPr>
              <a:t>:</a:t>
            </a:r>
            <a:endParaRPr lang="en-US" sz="2000" dirty="0">
              <a:latin typeface="Corbel" panose="020B0503020204020204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Provides a single source of truth for all data across the enterprise.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45414" y="5448260"/>
            <a:ext cx="242000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Increased Agility</a:t>
            </a:r>
            <a:r>
              <a:rPr lang="en-US" sz="2000" b="1" dirty="0"/>
              <a:t>:</a:t>
            </a:r>
          </a:p>
          <a:p>
            <a:r>
              <a:rPr lang="en-US" dirty="0">
                <a:latin typeface="Corbel" panose="020B0503020204020204" pitchFamily="34" charset="0"/>
              </a:rPr>
              <a:t>Allows organizations to respond quickly to changing business needs.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00901" y="5448260"/>
            <a:ext cx="24200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Improved Analytics:</a:t>
            </a:r>
          </a:p>
          <a:p>
            <a:r>
              <a:rPr lang="en-US" dirty="0">
                <a:latin typeface="Corbel" panose="020B0503020204020204" pitchFamily="34" charset="0"/>
              </a:rPr>
              <a:t>Supports a wide range of data analysis and machine learning tasks.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60018" y="3581393"/>
            <a:ext cx="255664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rbel" panose="020B0503020204020204" pitchFamily="34" charset="0"/>
              </a:rPr>
              <a:t>Data</a:t>
            </a:r>
            <a:r>
              <a:rPr lang="en-US" sz="2000" b="1" dirty="0"/>
              <a:t> </a:t>
            </a:r>
            <a:r>
              <a:rPr lang="en-US" sz="2000" b="1" dirty="0">
                <a:latin typeface="Corbel" panose="020B0503020204020204" pitchFamily="34" charset="0"/>
              </a:rPr>
              <a:t>Discovery</a:t>
            </a:r>
            <a:r>
              <a:rPr lang="en-US" sz="2000" b="1" dirty="0" smtClean="0">
                <a:latin typeface="Bahnschrift Light" panose="020B0502040204020203" pitchFamily="34" charset="0"/>
              </a:rPr>
              <a:t>:</a:t>
            </a:r>
            <a:endParaRPr lang="en-US" sz="2000" b="1" dirty="0">
              <a:latin typeface="Bahnschrift Light" panose="020B0502040204020203" pitchFamily="34" charset="0"/>
            </a:endParaRPr>
          </a:p>
          <a:p>
            <a:r>
              <a:rPr lang="en-US" dirty="0">
                <a:latin typeface="Corbel" panose="020B0503020204020204" pitchFamily="34" charset="0"/>
              </a:rPr>
              <a:t>Enables organizations to discover new insights and patterns in their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84" y="1938562"/>
            <a:ext cx="5530056" cy="511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669284"/>
            <a:ext cx="9853448" cy="781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85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Corbel" panose="020B0503020204020204" pitchFamily="34" charset="0"/>
                <a:ea typeface="Petrona" pitchFamily="34" charset="-122"/>
                <a:cs typeface="Petrona" pitchFamily="34" charset="-120"/>
              </a:rPr>
              <a:t>Industry </a:t>
            </a:r>
            <a:r>
              <a:rPr lang="en-US" sz="3600" b="1" dirty="0">
                <a:solidFill>
                  <a:srgbClr val="000000"/>
                </a:solidFill>
                <a:latin typeface="Corbel" panose="020B0503020204020204" pitchFamily="34" charset="0"/>
                <a:ea typeface="Petrona" pitchFamily="34" charset="-122"/>
                <a:cs typeface="Petrona" pitchFamily="34" charset="-120"/>
              </a:rPr>
              <a:t>Overview </a:t>
            </a:r>
            <a:r>
              <a:rPr lang="en-US" sz="3600" b="1" dirty="0" smtClean="0">
                <a:solidFill>
                  <a:srgbClr val="000000"/>
                </a:solidFill>
                <a:latin typeface="Corbel" panose="020B0503020204020204" pitchFamily="34" charset="0"/>
                <a:ea typeface="Petrona" pitchFamily="34" charset="-122"/>
                <a:cs typeface="Petrona" pitchFamily="34" charset="-120"/>
              </a:rPr>
              <a:t>and </a:t>
            </a:r>
            <a:r>
              <a:rPr lang="en-US" sz="3600" b="1" dirty="0">
                <a:solidFill>
                  <a:srgbClr val="000000"/>
                </a:solidFill>
                <a:latin typeface="Corbel" panose="020B0503020204020204" pitchFamily="34" charset="0"/>
                <a:ea typeface="Petrona" pitchFamily="34" charset="-122"/>
                <a:cs typeface="Petrona" pitchFamily="34" charset="-120"/>
              </a:rPr>
              <a:t>Business Problem</a:t>
            </a:r>
            <a:r>
              <a:rPr lang="en-US" sz="3600" b="1" dirty="0" smtClean="0">
                <a:solidFill>
                  <a:srgbClr val="000000"/>
                </a:solidFill>
                <a:latin typeface="Corbel" panose="020B0503020204020204" pitchFamily="34" charset="0"/>
                <a:ea typeface="Petrona" pitchFamily="34" charset="-122"/>
                <a:cs typeface="Petrona" pitchFamily="34" charset="-120"/>
              </a:rPr>
              <a:t> </a:t>
            </a:r>
            <a:endParaRPr lang="en-US" sz="3600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173" y="1424234"/>
            <a:ext cx="104210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Organizations collect and analyze large amounts of data from disparate data sources using </a:t>
            </a:r>
            <a:r>
              <a:rPr lang="en-US" sz="2000" dirty="0" smtClean="0">
                <a:latin typeface="Corbel" panose="020B0503020204020204" pitchFamily="34" charset="0"/>
              </a:rPr>
              <a:t>Enterprise Data </a:t>
            </a:r>
            <a:r>
              <a:rPr lang="en-US" sz="2000" dirty="0">
                <a:latin typeface="Corbel" panose="020B0503020204020204" pitchFamily="34" charset="0"/>
              </a:rPr>
              <a:t>Warehouses and Analytics Tools making it difficult to manage storage, processing, and </a:t>
            </a:r>
            <a:r>
              <a:rPr lang="en-US" sz="2000" dirty="0" smtClean="0">
                <a:latin typeface="Corbel" panose="020B0503020204020204" pitchFamily="34" charset="0"/>
              </a:rPr>
              <a:t>analytics at </a:t>
            </a:r>
            <a:r>
              <a:rPr lang="en-US" sz="2000" dirty="0">
                <a:latin typeface="Corbel" panose="020B0503020204020204" pitchFamily="34" charset="0"/>
              </a:rPr>
              <a:t>scale</a:t>
            </a:r>
            <a:r>
              <a:rPr lang="en-US" sz="2000" dirty="0" smtClean="0">
                <a:latin typeface="Corbel" panose="020B0503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Data Marts in the traditional Enterprise Data Warehouses are designed individually </a:t>
            </a:r>
            <a:r>
              <a:rPr lang="en-US" sz="2000" dirty="0" smtClean="0">
                <a:latin typeface="Corbel" panose="020B0503020204020204" pitchFamily="34" charset="0"/>
              </a:rPr>
              <a:t>that doesn’t </a:t>
            </a:r>
            <a:r>
              <a:rPr lang="en-US" sz="2000" dirty="0">
                <a:latin typeface="Corbel" panose="020B0503020204020204" pitchFamily="34" charset="0"/>
              </a:rPr>
              <a:t>allow organizations to perform comprehensive and efficient analytics</a:t>
            </a:r>
            <a:r>
              <a:rPr lang="en-US" sz="2000" dirty="0" smtClean="0">
                <a:latin typeface="Corbel" panose="020B0503020204020204" pitchFamily="34" charset="0"/>
              </a:rPr>
              <a:t>.</a:t>
            </a:r>
          </a:p>
          <a:p>
            <a:endParaRPr lang="en-US" sz="2000" dirty="0" smtClean="0">
              <a:latin typeface="Corbel" panose="020B0503020204020204" pitchFamily="34" charset="0"/>
            </a:endParaRPr>
          </a:p>
          <a:p>
            <a:r>
              <a:rPr lang="en-US" sz="2400" b="1" dirty="0" smtClean="0">
                <a:latin typeface="Corbel" panose="020B0503020204020204" pitchFamily="34" charset="0"/>
              </a:rPr>
              <a:t>Business Problem and Challenges: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7173" y="3778622"/>
            <a:ext cx="3515710" cy="3263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238593" y="3784030"/>
            <a:ext cx="3515710" cy="3263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722883" y="3778622"/>
            <a:ext cx="3515710" cy="3263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75186" y="4918840"/>
            <a:ext cx="31058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Data is scattered across different systems, making it difficult to gain a holistic view of the customer.</a:t>
            </a:r>
          </a:p>
          <a:p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06663" y="4913417"/>
            <a:ext cx="310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Traditional methods rely on manual data processing, which is time-consuming and prone to error.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2373" y="4913417"/>
            <a:ext cx="31058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</a:rPr>
              <a:t>Traditional methods often fail to uncover hidden patterns and trends in the data.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75186" y="4207598"/>
            <a:ext cx="2222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Data Silos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22373" y="4207598"/>
            <a:ext cx="2593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Limited Insights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75130" y="4226031"/>
            <a:ext cx="29087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Manual Analysis</a:t>
            </a:r>
          </a:p>
        </p:txBody>
      </p:sp>
    </p:spTree>
    <p:extLst>
      <p:ext uri="{BB962C8B-B14F-4D97-AF65-F5344CB8AC3E}">
        <p14:creationId xmlns:p14="http://schemas.microsoft.com/office/powerpoint/2010/main" val="236257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882868"/>
            <a:ext cx="9853448" cy="781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85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Corbel" panose="020B0503020204020204" pitchFamily="34" charset="0"/>
                <a:ea typeface="Petrona" pitchFamily="34" charset="-122"/>
                <a:cs typeface="Petrona" pitchFamily="34" charset="-120"/>
              </a:rPr>
              <a:t>Implementing Hadoop Solution</a:t>
            </a:r>
            <a:endParaRPr lang="en-US" sz="3600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07174" y="1632743"/>
            <a:ext cx="108151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Big data solutions like </a:t>
            </a:r>
            <a:r>
              <a:rPr lang="en-US" sz="2000" dirty="0" smtClean="0">
                <a:latin typeface="Corbel" panose="020B0503020204020204" pitchFamily="34" charset="0"/>
              </a:rPr>
              <a:t>Apache Hadoop can </a:t>
            </a:r>
            <a:r>
              <a:rPr lang="en-US" sz="2000" dirty="0">
                <a:latin typeface="Corbel" panose="020B0503020204020204" pitchFamily="34" charset="0"/>
              </a:rPr>
              <a:t>easily scale to handle increasing amounts of data, allowing organizations to process and analyze massive datasets without performance degradation</a:t>
            </a:r>
            <a:r>
              <a:rPr lang="en-US" sz="2000" dirty="0" smtClean="0">
                <a:latin typeface="Corbel" panose="020B0503020204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These technologies enable distributed computing, where data is processed across multiple servers or nodes. This parallel processing speeds up data analysis and reduces the time required for insights.</a:t>
            </a:r>
            <a:endParaRPr lang="en-US" sz="2000" dirty="0" smtClean="0">
              <a:latin typeface="Corbel" panose="020B0503020204020204" pitchFamily="34" charset="0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269820907"/>
              </p:ext>
            </p:extLst>
          </p:nvPr>
        </p:nvGraphicFramePr>
        <p:xfrm>
          <a:off x="1770994" y="2617074"/>
          <a:ext cx="11613930" cy="62862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2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930166"/>
            <a:ext cx="98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latin typeface="Corbel" panose="020B0503020204020204" pitchFamily="34" charset="0"/>
              </a:rPr>
              <a:t>Data Analytics using Hadoop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791386996"/>
              </p:ext>
            </p:extLst>
          </p:nvPr>
        </p:nvGraphicFramePr>
        <p:xfrm>
          <a:off x="3087414" y="2191405"/>
          <a:ext cx="8092966" cy="5379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84027" y="2663793"/>
            <a:ext cx="1497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Data </a:t>
            </a:r>
            <a:r>
              <a:rPr lang="en-US" sz="2000" dirty="0" smtClean="0">
                <a:latin typeface="Bahnschrift Condensed" panose="020B0502040204020203" pitchFamily="34" charset="0"/>
              </a:rPr>
              <a:t>Sources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84027" y="3746632"/>
            <a:ext cx="161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Data </a:t>
            </a:r>
            <a:r>
              <a:rPr lang="en-US" sz="2000" dirty="0" smtClean="0">
                <a:latin typeface="Bahnschrift Condensed" panose="020B0502040204020203" pitchFamily="34" charset="0"/>
              </a:rPr>
              <a:t>Storage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36882" y="5782327"/>
            <a:ext cx="176048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 smtClean="0">
                <a:latin typeface="Bahnschrift Condensed" panose="020B0502040204020203" pitchFamily="34" charset="0"/>
              </a:rPr>
              <a:t>Machine Learning</a:t>
            </a:r>
            <a:endParaRPr lang="en-US" sz="1900" dirty="0">
              <a:latin typeface="Bahnschrift 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84027" y="4761650"/>
            <a:ext cx="1613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Condensed" panose="020B0502040204020203" pitchFamily="34" charset="0"/>
              </a:rPr>
              <a:t>Data </a:t>
            </a:r>
            <a:r>
              <a:rPr lang="en-US" sz="2000" dirty="0" smtClean="0">
                <a:latin typeface="Bahnschrift Condensed" panose="020B0502040204020203" pitchFamily="34" charset="0"/>
              </a:rPr>
              <a:t>Analytics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84027" y="6865166"/>
            <a:ext cx="17604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Bahnschrift Condensed" panose="020B0502040204020203" pitchFamily="34" charset="0"/>
              </a:rPr>
              <a:t>Visualization</a:t>
            </a:r>
            <a:endParaRPr lang="en-US" sz="2000" dirty="0"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867102"/>
            <a:ext cx="9853448" cy="781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5850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Corbel" panose="020B0503020204020204" pitchFamily="34" charset="0"/>
                <a:ea typeface="Petrona" pitchFamily="34" charset="-122"/>
                <a:cs typeface="Petrona" pitchFamily="34" charset="-120"/>
              </a:rPr>
              <a:t>Technical Architecture Diagram</a:t>
            </a:r>
            <a:endParaRPr lang="en-US" sz="3600" dirty="0">
              <a:latin typeface="Corbel" panose="020B05030202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1" t="1712" b="2036"/>
          <a:stretch/>
        </p:blipFill>
        <p:spPr>
          <a:xfrm>
            <a:off x="2743200" y="1622052"/>
            <a:ext cx="10368364" cy="630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930166"/>
            <a:ext cx="98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 smtClean="0">
                <a:latin typeface="Corbel" panose="020B0503020204020204" pitchFamily="34" charset="0"/>
              </a:rPr>
              <a:t>Data Collection and Ingestion</a:t>
            </a:r>
            <a:endParaRPr lang="en-US" sz="3600" b="1" dirty="0">
              <a:latin typeface="Corbel" panose="020B05030202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0593" y="2632841"/>
            <a:ext cx="956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Ingest data from diverse sources, such as databases, log files, and real-time streams, using tools like Flume, Kafka, and </a:t>
            </a:r>
            <a:r>
              <a:rPr lang="en-US" sz="2000" dirty="0" err="1">
                <a:latin typeface="Corbel" panose="020B0503020204020204" pitchFamily="34" charset="0"/>
              </a:rPr>
              <a:t>Sqoop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80593" y="4067558"/>
            <a:ext cx="98114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Perform data cleansing, transformation, and enrichment to ensure data quality and consistency before storing in the data lake</a:t>
            </a:r>
            <a:r>
              <a:rPr lang="en-US" sz="2200" dirty="0">
                <a:latin typeface="Bahnschrift Light SemiCondensed" panose="020B0502040204020203" pitchFamily="34" charset="0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80592" y="2136227"/>
            <a:ext cx="2994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rbel" panose="020B0503020204020204" pitchFamily="34" charset="0"/>
              </a:rPr>
              <a:t>1. Data Ingestion</a:t>
            </a:r>
            <a:r>
              <a:rPr lang="en-US" b="1" dirty="0" smtClean="0">
                <a:latin typeface="Corbel" panose="020B0503020204020204" pitchFamily="34" charset="0"/>
              </a:rPr>
              <a:t>:</a:t>
            </a: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0593" y="3580681"/>
            <a:ext cx="3341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2. </a:t>
            </a:r>
            <a:r>
              <a:rPr lang="en-US" sz="2400" b="1" dirty="0">
                <a:latin typeface="Corbel" panose="020B0503020204020204" pitchFamily="34" charset="0"/>
              </a:rPr>
              <a:t>Data </a:t>
            </a:r>
            <a:r>
              <a:rPr lang="en-US" sz="2400" b="1" dirty="0" smtClean="0">
                <a:latin typeface="Corbel" panose="020B0503020204020204" pitchFamily="34" charset="0"/>
              </a:rPr>
              <a:t>Preprocessing</a:t>
            </a:r>
            <a:r>
              <a:rPr lang="en-US" sz="2200" b="1" dirty="0" smtClean="0">
                <a:latin typeface="Bahnschrift Light SemiCondensed" panose="020B0502040204020203" pitchFamily="34" charset="0"/>
              </a:rPr>
              <a:t>:</a:t>
            </a:r>
            <a:endParaRPr lang="en-US" sz="2200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0592" y="4934408"/>
            <a:ext cx="505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3. Batch and Real-Time </a:t>
            </a:r>
            <a:r>
              <a:rPr lang="en-US" sz="2400" b="1" dirty="0">
                <a:latin typeface="Corbel" panose="020B0503020204020204" pitchFamily="34" charset="0"/>
              </a:rPr>
              <a:t>Ingestion:</a:t>
            </a:r>
            <a:endParaRPr lang="en-US" sz="2400" b="1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80592" y="5461649"/>
            <a:ext cx="1046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Support both batch and real-time data ingestion to cater to a wide range of analytical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8931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07173" y="930166"/>
            <a:ext cx="9853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600" b="1" dirty="0">
                <a:latin typeface="Corbel" panose="020B0503020204020204" pitchFamily="34" charset="0"/>
              </a:rPr>
              <a:t>Data Storage and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0593" y="2632841"/>
            <a:ext cx="10468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Utilize the Hadoop Distributed File System (HDFS) to store and manage data in a highly scalable and fault-tolerant manner.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80593" y="4067558"/>
            <a:ext cx="10074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Leverage metadata cataloging tools like Apache Hive to provide a comprehensive view of the data assets in the data lake</a:t>
            </a:r>
            <a:r>
              <a:rPr lang="en-US" sz="2000" dirty="0">
                <a:latin typeface="Corbel" panose="020B0503020204020204" pitchFamily="34" charset="0"/>
              </a:rPr>
              <a:t>.</a:t>
            </a:r>
            <a:endParaRPr lang="en-US" sz="2000" dirty="0">
              <a:latin typeface="Corbel" panose="020B0503020204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0593" y="2136227"/>
            <a:ext cx="313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1. HDFS </a:t>
            </a:r>
            <a:r>
              <a:rPr lang="en-US" sz="2400" b="1" dirty="0" smtClean="0">
                <a:latin typeface="Corbel" panose="020B0503020204020204" pitchFamily="34" charset="0"/>
              </a:rPr>
              <a:t>Storage:</a:t>
            </a: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80592" y="3580681"/>
            <a:ext cx="4624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Corbel" panose="020B0503020204020204" pitchFamily="34" charset="0"/>
              </a:defRPr>
            </a:lvl1pPr>
          </a:lstStyle>
          <a:p>
            <a:r>
              <a:rPr lang="en-US" dirty="0"/>
              <a:t>2. Metadata Management: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80592" y="4934408"/>
            <a:ext cx="5058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rbel" panose="020B0503020204020204" pitchFamily="34" charset="0"/>
              </a:rPr>
              <a:t>3. Data Exploration and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0592" y="5461649"/>
            <a:ext cx="9922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Empower users to explore and analyze data using SQL-based tools like Apache Hive and Apache Impala.</a:t>
            </a:r>
          </a:p>
        </p:txBody>
      </p:sp>
    </p:spTree>
    <p:extLst>
      <p:ext uri="{BB962C8B-B14F-4D97-AF65-F5344CB8AC3E}">
        <p14:creationId xmlns:p14="http://schemas.microsoft.com/office/powerpoint/2010/main" val="5418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2971</TotalTime>
  <Words>945</Words>
  <Application>Microsoft Office PowerPoint</Application>
  <PresentationFormat>Custom</PresentationFormat>
  <Paragraphs>97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Petrona</vt:lpstr>
      <vt:lpstr>Bahnschrift Light SemiCondensed</vt:lpstr>
      <vt:lpstr>Bahnschrift</vt:lpstr>
      <vt:lpstr>Trebuchet MS</vt:lpstr>
      <vt:lpstr>Tw Cen MT</vt:lpstr>
      <vt:lpstr>Bahnschrift Condensed</vt:lpstr>
      <vt:lpstr>Bahnschrift Light</vt:lpstr>
      <vt:lpstr>Corbel</vt:lpstr>
      <vt:lpstr>Bahnschrift Light Condensed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Sarshaar</dc:creator>
  <cp:lastModifiedBy>user</cp:lastModifiedBy>
  <cp:revision>84</cp:revision>
  <dcterms:created xsi:type="dcterms:W3CDTF">2024-09-25T02:04:15Z</dcterms:created>
  <dcterms:modified xsi:type="dcterms:W3CDTF">2024-12-02T23:21:23Z</dcterms:modified>
</cp:coreProperties>
</file>