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3" r:id="rId2"/>
    <p:sldId id="321" r:id="rId3"/>
    <p:sldId id="336" r:id="rId4"/>
    <p:sldId id="337" r:id="rId5"/>
    <p:sldId id="296" r:id="rId6"/>
    <p:sldId id="338" r:id="rId7"/>
    <p:sldId id="339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41" r:id="rId19"/>
    <p:sldId id="340" r:id="rId20"/>
    <p:sldId id="334" r:id="rId21"/>
    <p:sldId id="335" r:id="rId22"/>
    <p:sldId id="342" r:id="rId23"/>
    <p:sldId id="345" r:id="rId24"/>
    <p:sldId id="343" r:id="rId25"/>
    <p:sldId id="344" r:id="rId26"/>
    <p:sldId id="346" r:id="rId27"/>
    <p:sldId id="297" r:id="rId28"/>
  </p:sldIdLst>
  <p:sldSz cx="12192000" cy="6858000"/>
  <p:notesSz cx="6858000" cy="9144000"/>
  <p:embeddedFontLst>
    <p:embeddedFont>
      <p:font typeface="굴림체" panose="020B0609000101010101" pitchFamily="49" charset="-127"/>
      <p:regular r:id="rId31"/>
    </p:embeddedFont>
    <p:embeddedFont>
      <p:font typeface="맑은 고딕" panose="020B0503020000020004" pitchFamily="34" charset="-127"/>
      <p:regular r:id="rId32"/>
      <p:bold r:id="rId33"/>
    </p:embeddedFont>
  </p:embeddedFontLst>
  <p:defaultTextStyle>
    <a:defPPr>
      <a:defRPr lang="ko-KR"/>
    </a:defPPr>
    <a:lvl1pPr marL="0" algn="l" defTabSz="995391" rtl="0" eaLnBrk="1" latinLnBrk="1" hangingPunct="1">
      <a:defRPr sz="1999" kern="1200">
        <a:solidFill>
          <a:schemeClr val="tx1"/>
        </a:solidFill>
        <a:latin typeface="+mn-lt"/>
        <a:ea typeface="+mn-ea"/>
        <a:cs typeface="+mn-cs"/>
      </a:defRPr>
    </a:lvl1pPr>
    <a:lvl2pPr marL="497696" algn="l" defTabSz="995391" rtl="0" eaLnBrk="1" latinLnBrk="1" hangingPunct="1">
      <a:defRPr sz="1999" kern="1200">
        <a:solidFill>
          <a:schemeClr val="tx1"/>
        </a:solidFill>
        <a:latin typeface="+mn-lt"/>
        <a:ea typeface="+mn-ea"/>
        <a:cs typeface="+mn-cs"/>
      </a:defRPr>
    </a:lvl2pPr>
    <a:lvl3pPr marL="995391" algn="l" defTabSz="995391" rtl="0" eaLnBrk="1" latinLnBrk="1" hangingPunct="1">
      <a:defRPr sz="1999" kern="1200">
        <a:solidFill>
          <a:schemeClr val="tx1"/>
        </a:solidFill>
        <a:latin typeface="+mn-lt"/>
        <a:ea typeface="+mn-ea"/>
        <a:cs typeface="+mn-cs"/>
      </a:defRPr>
    </a:lvl3pPr>
    <a:lvl4pPr marL="1493087" algn="l" defTabSz="995391" rtl="0" eaLnBrk="1" latinLnBrk="1" hangingPunct="1">
      <a:defRPr sz="1999" kern="1200">
        <a:solidFill>
          <a:schemeClr val="tx1"/>
        </a:solidFill>
        <a:latin typeface="+mn-lt"/>
        <a:ea typeface="+mn-ea"/>
        <a:cs typeface="+mn-cs"/>
      </a:defRPr>
    </a:lvl4pPr>
    <a:lvl5pPr marL="1990783" algn="l" defTabSz="995391" rtl="0" eaLnBrk="1" latinLnBrk="1" hangingPunct="1">
      <a:defRPr sz="1999" kern="1200">
        <a:solidFill>
          <a:schemeClr val="tx1"/>
        </a:solidFill>
        <a:latin typeface="+mn-lt"/>
        <a:ea typeface="+mn-ea"/>
        <a:cs typeface="+mn-cs"/>
      </a:defRPr>
    </a:lvl5pPr>
    <a:lvl6pPr marL="2488478" algn="l" defTabSz="995391" rtl="0" eaLnBrk="1" latinLnBrk="1" hangingPunct="1">
      <a:defRPr sz="1999" kern="1200">
        <a:solidFill>
          <a:schemeClr val="tx1"/>
        </a:solidFill>
        <a:latin typeface="+mn-lt"/>
        <a:ea typeface="+mn-ea"/>
        <a:cs typeface="+mn-cs"/>
      </a:defRPr>
    </a:lvl6pPr>
    <a:lvl7pPr marL="2986174" algn="l" defTabSz="995391" rtl="0" eaLnBrk="1" latinLnBrk="1" hangingPunct="1">
      <a:defRPr sz="1999" kern="1200">
        <a:solidFill>
          <a:schemeClr val="tx1"/>
        </a:solidFill>
        <a:latin typeface="+mn-lt"/>
        <a:ea typeface="+mn-ea"/>
        <a:cs typeface="+mn-cs"/>
      </a:defRPr>
    </a:lvl7pPr>
    <a:lvl8pPr marL="3483871" algn="l" defTabSz="995391" rtl="0" eaLnBrk="1" latinLnBrk="1" hangingPunct="1">
      <a:defRPr sz="1999" kern="1200">
        <a:solidFill>
          <a:schemeClr val="tx1"/>
        </a:solidFill>
        <a:latin typeface="+mn-lt"/>
        <a:ea typeface="+mn-ea"/>
        <a:cs typeface="+mn-cs"/>
      </a:defRPr>
    </a:lvl8pPr>
    <a:lvl9pPr marL="3981566" algn="l" defTabSz="995391" rtl="0" eaLnBrk="1" latinLnBrk="1" hangingPunct="1">
      <a:defRPr sz="19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81B6"/>
    <a:srgbClr val="1D5B96"/>
    <a:srgbClr val="BF73AB"/>
    <a:srgbClr val="0092ED"/>
    <a:srgbClr val="91427D"/>
    <a:srgbClr val="A43F7B"/>
    <a:srgbClr val="FE0450"/>
    <a:srgbClr val="9AB037"/>
    <a:srgbClr val="C32583"/>
    <a:srgbClr val="FF6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6" autoAdjust="0"/>
    <p:restoredTop sz="94792" autoAdjust="0"/>
  </p:normalViewPr>
  <p:slideViewPr>
    <p:cSldViewPr>
      <p:cViewPr varScale="1">
        <p:scale>
          <a:sx n="72" d="100"/>
          <a:sy n="72" d="100"/>
        </p:scale>
        <p:origin x="774" y="6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048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3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696" algn="l" defTabSz="9953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391" algn="l" defTabSz="9953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087" algn="l" defTabSz="9953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783" algn="l" defTabSz="9953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478" algn="l" defTabSz="9953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174" algn="l" defTabSz="9953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3871" algn="l" defTabSz="9953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1566" algn="l" defTabSz="995391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49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B9F-4AFE-40A7-9DE2-B4FC839510DE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6600056" y="2132856"/>
            <a:ext cx="4752528" cy="230425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60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3FE2F-FFB8-4FB8-84A8-97F0E44B6008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842A-2399-46BF-908E-F7F7A6BA6ECC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1CC08-81D7-4CAE-8923-3E40296AB09E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62593" y="254168"/>
            <a:ext cx="8175943" cy="798568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6088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62593" y="1413243"/>
            <a:ext cx="11522779" cy="4823421"/>
          </a:xfrm>
        </p:spPr>
        <p:txBody>
          <a:bodyPr>
            <a:normAutofit/>
          </a:bodyPr>
          <a:lstStyle>
            <a:lvl1pPr algn="l">
              <a:buNone/>
              <a:defRPr sz="2001" i="1" baseline="0">
                <a:solidFill>
                  <a:schemeClr val="tx1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001" i="1" baseline="0">
                <a:solidFill>
                  <a:schemeClr val="tx1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2001" i="1" baseline="0">
                <a:solidFill>
                  <a:schemeClr val="tx1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2001" i="1" baseline="0">
                <a:solidFill>
                  <a:schemeClr val="tx1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2001" i="1" baseline="0">
                <a:solidFill>
                  <a:schemeClr val="tx1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1" y="6500837"/>
            <a:ext cx="2844800" cy="220641"/>
          </a:xfrm>
        </p:spPr>
        <p:txBody>
          <a:bodyPr/>
          <a:lstStyle/>
          <a:p>
            <a:fld id="{ADEC1EB6-F825-43F8-836D-3E2DE50DB2E7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2" y="6500837"/>
            <a:ext cx="3860800" cy="22064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1" y="6500837"/>
            <a:ext cx="2844800" cy="220641"/>
          </a:xfrm>
        </p:spPr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62593" y="117400"/>
            <a:ext cx="8785736" cy="798568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6088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rgbClr val="1D5B96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262592" y="1413243"/>
            <a:ext cx="11522780" cy="4823421"/>
          </a:xfrm>
        </p:spPr>
        <p:txBody>
          <a:bodyPr>
            <a:normAutofit/>
          </a:bodyPr>
          <a:lstStyle>
            <a:lvl1pPr algn="l">
              <a:buNone/>
              <a:defRPr sz="2001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001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2001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2001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2001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0E0BD-CBC6-4B43-8878-2F99B61BE2C7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5809410" y="1659280"/>
            <a:ext cx="5894481" cy="237571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60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19027"/>
            <a:ext cx="10972800" cy="796908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062021"/>
            <a:ext cx="10972800" cy="5286412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429400"/>
            <a:ext cx="2844800" cy="292079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1330-565B-4372-AF41-EBB3DDCD9484}" type="datetime1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2" y="6429400"/>
            <a:ext cx="3860800" cy="292079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1" y="6429400"/>
            <a:ext cx="2844800" cy="292079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hf hdr="0" ftr="0" dt="0"/>
  <p:txStyles>
    <p:titleStyle>
      <a:lvl1pPr algn="l" defTabSz="996088" rtl="0" eaLnBrk="1" latinLnBrk="1" hangingPunct="1">
        <a:spcBef>
          <a:spcPct val="0"/>
        </a:spcBef>
        <a:buNone/>
        <a:defRPr lang="ko-KR" altLang="en-US" sz="3802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533" indent="-373533" algn="l" defTabSz="996088" rtl="0" eaLnBrk="1" latinLnBrk="1" hangingPunct="1">
        <a:spcBef>
          <a:spcPct val="20000"/>
        </a:spcBef>
        <a:buFont typeface="Arial" pitchFamily="34" charset="0"/>
        <a:buChar char="•"/>
        <a:defRPr lang="ko-KR" altLang="en-US" sz="2701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9322" indent="-311277" algn="l" defTabSz="996088" rtl="0" eaLnBrk="1" latinLnBrk="1" hangingPunct="1">
        <a:spcBef>
          <a:spcPct val="20000"/>
        </a:spcBef>
        <a:buFont typeface="Arial" pitchFamily="34" charset="0"/>
        <a:buChar char="–"/>
        <a:defRPr lang="ko-KR" altLang="en-US" sz="2001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5111" indent="-249023" algn="l" defTabSz="996088" rtl="0" eaLnBrk="1" latinLnBrk="1" hangingPunct="1">
        <a:spcBef>
          <a:spcPct val="20000"/>
        </a:spcBef>
        <a:buFont typeface="Arial" pitchFamily="34" charset="0"/>
        <a:buChar char="•"/>
        <a:defRPr lang="ko-KR" altLang="en-US" sz="2001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3155" indent="-249023" algn="l" defTabSz="996088" rtl="0" eaLnBrk="1" latinLnBrk="1" hangingPunct="1">
        <a:spcBef>
          <a:spcPct val="20000"/>
        </a:spcBef>
        <a:buFont typeface="Arial" pitchFamily="34" charset="0"/>
        <a:buChar char="–"/>
        <a:defRPr lang="ko-KR" altLang="en-US" sz="2001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1199" indent="-249023" algn="l" defTabSz="996088" rtl="0" eaLnBrk="1" latinLnBrk="1" hangingPunct="1">
        <a:spcBef>
          <a:spcPct val="20000"/>
        </a:spcBef>
        <a:buFont typeface="Arial" pitchFamily="34" charset="0"/>
        <a:buChar char="»"/>
        <a:defRPr lang="ko-KR" altLang="en-US" sz="200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9243" indent="-249023" algn="l" defTabSz="996088" rtl="0" eaLnBrk="1" latinLnBrk="1" hangingPunct="1">
        <a:spcBef>
          <a:spcPct val="20000"/>
        </a:spcBef>
        <a:buFont typeface="Arial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6pPr>
      <a:lvl7pPr marL="3237287" indent="-249023" algn="l" defTabSz="996088" rtl="0" eaLnBrk="1" latinLnBrk="1" hangingPunct="1">
        <a:spcBef>
          <a:spcPct val="20000"/>
        </a:spcBef>
        <a:buFont typeface="Arial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7pPr>
      <a:lvl8pPr marL="3735332" indent="-249023" algn="l" defTabSz="996088" rtl="0" eaLnBrk="1" latinLnBrk="1" hangingPunct="1">
        <a:spcBef>
          <a:spcPct val="20000"/>
        </a:spcBef>
        <a:buFont typeface="Arial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8pPr>
      <a:lvl9pPr marL="4233376" indent="-249023" algn="l" defTabSz="996088" rtl="0" eaLnBrk="1" latinLnBrk="1" hangingPunct="1">
        <a:spcBef>
          <a:spcPct val="20000"/>
        </a:spcBef>
        <a:buFont typeface="Arial" pitchFamily="34" charset="0"/>
        <a:buChar char="•"/>
        <a:defRPr sz="22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6088" rtl="0" eaLnBrk="1" latinLnBrk="1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1pPr>
      <a:lvl2pPr marL="498044" algn="l" defTabSz="996088" rtl="0" eaLnBrk="1" latinLnBrk="1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2pPr>
      <a:lvl3pPr marL="996088" algn="l" defTabSz="996088" rtl="0" eaLnBrk="1" latinLnBrk="1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3pPr>
      <a:lvl4pPr marL="1494132" algn="l" defTabSz="996088" rtl="0" eaLnBrk="1" latinLnBrk="1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4pPr>
      <a:lvl5pPr marL="1992177" algn="l" defTabSz="996088" rtl="0" eaLnBrk="1" latinLnBrk="1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5pPr>
      <a:lvl6pPr marL="2490221" algn="l" defTabSz="996088" rtl="0" eaLnBrk="1" latinLnBrk="1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6pPr>
      <a:lvl7pPr marL="2988265" algn="l" defTabSz="996088" rtl="0" eaLnBrk="1" latinLnBrk="1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7pPr>
      <a:lvl8pPr marL="3486310" algn="l" defTabSz="996088" rtl="0" eaLnBrk="1" latinLnBrk="1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8pPr>
      <a:lvl9pPr marL="3984354" algn="l" defTabSz="996088" rtl="0" eaLnBrk="1" latinLnBrk="1" hangingPunct="1">
        <a:defRPr sz="2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6456040" y="1772816"/>
            <a:ext cx="4824536" cy="2736304"/>
          </a:xfrm>
        </p:spPr>
        <p:txBody>
          <a:bodyPr/>
          <a:lstStyle/>
          <a:p>
            <a:r>
              <a:rPr lang="en-US" altLang="ko-KR" b="1" dirty="0">
                <a:latin typeface="Aptos" panose="020B0004020202020204" pitchFamily="34" charset="0"/>
                <a:cs typeface="AngsanaUPC" panose="020B0502040204020203" pitchFamily="18" charset="-34"/>
              </a:rPr>
              <a:t>CREDIT CARD FRAUD DETECTION</a:t>
            </a:r>
            <a:endParaRPr lang="ko-KR" altLang="en-US" b="1" dirty="0">
              <a:latin typeface="Aptos" panose="020B0004020202020204" pitchFamily="34" charset="0"/>
              <a:cs typeface="AngsanaUPC" panose="020B0502040204020203" pitchFamily="18" charset="-34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30" y="980728"/>
            <a:ext cx="752746" cy="535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DF4FEB-7C64-30FA-69CC-077079517705}"/>
              </a:ext>
            </a:extLst>
          </p:cNvPr>
          <p:cNvSpPr txBox="1"/>
          <p:nvPr/>
        </p:nvSpPr>
        <p:spPr>
          <a:xfrm>
            <a:off x="7104112" y="4653136"/>
            <a:ext cx="4176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ptos" panose="020B0004020202020204" pitchFamily="34" charset="0"/>
              </a:rPr>
              <a:t>By 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ptos" panose="020B0004020202020204" pitchFamily="34" charset="0"/>
              </a:rPr>
              <a:t>Brandon Sharp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ptos" panose="020B0004020202020204" pitchFamily="34" charset="0"/>
              </a:rPr>
              <a:t>Manpreet Kaur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ptos" panose="020B0004020202020204" pitchFamily="34" charset="0"/>
              </a:rPr>
              <a:t>Shivani </a:t>
            </a:r>
            <a:r>
              <a:rPr lang="en-US" sz="1800" dirty="0" err="1">
                <a:solidFill>
                  <a:schemeClr val="bg1"/>
                </a:solidFill>
                <a:latin typeface="Aptos" panose="020B0004020202020204" pitchFamily="34" charset="0"/>
              </a:rPr>
              <a:t>Shrivastav</a:t>
            </a:r>
            <a:endParaRPr lang="en-US" sz="18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  <a:latin typeface="Aptos" panose="020B0004020202020204" pitchFamily="34" charset="0"/>
              </a:rPr>
              <a:t>Sarshaar</a:t>
            </a:r>
            <a:r>
              <a:rPr lang="en-US" sz="1800" dirty="0">
                <a:solidFill>
                  <a:schemeClr val="bg1"/>
                </a:solidFill>
                <a:latin typeface="Aptos" panose="020B0004020202020204" pitchFamily="34" charset="0"/>
              </a:rPr>
              <a:t> Mohammed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Aptos" panose="020B0004020202020204" pitchFamily="34" charset="0"/>
              </a:rPr>
              <a:t>Tyler Keating</a:t>
            </a:r>
            <a:endParaRPr lang="en-IN" sz="18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E5944-EE82-C835-FDC8-4917B962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04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Preprocessing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772816"/>
            <a:ext cx="10369911" cy="446384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Prior to model building, the dataset undergoes preprocessing steps to enhance model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These steps include handling missing values, if any, and standardizing features such as 'Time' and 'Amount' to ensure consistency and improve model accuracy.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Additionally, feature scaling and normalization are applied to facilitate the convergence of machine learning algorithms.</a:t>
            </a:r>
            <a:endParaRPr lang="ko-KR" altLang="en-US" i="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7DDF7-B64F-5E93-2218-2C1C292D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84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Exploratory Data Analysis (EDA)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81D1ED20-65CD-DEA0-211A-B861E6E713B7}"/>
              </a:ext>
            </a:extLst>
          </p:cNvPr>
          <p:cNvSpPr txBox="1">
            <a:spLocks/>
          </p:cNvSpPr>
          <p:nvPr/>
        </p:nvSpPr>
        <p:spPr>
          <a:xfrm>
            <a:off x="766649" y="1772816"/>
            <a:ext cx="10369911" cy="446384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73533" indent="-37353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809322" indent="-311277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245111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743155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241199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739243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7287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5332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3376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Visualizing feature distributions helps identify irregularities like skewness or outliers.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We plot histograms overlaid with KDEs to observe distribution shapes.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Mean and median are marked for central tendency: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Histogram: Summary of frequency distribution.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Kernel Density Estimate (KDE): Smooth curve estimation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Mean (Red Dashed Line): Average value.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Median (Green Solid Line): Middle value, robust to outliers.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Insight from plots guides preprocessing steps and feature engineering for model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E0F21-B7D9-41D5-00C6-29683BC4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527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Exploratory Data Analysis (EDA)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pic>
        <p:nvPicPr>
          <p:cNvPr id="7" name="Picture 6" descr="A graph showing the time and time">
            <a:extLst>
              <a:ext uri="{FF2B5EF4-FFF2-40B4-BE49-F238E27FC236}">
                <a16:creationId xmlns:a16="http://schemas.microsoft.com/office/drawing/2014/main" id="{57F2F9EF-EC5B-41F0-2EC3-1D777326D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2018392"/>
            <a:ext cx="5976664" cy="3143041"/>
          </a:xfrm>
          <a:prstGeom prst="rect">
            <a:avLst/>
          </a:prstGeom>
        </p:spPr>
      </p:pic>
      <p:pic>
        <p:nvPicPr>
          <p:cNvPr id="9" name="Picture 8" descr="A graph with numbers and a number">
            <a:extLst>
              <a:ext uri="{FF2B5EF4-FFF2-40B4-BE49-F238E27FC236}">
                <a16:creationId xmlns:a16="http://schemas.microsoft.com/office/drawing/2014/main" id="{F2E51164-C4AC-C8DA-9D8E-FD890018AC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"/>
          <a:stretch/>
        </p:blipFill>
        <p:spPr>
          <a:xfrm>
            <a:off x="6225432" y="2018392"/>
            <a:ext cx="5847232" cy="31430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C7AA4E-E51C-FA8D-D379-B3662A5D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8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ptos" panose="020B0004020202020204" pitchFamily="34" charset="0"/>
              </a:rPr>
              <a:t>Random Forest Classifier (Base Model)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628800"/>
            <a:ext cx="10369911" cy="4463848"/>
          </a:xfrm>
        </p:spPr>
        <p:txBody>
          <a:bodyPr>
            <a:noAutofit/>
          </a:bodyPr>
          <a:lstStyle/>
          <a:p>
            <a:pPr marL="0" indent="0" algn="just"/>
            <a:r>
              <a:rPr lang="en-US" altLang="ko-KR" sz="1800" b="1" i="0" dirty="0">
                <a:latin typeface="Aptos" panose="020B0004020202020204" pitchFamily="34" charset="0"/>
              </a:rPr>
              <a:t>Model Explanation and Implementation: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i="0" dirty="0">
                <a:latin typeface="Aptos" panose="020B0004020202020204" pitchFamily="34" charset="0"/>
              </a:rPr>
              <a:t>The Random Forest algorithm was introduced as an ensemble learning method primarily used for classification and regression tasks.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i="0" dirty="0">
                <a:latin typeface="Aptos" panose="020B0004020202020204" pitchFamily="34" charset="0"/>
              </a:rPr>
              <a:t>It was operated by constructing multiple decision trees during the training phase and outputted the mode of the classes or mean prediction of the individual trees.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i="0" dirty="0">
                <a:latin typeface="Aptos" panose="020B0004020202020204" pitchFamily="34" charset="0"/>
              </a:rPr>
              <a:t>Random Forests correct for decision trees' habit of overfitting to their training set, providing a more generalized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i="0" dirty="0">
                <a:latin typeface="Aptos" panose="020B0004020202020204" pitchFamily="34" charset="0"/>
              </a:rPr>
              <a:t>They are robust to noise, handled unbalanced data well, and effectively managed high dimensionality and complex feature relationships.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i="0" dirty="0">
                <a:latin typeface="Aptos" panose="020B0004020202020204" pitchFamily="34" charset="0"/>
              </a:rPr>
              <a:t>For our base model, the Random Forest classifier with default parameters provided by the sklearn library was utilized.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i="0" dirty="0">
                <a:latin typeface="Aptos" panose="020B0004020202020204" pitchFamily="34" charset="0"/>
              </a:rPr>
              <a:t>The model was trained using all features in our dataset to predict whether a transaction was fraudulent.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i="0" dirty="0">
                <a:latin typeface="Aptos" panose="020B0004020202020204" pitchFamily="34" charset="0"/>
              </a:rPr>
              <a:t>The dataset was split into training and testing sets to evaluate the model's performance realistically.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E6A32E-62BF-5B96-2299-9134C35E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9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ptos" panose="020B0004020202020204" pitchFamily="34" charset="0"/>
              </a:rPr>
              <a:t>Random Forest Classifier (Base Model)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628800"/>
            <a:ext cx="5185335" cy="4463848"/>
          </a:xfrm>
        </p:spPr>
        <p:txBody>
          <a:bodyPr>
            <a:noAutofit/>
          </a:bodyPr>
          <a:lstStyle/>
          <a:p>
            <a:pPr marL="0" indent="0" algn="just"/>
            <a:r>
              <a:rPr lang="en-US" altLang="ko-KR" sz="1800" b="1" i="0" dirty="0">
                <a:latin typeface="Aptos" panose="020B0004020202020204" pitchFamily="34" charset="0"/>
              </a:rPr>
              <a:t>Model Evaluation:</a:t>
            </a:r>
            <a:endParaRPr lang="en-US" altLang="ko-KR" sz="1800" i="0" dirty="0">
              <a:latin typeface="Aptos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i="0" dirty="0">
                <a:latin typeface="Aptos" panose="020B0004020202020204" pitchFamily="34" charset="0"/>
              </a:rPr>
              <a:t>Given the dataset's imbalance, traditional accuracy metrics might not have provided a true representation of performance. Instead, the focus was on the Area Under the Precision-Recall Curve (AUPRC) as a more indicative measure.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i="0" dirty="0">
                <a:latin typeface="Aptos" panose="020B0004020202020204" pitchFamily="34" charset="0"/>
              </a:rPr>
              <a:t>Additionally, the confusion matrix was examined to understand the trade-offs between false positives and false negatives.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i="0" dirty="0">
                <a:latin typeface="Aptos" panose="020B0004020202020204" pitchFamily="34" charset="0"/>
              </a:rPr>
              <a:t>The base Random Forest model was implemented, and its performance was evaluated.</a:t>
            </a:r>
            <a:endParaRPr lang="ko-KR" altLang="en-US" sz="1800" i="0" dirty="0">
              <a:latin typeface="Aptos" panose="020B0004020202020204" pitchFamily="34" charset="0"/>
            </a:endParaRPr>
          </a:p>
        </p:txBody>
      </p:sp>
      <p:pic>
        <p:nvPicPr>
          <p:cNvPr id="4" name="Picture 3" descr="A screenshot of a graph">
            <a:extLst>
              <a:ext uri="{FF2B5EF4-FFF2-40B4-BE49-F238E27FC236}">
                <a16:creationId xmlns:a16="http://schemas.microsoft.com/office/drawing/2014/main" id="{91DB3A2D-7A5B-6227-6F43-75FFE29C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204864"/>
            <a:ext cx="4362450" cy="2381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5D735E-49EA-A2BD-AA0C-28D99C4E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9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Feature Importance Analysis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81D1ED20-65CD-DEA0-211A-B861E6E713B7}"/>
              </a:ext>
            </a:extLst>
          </p:cNvPr>
          <p:cNvSpPr txBox="1">
            <a:spLocks/>
          </p:cNvSpPr>
          <p:nvPr/>
        </p:nvSpPr>
        <p:spPr>
          <a:xfrm>
            <a:off x="766649" y="1772816"/>
            <a:ext cx="10369911" cy="446384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73533" indent="-37353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809322" indent="-311277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245111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743155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241199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739243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7287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5332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3376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Feature importance assessment provides insights into model dynamics.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In Random Forest, features are ranked based on their contribution to predictive accuracy.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Removal of less important features can enhance model efficiency and interpretability.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However, careful evaluation is crucial to avoid compromising model performance.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Visual representation, such as bar charts or heatmaps, aids interpretation of feature imp-</a:t>
            </a:r>
            <a:r>
              <a:rPr lang="en-US" i="0" dirty="0" err="1">
                <a:solidFill>
                  <a:schemeClr val="tx1"/>
                </a:solidFill>
                <a:latin typeface="Aptos" panose="020B0004020202020204" pitchFamily="34" charset="0"/>
              </a:rPr>
              <a:t>ortance</a:t>
            </a: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Iterative refinement based on feature importance analysis optimizes model performance.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Optimization involves iterative feature selection and model evaluation.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Balancing model complexity with predictive power ensures robust performance.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Continuous monitoring and adjustment adapt to evolving data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4CFF-C1D4-025D-7F53-36C5210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4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Feature Importance Analysis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12B87B9-19FD-1B7F-E326-113E5FF77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32" y="1268760"/>
            <a:ext cx="6764244" cy="54052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3232-A7F9-BFCC-6E7C-6C435CCA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2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593" y="254168"/>
            <a:ext cx="10513927" cy="79856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Aptos" panose="020B0004020202020204" pitchFamily="34" charset="0"/>
              </a:rPr>
              <a:t>XGBoost</a:t>
            </a:r>
            <a:r>
              <a:rPr lang="en-US" altLang="ko-KR" dirty="0">
                <a:latin typeface="Aptos" panose="020B0004020202020204" pitchFamily="34" charset="0"/>
              </a:rPr>
              <a:t> Classifier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628800"/>
            <a:ext cx="10369911" cy="4463848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Method used in UI for fraud detection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latin typeface="Aptos" panose="020B0004020202020204" pitchFamily="34" charset="0"/>
              </a:rPr>
              <a:t>XGBoost</a:t>
            </a:r>
            <a:r>
              <a:rPr lang="en-US" altLang="ko-KR" sz="2000" i="0" dirty="0">
                <a:latin typeface="Aptos" panose="020B0004020202020204" pitchFamily="34" charset="0"/>
              </a:rPr>
              <a:t> (Extreme Gradient Boosting) is an optimized distributed gradient boosting library.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It provides parallel computing, regularization, enabled cross verification, missing values, flexibility, availability, save and reload, tree pruning.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latin typeface="Aptos" panose="020B0004020202020204" pitchFamily="34" charset="0"/>
              </a:rPr>
              <a:t>XGBoost</a:t>
            </a:r>
            <a:r>
              <a:rPr lang="en-US" altLang="ko-KR" sz="2000" i="0" dirty="0">
                <a:latin typeface="Aptos" panose="020B0004020202020204" pitchFamily="34" charset="0"/>
              </a:rPr>
              <a:t> belongs to a family of boosting algorithms that convert weak learners into strong learners. A weak learner is one which is slightly better than random guessing.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Boosting is a sequential process i.e. trees are grown using the information from a previously grown tree one after the other. This process slowly learns from data and tries to improve its prediction in subsequent iterations.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7098D-9ECC-2A02-2EBE-5E4DD3E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71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Parameters of </a:t>
            </a:r>
            <a:r>
              <a:rPr lang="en-US" altLang="ko-KR" dirty="0" err="1">
                <a:latin typeface="Aptos" panose="020B0004020202020204" pitchFamily="34" charset="0"/>
              </a:rPr>
              <a:t>XGBoost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81D1ED20-65CD-DEA0-211A-B861E6E713B7}"/>
              </a:ext>
            </a:extLst>
          </p:cNvPr>
          <p:cNvSpPr txBox="1">
            <a:spLocks/>
          </p:cNvSpPr>
          <p:nvPr/>
        </p:nvSpPr>
        <p:spPr>
          <a:xfrm>
            <a:off x="766649" y="1772816"/>
            <a:ext cx="10369911" cy="4463848"/>
          </a:xfrm>
          <a:prstGeom prst="rect">
            <a:avLst/>
          </a:prstGeom>
        </p:spPr>
        <p:txBody>
          <a:bodyPr vert="horz" lIns="99569" tIns="49785" rIns="99569" bIns="49785" rtlCol="0">
            <a:normAutofit fontScale="92500" lnSpcReduction="20000"/>
          </a:bodyPr>
          <a:lstStyle>
            <a:lvl1pPr marL="373533" indent="-37353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809322" indent="-311277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245111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743155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241199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739243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7287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5332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3376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b="1" i="0" dirty="0" err="1">
                <a:solidFill>
                  <a:schemeClr val="tx1"/>
                </a:solidFill>
                <a:latin typeface="Aptos" panose="020B0004020202020204" pitchFamily="34" charset="0"/>
              </a:rPr>
              <a:t>nrounds</a:t>
            </a: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[default=100]</a:t>
            </a:r>
          </a:p>
          <a:p>
            <a:pPr marL="435789" lvl="1" indent="0" algn="just"/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It controls the maximum number of iterations of trees.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eta[default=0.3][range:(0,1)]</a:t>
            </a:r>
          </a:p>
          <a:p>
            <a:pPr marL="435789" lvl="1" indent="0" algn="just"/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It controls the learning rate.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gamma[default=0][range:(0,lnf)]</a:t>
            </a:r>
          </a:p>
          <a:p>
            <a:pPr marL="435789" lvl="1" indent="0" algn="just"/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It controls regularization and prevents overfitting.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0" dirty="0" err="1">
                <a:solidFill>
                  <a:schemeClr val="tx1"/>
                </a:solidFill>
                <a:latin typeface="Aptos" panose="020B0004020202020204" pitchFamily="34" charset="0"/>
              </a:rPr>
              <a:t>max_depth</a:t>
            </a: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[default=6][range:(0,lnf)]</a:t>
            </a:r>
          </a:p>
          <a:p>
            <a:pPr marL="435789" lvl="1" indent="0" algn="just"/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It controls the depth of the tree.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0" dirty="0" err="1">
                <a:solidFill>
                  <a:schemeClr val="tx1"/>
                </a:solidFill>
                <a:latin typeface="Aptos" panose="020B0004020202020204" pitchFamily="34" charset="0"/>
              </a:rPr>
              <a:t>min_child_weight</a:t>
            </a: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[default=1][range:(0,lnf)]</a:t>
            </a:r>
          </a:p>
          <a:p>
            <a:pPr marL="435789" lvl="1" indent="0" algn="just"/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If the leaf node has a minimum sum of instance weight lower than </a:t>
            </a:r>
            <a:r>
              <a:rPr lang="en-US" i="0" dirty="0" err="1">
                <a:solidFill>
                  <a:schemeClr val="tx1"/>
                </a:solidFill>
                <a:latin typeface="Aptos" panose="020B0004020202020204" pitchFamily="34" charset="0"/>
              </a:rPr>
              <a:t>min_child_weight</a:t>
            </a: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, the tree splitting stops.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0" dirty="0" err="1">
                <a:solidFill>
                  <a:schemeClr val="tx1"/>
                </a:solidFill>
                <a:latin typeface="Aptos" panose="020B0004020202020204" pitchFamily="34" charset="0"/>
              </a:rPr>
              <a:t>sumsample</a:t>
            </a: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[default=1][range:(0,1)]</a:t>
            </a:r>
          </a:p>
          <a:p>
            <a:pPr marL="435789" lvl="1" indent="0" algn="just"/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It controls the number of samples supplied to a tree.</a:t>
            </a:r>
          </a:p>
          <a:p>
            <a:pPr algn="just">
              <a:buFont typeface="Arial" pitchFamily="34" charset="0"/>
              <a:buChar char="•"/>
            </a:pPr>
            <a:r>
              <a:rPr lang="en-US" b="1" i="0" dirty="0" err="1">
                <a:solidFill>
                  <a:schemeClr val="tx1"/>
                </a:solidFill>
                <a:latin typeface="Aptos" panose="020B0004020202020204" pitchFamily="34" charset="0"/>
              </a:rPr>
              <a:t>colsample_bytree</a:t>
            </a: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[default=1][range:(0,1)]</a:t>
            </a:r>
          </a:p>
          <a:p>
            <a:pPr marL="435789" lvl="1" indent="0" algn="just"/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It control the number of variables supplied to a 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4CFF-C1D4-025D-7F53-36C5210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0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593" y="254168"/>
            <a:ext cx="10513927" cy="79856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ptos" panose="020B0004020202020204" pitchFamily="34" charset="0"/>
              </a:rPr>
              <a:t>Optimizing with GPU-Enabled </a:t>
            </a:r>
            <a:r>
              <a:rPr lang="en-US" altLang="ko-KR" dirty="0" err="1">
                <a:latin typeface="Aptos" panose="020B0004020202020204" pitchFamily="34" charset="0"/>
              </a:rPr>
              <a:t>XGBoost</a:t>
            </a:r>
            <a:r>
              <a:rPr lang="en-US" altLang="ko-KR" dirty="0">
                <a:latin typeface="Aptos" panose="020B0004020202020204" pitchFamily="34" charset="0"/>
              </a:rPr>
              <a:t> Classifier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628800"/>
            <a:ext cx="10369911" cy="4463848"/>
          </a:xfrm>
        </p:spPr>
        <p:txBody>
          <a:bodyPr>
            <a:noAutofit/>
          </a:bodyPr>
          <a:lstStyle/>
          <a:p>
            <a:pPr marL="0" indent="0" algn="just"/>
            <a:r>
              <a:rPr lang="en-US" altLang="ko-KR" sz="2000" b="1" i="0" dirty="0">
                <a:latin typeface="Aptos" panose="020B0004020202020204" pitchFamily="34" charset="0"/>
              </a:rPr>
              <a:t>Enhancing Fraud Detection Model: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Sought to improve the model's effectiveness in detecting fraud.</a:t>
            </a:r>
          </a:p>
          <a:p>
            <a:pPr marL="0" indent="0" algn="just"/>
            <a:r>
              <a:rPr lang="en-US" altLang="ko-KR" sz="2000" b="1" i="0" dirty="0">
                <a:latin typeface="Aptos" panose="020B0004020202020204" pitchFamily="34" charset="0"/>
              </a:rPr>
              <a:t>Leveraging </a:t>
            </a:r>
            <a:r>
              <a:rPr lang="en-US" altLang="ko-KR" sz="2000" b="1" i="0" dirty="0" err="1">
                <a:latin typeface="Aptos" panose="020B0004020202020204" pitchFamily="34" charset="0"/>
              </a:rPr>
              <a:t>XGBoost</a:t>
            </a:r>
            <a:r>
              <a:rPr lang="en-US" altLang="ko-KR" sz="2000" b="1" i="0" dirty="0">
                <a:latin typeface="Aptos" panose="020B000402020202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Chose </a:t>
            </a:r>
            <a:r>
              <a:rPr lang="en-US" altLang="ko-KR" sz="2000" i="0" dirty="0" err="1">
                <a:latin typeface="Aptos" panose="020B0004020202020204" pitchFamily="34" charset="0"/>
              </a:rPr>
              <a:t>XGBoost</a:t>
            </a:r>
            <a:r>
              <a:rPr lang="en-US" altLang="ko-KR" sz="2000" i="0" dirty="0">
                <a:latin typeface="Aptos" panose="020B0004020202020204" pitchFamily="34" charset="0"/>
              </a:rPr>
              <a:t> for its proven performance in handling complex data.</a:t>
            </a:r>
          </a:p>
          <a:p>
            <a:pPr marL="0" indent="0" algn="just"/>
            <a:r>
              <a:rPr lang="en-US" altLang="ko-KR" sz="2000" b="1" i="0" dirty="0">
                <a:latin typeface="Aptos" panose="020B0004020202020204" pitchFamily="34" charset="0"/>
              </a:rPr>
              <a:t>Efficiency with GPU Acceleration: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Utilized GPU acceleration to expedite training without sacrificing accuracy.</a:t>
            </a:r>
          </a:p>
          <a:p>
            <a:pPr marL="0" indent="0" algn="just"/>
            <a:r>
              <a:rPr lang="en-US" altLang="ko-KR" sz="2000" b="1" i="0" dirty="0">
                <a:latin typeface="Aptos" panose="020B0004020202020204" pitchFamily="34" charset="0"/>
              </a:rPr>
              <a:t>Advantages of GPU-Enabled </a:t>
            </a:r>
            <a:r>
              <a:rPr lang="en-US" altLang="ko-KR" sz="2000" b="1" i="0" dirty="0" err="1">
                <a:latin typeface="Aptos" panose="020B0004020202020204" pitchFamily="34" charset="0"/>
              </a:rPr>
              <a:t>XGBoost</a:t>
            </a:r>
            <a:r>
              <a:rPr lang="en-US" altLang="ko-KR" sz="2000" b="1" i="0" dirty="0">
                <a:latin typeface="Aptos" panose="020B0004020202020204" pitchFamily="34" charset="0"/>
              </a:rPr>
              <a:t>:</a:t>
            </a:r>
            <a:endParaRPr lang="en-US" altLang="ko-KR" sz="2000" i="0" dirty="0">
              <a:latin typeface="Aptos" panose="020B00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Speed: GPU acceleration allows </a:t>
            </a:r>
            <a:r>
              <a:rPr lang="en-US" altLang="ko-KR" sz="2000" i="0" dirty="0" err="1">
                <a:latin typeface="Aptos" panose="020B0004020202020204" pitchFamily="34" charset="0"/>
              </a:rPr>
              <a:t>XGBoost</a:t>
            </a:r>
            <a:r>
              <a:rPr lang="en-US" altLang="ko-KR" sz="2000" i="0" dirty="0">
                <a:latin typeface="Aptos" panose="020B0004020202020204" pitchFamily="34" charset="0"/>
              </a:rPr>
              <a:t> to train models much faster than CPU-based training, especially beneficial for large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Scalability: </a:t>
            </a:r>
            <a:r>
              <a:rPr lang="en-US" altLang="ko-KR" sz="2000" i="0" dirty="0" err="1">
                <a:latin typeface="Aptos" panose="020B0004020202020204" pitchFamily="34" charset="0"/>
              </a:rPr>
              <a:t>XGBoost</a:t>
            </a:r>
            <a:r>
              <a:rPr lang="en-US" altLang="ko-KR" sz="2000" i="0" dirty="0">
                <a:latin typeface="Aptos" panose="020B0004020202020204" pitchFamily="34" charset="0"/>
              </a:rPr>
              <a:t> efficiently scales to handle vast amounts of data, making it ideal for our fraud detection task with numerous features.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Performance: </a:t>
            </a:r>
            <a:r>
              <a:rPr lang="en-US" altLang="ko-KR" sz="2000" i="0" dirty="0" err="1">
                <a:latin typeface="Aptos" panose="020B0004020202020204" pitchFamily="34" charset="0"/>
              </a:rPr>
              <a:t>XGBoost</a:t>
            </a:r>
            <a:r>
              <a:rPr lang="en-US" altLang="ko-KR" sz="2000" i="0" dirty="0">
                <a:latin typeface="Aptos" panose="020B0004020202020204" pitchFamily="34" charset="0"/>
              </a:rPr>
              <a:t> has an excellent track record of winning machine learning competitions due to its high performance and flexibility.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7098D-9ECC-2A02-2EBE-5E4DD3E7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8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Introduction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772816"/>
            <a:ext cx="10369911" cy="446384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Credit card fraud is a significant concern in today's digital age, affecting both consumers and financial institutions.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Credit card fraud is when someone uses your credit card or credit account to make a purchase you did not authorize.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This can happen in different ways: If you lose your credit card or have it stolen, it can be used to make purchases or other transactions, either in person or online.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The convenience of electronic transactions is accompanied by the risk of fraudulent activities, which can lead to substantial financial losses and undermine customer trust.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Therefore, the development of robust fraud detection systems is imperative to safeguard the integrity of electronic payment systems.</a:t>
            </a:r>
            <a:endParaRPr lang="ko-KR" altLang="en-US" i="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7F9AA-6AF4-4FEE-15F2-79B38744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593" y="254168"/>
            <a:ext cx="10513927" cy="79856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ptos" panose="020B0004020202020204" pitchFamily="34" charset="0"/>
              </a:rPr>
              <a:t>Optimizing with GPU-Enabled </a:t>
            </a:r>
            <a:r>
              <a:rPr lang="en-US" altLang="ko-KR" dirty="0" err="1">
                <a:latin typeface="Aptos" panose="020B0004020202020204" pitchFamily="34" charset="0"/>
              </a:rPr>
              <a:t>XGBoost</a:t>
            </a:r>
            <a:r>
              <a:rPr lang="en-US" altLang="ko-KR" dirty="0">
                <a:latin typeface="Aptos" panose="020B0004020202020204" pitchFamily="34" charset="0"/>
              </a:rPr>
              <a:t> Classifier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628800"/>
            <a:ext cx="10369911" cy="4463848"/>
          </a:xfrm>
        </p:spPr>
        <p:txBody>
          <a:bodyPr>
            <a:noAutofit/>
          </a:bodyPr>
          <a:lstStyle/>
          <a:p>
            <a:pPr marL="0" indent="0" algn="just"/>
            <a:r>
              <a:rPr lang="en-US" altLang="ko-KR" sz="2000" b="1" i="0" dirty="0">
                <a:latin typeface="Aptos" panose="020B0004020202020204" pitchFamily="34" charset="0"/>
              </a:rPr>
              <a:t>Hyperparameter Optimization with Random Grid Search:</a:t>
            </a:r>
            <a:endParaRPr lang="en-US" altLang="ko-KR" sz="2000" i="0" dirty="0">
              <a:latin typeface="Aptos" panose="020B00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Random Grid Search method randomly samples from a distribution of hyperparameters, enabling us to identify the most effective model configurations without exhaustive searching.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We focused on tuning key hyperparameters that influence model performance, including:</a:t>
            </a:r>
          </a:p>
          <a:p>
            <a:pPr marL="778689" lvl="1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latin typeface="Aptos" panose="020B0004020202020204" pitchFamily="34" charset="0"/>
              </a:rPr>
              <a:t>n_estimators</a:t>
            </a:r>
            <a:r>
              <a:rPr lang="en-US" altLang="ko-KR" sz="2000" i="0" dirty="0">
                <a:latin typeface="Aptos" panose="020B0004020202020204" pitchFamily="34" charset="0"/>
              </a:rPr>
              <a:t>: Number of gradient boosted trees equivalent to the number of boosting rounds.</a:t>
            </a:r>
          </a:p>
          <a:p>
            <a:pPr marL="778689" lvl="1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latin typeface="Aptos" panose="020B0004020202020204" pitchFamily="34" charset="0"/>
              </a:rPr>
              <a:t>max_depth</a:t>
            </a:r>
            <a:r>
              <a:rPr lang="en-US" altLang="ko-KR" sz="2000" i="0" dirty="0">
                <a:latin typeface="Aptos" panose="020B0004020202020204" pitchFamily="34" charset="0"/>
              </a:rPr>
              <a:t>: Maximum tree depth for base learners.</a:t>
            </a:r>
          </a:p>
          <a:p>
            <a:pPr marL="778689" lvl="1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latin typeface="Aptos" panose="020B0004020202020204" pitchFamily="34" charset="0"/>
              </a:rPr>
              <a:t>learning_rate</a:t>
            </a:r>
            <a:r>
              <a:rPr lang="en-US" altLang="ko-KR" sz="2000" i="0" dirty="0">
                <a:latin typeface="Aptos" panose="020B0004020202020204" pitchFamily="34" charset="0"/>
              </a:rPr>
              <a:t>: Boosting learning rate (also known as eta).</a:t>
            </a:r>
          </a:p>
          <a:p>
            <a:pPr marL="778689" lvl="1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subsample: Subsample ratio of the training instances.</a:t>
            </a:r>
          </a:p>
          <a:p>
            <a:pPr marL="778689" lvl="1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 err="1">
                <a:latin typeface="Aptos" panose="020B0004020202020204" pitchFamily="34" charset="0"/>
              </a:rPr>
              <a:t>colsample_bytree</a:t>
            </a:r>
            <a:r>
              <a:rPr lang="en-US" altLang="ko-KR" sz="2000" i="0" dirty="0">
                <a:latin typeface="Aptos" panose="020B0004020202020204" pitchFamily="34" charset="0"/>
              </a:rPr>
              <a:t>: Subsample ratio of columns when constructing each tree.</a:t>
            </a:r>
          </a:p>
          <a:p>
            <a:pPr marL="0" indent="0" algn="just"/>
            <a:r>
              <a:rPr lang="en-US" altLang="ko-KR" sz="2000" i="0" dirty="0">
                <a:latin typeface="Aptos" panose="020B0004020202020204" pitchFamily="34" charset="0"/>
              </a:rPr>
              <a:t>By fine-tuning these parameters, we build a highly accurate and efficient model capable of detecting fraudulent transactions with greater precision.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2AC7B-B27E-C26F-0466-5D378943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257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593" y="254168"/>
            <a:ext cx="10513927" cy="79856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ptos" panose="020B0004020202020204" pitchFamily="34" charset="0"/>
              </a:rPr>
              <a:t>Optimizing with GPU-Enabled </a:t>
            </a:r>
            <a:r>
              <a:rPr lang="en-US" altLang="ko-KR" dirty="0" err="1">
                <a:latin typeface="Aptos" panose="020B0004020202020204" pitchFamily="34" charset="0"/>
              </a:rPr>
              <a:t>XGBoost</a:t>
            </a:r>
            <a:r>
              <a:rPr lang="en-US" altLang="ko-KR" dirty="0">
                <a:latin typeface="Aptos" panose="020B0004020202020204" pitchFamily="34" charset="0"/>
              </a:rPr>
              <a:t> Classifier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B858202-6CCD-579B-D868-5A676D860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976795"/>
            <a:ext cx="6515113" cy="375646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B8F87-E841-3315-6BE1-0A0D745D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9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593" y="117400"/>
            <a:ext cx="10657944" cy="798568"/>
          </a:xfrm>
        </p:spPr>
        <p:txBody>
          <a:bodyPr>
            <a:noAutofit/>
          </a:bodyPr>
          <a:lstStyle/>
          <a:p>
            <a:r>
              <a:rPr lang="en-US" altLang="ko-KR" sz="3400" dirty="0">
                <a:latin typeface="Aptos" panose="020B0004020202020204" pitchFamily="34" charset="0"/>
              </a:rPr>
              <a:t>Hyperparameter Optimization with Random Grid Search and Out-of-Bag Error</a:t>
            </a:r>
            <a:endParaRPr lang="ko-KR" altLang="en-US" sz="3400" dirty="0">
              <a:latin typeface="Aptos" panose="020B0004020202020204" pitchFamily="34" charset="0"/>
            </a:endParaRP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81D1ED20-65CD-DEA0-211A-B861E6E713B7}"/>
              </a:ext>
            </a:extLst>
          </p:cNvPr>
          <p:cNvSpPr txBox="1">
            <a:spLocks/>
          </p:cNvSpPr>
          <p:nvPr/>
        </p:nvSpPr>
        <p:spPr>
          <a:xfrm>
            <a:off x="766649" y="1772816"/>
            <a:ext cx="10369911" cy="4463848"/>
          </a:xfrm>
          <a:prstGeom prst="rect">
            <a:avLst/>
          </a:prstGeom>
        </p:spPr>
        <p:txBody>
          <a:bodyPr vert="horz" lIns="99569" tIns="49785" rIns="99569" bIns="49785" rtlCol="0">
            <a:normAutofit fontScale="92500" lnSpcReduction="20000"/>
          </a:bodyPr>
          <a:lstStyle>
            <a:lvl1pPr marL="373533" indent="-37353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809322" indent="-311277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245111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743155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241199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739243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7287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5332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3376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</a:pP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Out-of-Bag Error Estimation: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Utilized the Out-of-Bag (OOB) error estimate in our Random Forest model. Each tree is trained on a different bootstrap sample, and the OOB error is calculated using only the cases not included in the bootstrap sample for each tree, serving as an internal cross-validation mechanism.</a:t>
            </a:r>
          </a:p>
          <a:p>
            <a:pPr marL="0" indent="0" algn="just">
              <a:lnSpc>
                <a:spcPct val="110000"/>
              </a:lnSpc>
            </a:pP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Advantages of OOB Error: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Internal Validation: OOB error provides an unbiased estimate of the model’s error rate with-out the need for a separate validation set.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Efficiency: It makes efficient use of data, because no data is set aside for validation; all data is used for both training and validating the model.</a:t>
            </a:r>
          </a:p>
          <a:p>
            <a:pPr marL="342900" indent="-3429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Performance Indicator: It offers a quick glimpse into the model's potential performance on unseen data, helping in assessing the model's stability and robustness.</a:t>
            </a:r>
          </a:p>
          <a:p>
            <a:pPr marL="0" indent="0" algn="just">
              <a:lnSpc>
                <a:spcPct val="110000"/>
              </a:lnSpc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By evaluating the OOB error, we gained insights into how our model performs in a real-world scenario without further splitting the dataset or performing external cross-validation. In this version, we used the same random search as before but with OOB 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4CFF-C1D4-025D-7F53-36C5210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593" y="117400"/>
            <a:ext cx="10657944" cy="798568"/>
          </a:xfrm>
        </p:spPr>
        <p:txBody>
          <a:bodyPr>
            <a:noAutofit/>
          </a:bodyPr>
          <a:lstStyle/>
          <a:p>
            <a:r>
              <a:rPr lang="en-US" altLang="ko-KR" sz="3400" dirty="0">
                <a:latin typeface="Aptos" panose="020B0004020202020204" pitchFamily="34" charset="0"/>
              </a:rPr>
              <a:t>Hyperparameter Optimization with Random Grid Search and Out-of-Bag Error</a:t>
            </a:r>
            <a:endParaRPr lang="ko-KR" altLang="en-US" sz="3400" dirty="0"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4CFF-C1D4-025D-7F53-36C5210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151A8-FF22-13DC-A8FD-E60B790B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300" y="2205037"/>
            <a:ext cx="5978028" cy="32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32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593" y="254168"/>
            <a:ext cx="10513927" cy="798568"/>
          </a:xfrm>
        </p:spPr>
        <p:txBody>
          <a:bodyPr>
            <a:noAutofit/>
          </a:bodyPr>
          <a:lstStyle/>
          <a:p>
            <a:r>
              <a:rPr lang="en-US" altLang="ko-KR" sz="3400" dirty="0">
                <a:latin typeface="Aptos" panose="020B0004020202020204" pitchFamily="34" charset="0"/>
              </a:rPr>
              <a:t>Model Interpretability and Visualization: Partial Dependence Plots (PDP)</a:t>
            </a:r>
            <a:endParaRPr lang="ko-KR" altLang="en-US" sz="3400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628800"/>
            <a:ext cx="10369911" cy="4463848"/>
          </a:xfrm>
        </p:spPr>
        <p:txBody>
          <a:bodyPr>
            <a:noAutofit/>
          </a:bodyPr>
          <a:lstStyle/>
          <a:p>
            <a:pPr marL="0" indent="0" algn="just"/>
            <a:r>
              <a:rPr lang="en-US" altLang="ko-KR" sz="2000" i="0" dirty="0">
                <a:latin typeface="Aptos" panose="020B0004020202020204" pitchFamily="34" charset="0"/>
              </a:rPr>
              <a:t>Partial Dependence Plots (PDP) provide a graphical depiction of the marginal effect of a variable on the predicted outcome of a model, holding all other variables constant. By applying PDPs to the PCA-transformed features in our model, we can explore how changes in these features affect the probability of detecting fraud.</a:t>
            </a:r>
          </a:p>
          <a:p>
            <a:pPr marL="0" indent="0" algn="just"/>
            <a:r>
              <a:rPr lang="en-US" altLang="ko-KR" sz="2000" b="1" i="0" dirty="0">
                <a:latin typeface="Aptos" panose="020B0004020202020204" pitchFamily="34" charset="0"/>
              </a:rPr>
              <a:t>Benefits of PDPs: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Insightful: Shows the influence of single or pairs of features on the predicted outcome.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Non-linear Patterns: Helps in capturing non-linear dependencies between features and the target.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i="0" dirty="0">
                <a:latin typeface="Aptos" panose="020B0004020202020204" pitchFamily="34" charset="0"/>
              </a:rPr>
              <a:t>Broad Applicability: Useful for any model as they depend only on the model outputs and feature values.</a:t>
            </a:r>
          </a:p>
          <a:p>
            <a:pPr marL="0" indent="0" algn="just"/>
            <a:r>
              <a:rPr lang="en-US" altLang="ko-KR" sz="2000" i="0" dirty="0">
                <a:latin typeface="Aptos" panose="020B0004020202020204" pitchFamily="34" charset="0"/>
              </a:rPr>
              <a:t>PDPs are instrumental in demystifying the black-box nature of complex models, especially those involving PCA features.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2AC7B-B27E-C26F-0466-5D378943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3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593" y="254168"/>
            <a:ext cx="10513927" cy="798568"/>
          </a:xfrm>
        </p:spPr>
        <p:txBody>
          <a:bodyPr>
            <a:noAutofit/>
          </a:bodyPr>
          <a:lstStyle/>
          <a:p>
            <a:r>
              <a:rPr lang="en-US" altLang="ko-KR" sz="3400" dirty="0">
                <a:latin typeface="Aptos" panose="020B0004020202020204" pitchFamily="34" charset="0"/>
              </a:rPr>
              <a:t>Model Interpretability and Visualization: Partial Dependence Plots (PDP)</a:t>
            </a:r>
            <a:endParaRPr lang="ko-KR" altLang="en-US" sz="340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2AC7B-B27E-C26F-0466-5D378943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D73E9-5B0B-43AE-52D1-9936095A2E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9"/>
          <a:stretch/>
        </p:blipFill>
        <p:spPr>
          <a:xfrm>
            <a:off x="1199456" y="1952624"/>
            <a:ext cx="10153128" cy="33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73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593" y="117400"/>
            <a:ext cx="10657944" cy="798568"/>
          </a:xfrm>
        </p:spPr>
        <p:txBody>
          <a:bodyPr>
            <a:noAutofit/>
          </a:bodyPr>
          <a:lstStyle/>
          <a:p>
            <a:r>
              <a:rPr lang="en-US" altLang="ko-KR" sz="3400" dirty="0">
                <a:latin typeface="Aptos" panose="020B0004020202020204" pitchFamily="34" charset="0"/>
              </a:rPr>
              <a:t>Conclusion &amp; Future Scope</a:t>
            </a:r>
            <a:endParaRPr lang="ko-KR" altLang="en-US" sz="3400" dirty="0">
              <a:latin typeface="Aptos" panose="020B0004020202020204" pitchFamily="34" charset="0"/>
            </a:endParaRP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81D1ED20-65CD-DEA0-211A-B861E6E713B7}"/>
              </a:ext>
            </a:extLst>
          </p:cNvPr>
          <p:cNvSpPr txBox="1">
            <a:spLocks/>
          </p:cNvSpPr>
          <p:nvPr/>
        </p:nvSpPr>
        <p:spPr>
          <a:xfrm>
            <a:off x="766649" y="1437283"/>
            <a:ext cx="10369911" cy="4872037"/>
          </a:xfrm>
          <a:prstGeom prst="rect">
            <a:avLst/>
          </a:prstGeom>
        </p:spPr>
        <p:txBody>
          <a:bodyPr vert="horz" lIns="99569" tIns="49785" rIns="99569" bIns="49785" rtlCol="0">
            <a:normAutofit fontScale="92500" lnSpcReduction="20000"/>
          </a:bodyPr>
          <a:lstStyle>
            <a:lvl1pPr marL="373533" indent="-37353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809322" indent="-311277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245111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743155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241199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739243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7287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5332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3376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</a:pP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Conclusion &amp; Key Achievements:</a:t>
            </a:r>
          </a:p>
          <a:p>
            <a:pPr marL="0" indent="0" algn="just">
              <a:lnSpc>
                <a:spcPct val="120000"/>
              </a:lnSpc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This project underscores the vital role of fraud detection in today's digital economy. Leveraging advanced machine learning algorithms like Random Forest and </a:t>
            </a:r>
            <a:r>
              <a:rPr lang="en-US" i="0" dirty="0" err="1">
                <a:solidFill>
                  <a:schemeClr val="tx1"/>
                </a:solidFill>
                <a:latin typeface="Aptos" panose="020B0004020202020204" pitchFamily="34" charset="0"/>
              </a:rPr>
              <a:t>XGBoost</a:t>
            </a: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, we have demonstrated effective fraud mitigation   strategies, bolstering consumer and financial institution security.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Developed robust fraud detection models using Random Forest and </a:t>
            </a:r>
            <a:r>
              <a:rPr lang="en-US" i="0" dirty="0" err="1">
                <a:solidFill>
                  <a:schemeClr val="tx1"/>
                </a:solidFill>
                <a:latin typeface="Aptos" panose="020B0004020202020204" pitchFamily="34" charset="0"/>
              </a:rPr>
              <a:t>XGBoost</a:t>
            </a: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Conducted hyperparameter optimization for improved accuracy.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Leveraged Out-of-Bag error estimation for internal validation.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Utilized Partial Dependence Plots for model interpretability.</a:t>
            </a:r>
          </a:p>
          <a:p>
            <a:pPr marL="0" indent="0" algn="just">
              <a:lnSpc>
                <a:spcPct val="120000"/>
              </a:lnSpc>
            </a:pPr>
            <a:r>
              <a:rPr lang="en-US" b="1" i="0" dirty="0">
                <a:solidFill>
                  <a:schemeClr val="tx1"/>
                </a:solidFill>
                <a:latin typeface="Aptos" panose="020B0004020202020204" pitchFamily="34" charset="0"/>
              </a:rPr>
              <a:t>Future Scope: </a:t>
            </a: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To further enhance fraud detection: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Integrate real-time data for continuous monitoring.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Explore deep learning for complex pattern recognition.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Collaborate with industry for practical deployment.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Investigate novel feature engineering methods.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Address ethical and regulatory considerations.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4CFF-C1D4-025D-7F53-36C5210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578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8415091" y="1700808"/>
            <a:ext cx="3441549" cy="2317720"/>
          </a:xfrm>
        </p:spPr>
        <p:txBody>
          <a:bodyPr/>
          <a:lstStyle/>
          <a:p>
            <a:pPr algn="r"/>
            <a:r>
              <a:rPr lang="en-US" altLang="ko-KR" b="1" dirty="0">
                <a:latin typeface="Aptos" panose="020B0004020202020204" pitchFamily="34" charset="0"/>
              </a:rPr>
              <a:t>THANK</a:t>
            </a:r>
            <a:br>
              <a:rPr lang="en-US" altLang="ko-KR" b="1" dirty="0">
                <a:latin typeface="Aptos" panose="020B0004020202020204" pitchFamily="34" charset="0"/>
              </a:rPr>
            </a:br>
            <a:r>
              <a:rPr lang="en-US" altLang="ko-KR" b="1" dirty="0">
                <a:latin typeface="Aptos" panose="020B0004020202020204" pitchFamily="34" charset="0"/>
              </a:rPr>
              <a:t>YOU</a:t>
            </a:r>
            <a:endParaRPr lang="ko-KR" altLang="en-US" b="1" dirty="0">
              <a:latin typeface="Aptos" panose="020B00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41188-ECE6-6E82-AA38-00DA3FE7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Motivation/Background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81D1ED20-65CD-DEA0-211A-B861E6E713B7}"/>
              </a:ext>
            </a:extLst>
          </p:cNvPr>
          <p:cNvSpPr txBox="1">
            <a:spLocks/>
          </p:cNvSpPr>
          <p:nvPr/>
        </p:nvSpPr>
        <p:spPr>
          <a:xfrm>
            <a:off x="766649" y="1772816"/>
            <a:ext cx="10369911" cy="446384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73533" indent="-37353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809322" indent="-311277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245111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743155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241199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739243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7287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5332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3376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altLang="ko-KR" i="0" dirty="0">
                <a:solidFill>
                  <a:schemeClr val="tx1"/>
                </a:solidFill>
                <a:latin typeface="Aptos" panose="020B0004020202020204" pitchFamily="34" charset="0"/>
              </a:rPr>
              <a:t>The motivation behind this project stems from the critical need to combat credit card fraud effectively.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ko-KR" i="0" dirty="0">
                <a:solidFill>
                  <a:schemeClr val="tx1"/>
                </a:solidFill>
                <a:latin typeface="Aptos" panose="020B0004020202020204" pitchFamily="34" charset="0"/>
              </a:rPr>
              <a:t>Fraudulent transactions not only result in financial losses but also have broader implications, such as compromising customer confidence in electronic payment systems.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ko-KR" i="0" dirty="0">
                <a:solidFill>
                  <a:schemeClr val="tx1"/>
                </a:solidFill>
                <a:latin typeface="Aptos" panose="020B0004020202020204" pitchFamily="34" charset="0"/>
              </a:rPr>
              <a:t>By implementing advanced fraud detection algorithms, we aim to mitigate these risks and enhance the security of credit card transactions.</a:t>
            </a:r>
            <a:endParaRPr lang="ko-KR" altLang="en-US" i="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5FC83-A100-AA33-F012-3E250A82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5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Aptos" panose="020B0004020202020204" pitchFamily="34" charset="0"/>
              </a:rPr>
              <a:t>Common Fraud Techniques/Trends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772816"/>
            <a:ext cx="10369911" cy="446384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latin typeface="Aptos" panose="020B0004020202020204" pitchFamily="34" charset="0"/>
              </a:rPr>
              <a:t>Identity Theft: </a:t>
            </a:r>
            <a:r>
              <a:rPr lang="en-US" i="0" dirty="0">
                <a:latin typeface="Aptos" panose="020B0004020202020204" pitchFamily="34" charset="0"/>
              </a:rPr>
              <a:t>Criminals steal personal information to open new fraudulent accounts or make unauthorized purchases.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latin typeface="Aptos" panose="020B0004020202020204" pitchFamily="34" charset="0"/>
              </a:rPr>
              <a:t>Account Takeover: </a:t>
            </a:r>
            <a:r>
              <a:rPr lang="en-US" i="0" dirty="0">
                <a:latin typeface="Aptos" panose="020B0004020202020204" pitchFamily="34" charset="0"/>
              </a:rPr>
              <a:t>Fraudsters gain access to existing accounts and drain funds or make illegal transactions.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latin typeface="Aptos" panose="020B0004020202020204" pitchFamily="34" charset="0"/>
              </a:rPr>
              <a:t>Card-Not-Present Fraud: </a:t>
            </a:r>
            <a:r>
              <a:rPr lang="en-US" i="0" dirty="0">
                <a:latin typeface="Aptos" panose="020B0004020202020204" pitchFamily="34" charset="0"/>
              </a:rPr>
              <a:t>Thieves use stolen card details for online or phone purchases  without the physical card.</a:t>
            </a:r>
            <a:endParaRPr lang="ko-KR" altLang="en-US" i="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7F9AA-6AF4-4FEE-15F2-79B38744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2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Importance of Fraud Detection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81D1ED20-65CD-DEA0-211A-B861E6E713B7}"/>
              </a:ext>
            </a:extLst>
          </p:cNvPr>
          <p:cNvSpPr txBox="1">
            <a:spLocks/>
          </p:cNvSpPr>
          <p:nvPr/>
        </p:nvSpPr>
        <p:spPr>
          <a:xfrm>
            <a:off x="766649" y="1772816"/>
            <a:ext cx="10369911" cy="446384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73533" indent="-37353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809322" indent="-311277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245111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743155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241199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739243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7287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5332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3376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altLang="ko-KR" b="1" i="0" dirty="0">
                <a:solidFill>
                  <a:schemeClr val="tx1"/>
                </a:solidFill>
                <a:latin typeface="Aptos" panose="020B0004020202020204" pitchFamily="34" charset="0"/>
              </a:rPr>
              <a:t>Protect Consumers: </a:t>
            </a:r>
            <a:r>
              <a:rPr lang="en-US" altLang="ko-KR" i="0" dirty="0">
                <a:solidFill>
                  <a:schemeClr val="tx1"/>
                </a:solidFill>
                <a:latin typeface="Aptos" panose="020B0004020202020204" pitchFamily="34" charset="0"/>
              </a:rPr>
              <a:t>Fraud detection helps safeguard customers from unauthorized transactions and identity theft, preserving their financial well-being.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ko-KR" b="1" i="0" dirty="0">
                <a:solidFill>
                  <a:schemeClr val="tx1"/>
                </a:solidFill>
                <a:latin typeface="Aptos" panose="020B0004020202020204" pitchFamily="34" charset="0"/>
              </a:rPr>
              <a:t>Maintain Business Integrity: </a:t>
            </a:r>
            <a:r>
              <a:rPr lang="en-US" altLang="ko-KR" i="0" dirty="0">
                <a:solidFill>
                  <a:schemeClr val="tx1"/>
                </a:solidFill>
                <a:latin typeface="Aptos" panose="020B0004020202020204" pitchFamily="34" charset="0"/>
              </a:rPr>
              <a:t>Robust fraud prevention enables companies to uphold their reputation and continue providing secure payment services.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ko-KR" b="1" i="0" dirty="0">
                <a:solidFill>
                  <a:schemeClr val="tx1"/>
                </a:solidFill>
                <a:latin typeface="Aptos" panose="020B0004020202020204" pitchFamily="34" charset="0"/>
              </a:rPr>
              <a:t>Comply with Regulations: </a:t>
            </a:r>
            <a:r>
              <a:rPr lang="en-US" altLang="ko-KR" i="0" dirty="0">
                <a:solidFill>
                  <a:schemeClr val="tx1"/>
                </a:solidFill>
                <a:latin typeface="Aptos" panose="020B0004020202020204" pitchFamily="34" charset="0"/>
              </a:rPr>
              <a:t>Effective fraud management is often required by law to meet industry standards and avoid penalties.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5FC83-A100-AA33-F012-3E250A82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593" y="254168"/>
            <a:ext cx="8713727" cy="79856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Aptos" panose="020B0004020202020204" pitchFamily="34" charset="0"/>
              </a:rPr>
              <a:t>Implementing a Fraud Detection System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772816"/>
            <a:ext cx="10369911" cy="446384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latin typeface="Aptos" panose="020B0004020202020204" pitchFamily="34" charset="0"/>
              </a:rPr>
              <a:t>Data Collection </a:t>
            </a:r>
          </a:p>
          <a:p>
            <a:pPr marL="435789" lvl="1" indent="0" algn="just"/>
            <a:r>
              <a:rPr lang="en-US" i="0" dirty="0">
                <a:latin typeface="Aptos" panose="020B0004020202020204" pitchFamily="34" charset="0"/>
              </a:rPr>
              <a:t>Gather transaction data from multiple sources.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latin typeface="Aptos" panose="020B0004020202020204" pitchFamily="34" charset="0"/>
              </a:rPr>
              <a:t>Data Processing </a:t>
            </a:r>
          </a:p>
          <a:p>
            <a:pPr marL="435789" lvl="1" indent="0" algn="just"/>
            <a:r>
              <a:rPr lang="en-US" i="0" dirty="0">
                <a:latin typeface="Aptos" panose="020B0004020202020204" pitchFamily="34" charset="0"/>
              </a:rPr>
              <a:t>Clean, normalize, and transform the data for analysis.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latin typeface="Aptos" panose="020B0004020202020204" pitchFamily="34" charset="0"/>
              </a:rPr>
              <a:t>Machine Learning </a:t>
            </a:r>
          </a:p>
          <a:p>
            <a:pPr marL="435789" lvl="1" indent="0" algn="just"/>
            <a:r>
              <a:rPr lang="en-US" i="0" dirty="0">
                <a:latin typeface="Aptos" panose="020B0004020202020204" pitchFamily="34" charset="0"/>
              </a:rPr>
              <a:t>Train and deploy predictive models to identify fraud.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latin typeface="Aptos" panose="020B0004020202020204" pitchFamily="34" charset="0"/>
              </a:rPr>
              <a:t>Real-Time Monitoring </a:t>
            </a:r>
          </a:p>
          <a:p>
            <a:pPr marL="435789" lvl="1" indent="0" algn="just"/>
            <a:r>
              <a:rPr lang="en-US" i="0" dirty="0">
                <a:latin typeface="Aptos" panose="020B0004020202020204" pitchFamily="34" charset="0"/>
              </a:rPr>
              <a:t>Continuously monitor transactions and flag suspicious activity</a:t>
            </a:r>
            <a:endParaRPr lang="ko-KR" altLang="en-US" i="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7F9AA-6AF4-4FEE-15F2-79B38744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6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Fraud Detection Algorithms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81D1ED20-65CD-DEA0-211A-B861E6E713B7}"/>
              </a:ext>
            </a:extLst>
          </p:cNvPr>
          <p:cNvSpPr txBox="1">
            <a:spLocks/>
          </p:cNvSpPr>
          <p:nvPr/>
        </p:nvSpPr>
        <p:spPr>
          <a:xfrm>
            <a:off x="766649" y="1772816"/>
            <a:ext cx="10369911" cy="446384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73533" indent="-37353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809322" indent="-311277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245111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743155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241199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739243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7287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5332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3376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latin typeface="Aptos" panose="020B0004020202020204" pitchFamily="34" charset="0"/>
              </a:rPr>
              <a:t>Rule-Based Systems</a:t>
            </a:r>
          </a:p>
          <a:p>
            <a:pPr marL="435789" lvl="1" indent="0" algn="just"/>
            <a:r>
              <a:rPr lang="en-IN" i="0" dirty="0">
                <a:solidFill>
                  <a:schemeClr val="tx1"/>
                </a:solidFill>
                <a:latin typeface="Aptos" panose="020B0004020202020204" pitchFamily="34" charset="0"/>
              </a:rPr>
              <a:t>Predefined rules and thresholds identify known fraud patterns.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latin typeface="Aptos" panose="020B0004020202020204" pitchFamily="34" charset="0"/>
              </a:rPr>
              <a:t>Machine Learning</a:t>
            </a:r>
          </a:p>
          <a:p>
            <a:pPr marL="435789" lvl="1" indent="0" algn="just"/>
            <a:r>
              <a:rPr lang="en-IN" i="0" dirty="0">
                <a:solidFill>
                  <a:schemeClr val="tx1"/>
                </a:solidFill>
                <a:latin typeface="Aptos" panose="020B0004020202020204" pitchFamily="34" charset="0"/>
              </a:rPr>
              <a:t>Advanced algorithms analyse data to automatically detect anomalies and evolving fraud </a:t>
            </a:r>
          </a:p>
          <a:p>
            <a:pPr marL="435789" lvl="1" indent="0" algn="just"/>
            <a:r>
              <a:rPr lang="en-IN" i="0" dirty="0">
                <a:solidFill>
                  <a:schemeClr val="tx1"/>
                </a:solidFill>
                <a:latin typeface="Aptos" panose="020B0004020202020204" pitchFamily="34" charset="0"/>
              </a:rPr>
              <a:t>tactics.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latin typeface="Aptos" panose="020B0004020202020204" pitchFamily="34" charset="0"/>
              </a:rPr>
              <a:t>Behavioral Analytics</a:t>
            </a:r>
          </a:p>
          <a:p>
            <a:pPr marL="435789" lvl="1" indent="0" algn="just"/>
            <a:r>
              <a:rPr lang="en-IN" i="0" dirty="0">
                <a:solidFill>
                  <a:schemeClr val="tx1"/>
                </a:solidFill>
                <a:latin typeface="Aptos" panose="020B0004020202020204" pitchFamily="34" charset="0"/>
              </a:rPr>
              <a:t>Tracking user habits and spending patterns helps uncover suspicious activities</a:t>
            </a:r>
            <a:endParaRPr lang="ko-KR" altLang="en-US" i="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5FC83-A100-AA33-F012-3E250A82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49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Problem Setting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766649" y="1772816"/>
            <a:ext cx="10369911" cy="446384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Credit card fraud detection presents a challenging binary classification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Fraudsters continually evolve their tactics to evade detection, making it difficult to distinguish fraudulent transactions from legitimate 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i="0" dirty="0">
                <a:latin typeface="Aptos" panose="020B0004020202020204" pitchFamily="34" charset="0"/>
              </a:rPr>
              <a:t>Furthermore, the inherent imbalance in transaction datasets, where fraudulent transactions are a minority, exacerbates the challenge of building accurate detection models.</a:t>
            </a:r>
            <a:endParaRPr lang="ko-KR" altLang="en-US" i="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13E22-5566-7385-15F9-F9851C0C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19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tos" panose="020B0004020202020204" pitchFamily="34" charset="0"/>
              </a:rPr>
              <a:t>Dataset Description</a:t>
            </a:r>
            <a:endParaRPr lang="ko-KR" altLang="en-US" dirty="0">
              <a:latin typeface="Aptos" panose="020B0004020202020204" pitchFamily="34" charset="0"/>
            </a:endParaRPr>
          </a:p>
        </p:txBody>
      </p:sp>
      <p:sp>
        <p:nvSpPr>
          <p:cNvPr id="3" name="내용 개체 틀 36">
            <a:extLst>
              <a:ext uri="{FF2B5EF4-FFF2-40B4-BE49-F238E27FC236}">
                <a16:creationId xmlns:a16="http://schemas.microsoft.com/office/drawing/2014/main" id="{81D1ED20-65CD-DEA0-211A-B861E6E713B7}"/>
              </a:ext>
            </a:extLst>
          </p:cNvPr>
          <p:cNvSpPr txBox="1">
            <a:spLocks/>
          </p:cNvSpPr>
          <p:nvPr/>
        </p:nvSpPr>
        <p:spPr>
          <a:xfrm>
            <a:off x="766649" y="1772816"/>
            <a:ext cx="10369911" cy="4463848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>
            <a:lvl1pPr marL="373533" indent="-37353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809322" indent="-311277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245111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743155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241199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001" i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739243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7287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5332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3376" indent="-249023" algn="l" defTabSz="99608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itchFamily="34" charset="0"/>
              <a:buChar char="•"/>
            </a:pPr>
            <a:r>
              <a:rPr lang="en-US" altLang="ko-KR" i="0" dirty="0">
                <a:solidFill>
                  <a:schemeClr val="tx1"/>
                </a:solidFill>
                <a:latin typeface="Aptos" panose="020B0004020202020204" pitchFamily="34" charset="0"/>
              </a:rPr>
              <a:t>The dataset utilized in this project consists of credit card transactions made by European cardholders during September 2013.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ko-KR" i="0" dirty="0">
                <a:solidFill>
                  <a:schemeClr val="tx1"/>
                </a:solidFill>
                <a:latin typeface="Aptos" panose="020B0004020202020204" pitchFamily="34" charset="0"/>
              </a:rPr>
              <a:t>It comprises a total of 284,807 transactions, out of which only 492 are identified as fraudulent, representing a highly imbalanced dataset.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ko-KR" i="0" dirty="0">
                <a:solidFill>
                  <a:schemeClr val="tx1"/>
                </a:solidFill>
                <a:latin typeface="Aptos" panose="020B0004020202020204" pitchFamily="34" charset="0"/>
              </a:rPr>
              <a:t>The dataset includes numerical features derived from principal component analysis (PCA), along with 'Time' and 'Amount' variables, and a binary 'Class' variable indicating transaction status.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The principal components (V1 - V28) are obtained through PCA transformation, preserving the anonymity of sensitive information.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'Time’ variable represents the elapsed time between transactions, while 'Amount' denotes the transaction value.</a:t>
            </a:r>
          </a:p>
          <a:p>
            <a:pPr algn="just">
              <a:buFont typeface="Arial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latin typeface="Aptos" panose="020B0004020202020204" pitchFamily="34" charset="0"/>
              </a:rPr>
              <a:t>The 'Class' variable serves as the response variable, with value of 1 indicating a fraudulent transaction and 0 representing a legitimate 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9C161-F3DD-BD27-0D11-086DA8E0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46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12978</TotalTime>
  <Words>2161</Words>
  <Application>Microsoft Office PowerPoint</Application>
  <PresentationFormat>Widescreen</PresentationFormat>
  <Paragraphs>194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맑은 고딕</vt:lpstr>
      <vt:lpstr>Calibri Light</vt:lpstr>
      <vt:lpstr>Arial</vt:lpstr>
      <vt:lpstr>Aptos</vt:lpstr>
      <vt:lpstr>굴림체</vt:lpstr>
      <vt:lpstr>Office 테마</vt:lpstr>
      <vt:lpstr>CREDIT CARD FRAUD DETECTION</vt:lpstr>
      <vt:lpstr>Introduction</vt:lpstr>
      <vt:lpstr>Motivation/Background</vt:lpstr>
      <vt:lpstr>Common Fraud Techniques/Trends</vt:lpstr>
      <vt:lpstr>Importance of Fraud Detection</vt:lpstr>
      <vt:lpstr>Implementing a Fraud Detection System</vt:lpstr>
      <vt:lpstr>Fraud Detection Algorithms</vt:lpstr>
      <vt:lpstr>Problem Setting</vt:lpstr>
      <vt:lpstr>Dataset Description</vt:lpstr>
      <vt:lpstr>Preprocessing</vt:lpstr>
      <vt:lpstr>Exploratory Data Analysis (EDA)</vt:lpstr>
      <vt:lpstr>Exploratory Data Analysis (EDA)</vt:lpstr>
      <vt:lpstr>Random Forest Classifier (Base Model)</vt:lpstr>
      <vt:lpstr>Random Forest Classifier (Base Model)</vt:lpstr>
      <vt:lpstr>Feature Importance Analysis</vt:lpstr>
      <vt:lpstr>Feature Importance Analysis</vt:lpstr>
      <vt:lpstr>XGBoost Classifier</vt:lpstr>
      <vt:lpstr>Parameters of XGBoost</vt:lpstr>
      <vt:lpstr>Optimizing with GPU-Enabled XGBoost Classifier</vt:lpstr>
      <vt:lpstr>Optimizing with GPU-Enabled XGBoost Classifier</vt:lpstr>
      <vt:lpstr>Optimizing with GPU-Enabled XGBoost Classifier</vt:lpstr>
      <vt:lpstr>Hyperparameter Optimization with Random Grid Search and Out-of-Bag Error</vt:lpstr>
      <vt:lpstr>Hyperparameter Optimization with Random Grid Search and Out-of-Bag Error</vt:lpstr>
      <vt:lpstr>Model Interpretability and Visualization: Partial Dependence Plots (PDP)</vt:lpstr>
      <vt:lpstr>Model Interpretability and Visualization: Partial Dependence Plots (PDP)</vt:lpstr>
      <vt:lpstr>Conclusion &amp; Future Scope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Manpreet Kaur Fnu</cp:lastModifiedBy>
  <cp:revision>16</cp:revision>
  <dcterms:created xsi:type="dcterms:W3CDTF">2010-02-01T08:03:16Z</dcterms:created>
  <dcterms:modified xsi:type="dcterms:W3CDTF">2024-04-23T16:29:22Z</dcterms:modified>
  <cp:category>www.slidemembers.com</cp:category>
</cp:coreProperties>
</file>