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8" r:id="rId7"/>
    <p:sldId id="270" r:id="rId8"/>
    <p:sldId id="267" r:id="rId9"/>
    <p:sldId id="263" r:id="rId10"/>
    <p:sldId id="262" r:id="rId11"/>
    <p:sldId id="264" r:id="rId12"/>
    <p:sldId id="272" r:id="rId13"/>
    <p:sldId id="273" r:id="rId14"/>
    <p:sldId id="274" r:id="rId15"/>
    <p:sldId id="275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B359-DC6D-45DB-882B-46967B656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05F48-EA61-45E6-9720-132DB6149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BC2B1-C634-440B-9FE9-0020A387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02D7-183B-44CE-B4CB-54E137CD9DC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75B70-850F-4CB4-92CA-EA3DEA34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0E9DE-96A4-49FF-8C16-59B2D6A6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BDC9-700C-48E3-9C01-EECC7DFE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1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E703-3F77-4072-A2DC-60399B99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A6C7D-F32D-4D00-8B9D-36FF9B133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41B5-54FB-4841-A743-508820B4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02D7-183B-44CE-B4CB-54E137CD9DC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873E5-288D-40FD-A833-55FD2C30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67768-0405-4354-8866-944BF957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BDC9-700C-48E3-9C01-EECC7DFE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6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E2399-F3A2-400A-A45A-6BD91E37B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851A6-3412-4797-BF4A-67CCE9DC9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8950E-D6EE-4D71-BE60-613C08F1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02D7-183B-44CE-B4CB-54E137CD9DC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870BC-827E-4266-8EF7-B221E5BF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341B3-F2A6-4F4A-8780-252FFBA6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BDC9-700C-48E3-9C01-EECC7DFE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0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DDEA-1CDB-4EAC-9559-A9614FF2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057C2-40D0-4B1E-AEBF-40FB13D15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21C15-B4E9-4942-ADCC-98653063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02D7-183B-44CE-B4CB-54E137CD9DC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F63B-18FC-4F08-B2F3-C80B6A5B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14834-7D74-42DD-95EE-9E9A445F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BDC9-700C-48E3-9C01-EECC7DFE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1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DA20-60C5-497C-B0C0-2B0DE491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DCB47-6795-4526-87D2-6648D5168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588E3-15AE-45D2-8FEF-5367F715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02D7-183B-44CE-B4CB-54E137CD9DC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1AD14-7E11-4E5D-BB50-E9A3B046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40045-2AC3-4FA4-A72F-D0AFECB6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BDC9-700C-48E3-9C01-EECC7DFE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5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72A5-DDEF-4206-AFCD-6C9615B6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CC55D-FAA6-4C1D-954B-540A935BE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E8034-650D-49B1-8550-A8F9B468F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5FE91-E06B-417D-ABFF-53FC61E1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02D7-183B-44CE-B4CB-54E137CD9DC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61D96-62B9-423F-949F-2F680E22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FA602-531A-43EA-8EB1-2BE6486E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BDC9-700C-48E3-9C01-EECC7DFE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5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8D6A-AB95-4129-B0DA-A896BB0C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35929-4ED8-4B0A-925C-AD03DEFAC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328A7-FB92-4173-8529-1FB65880B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6B035-6C9A-41FA-91E1-E1E48A52C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2510B-B8C2-403F-A6B8-0B82000FF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D5011-6125-448C-A07F-45A1AB1C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02D7-183B-44CE-B4CB-54E137CD9DC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14B7C-1F53-4EBB-BEB0-12145607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6C382-A979-4F55-A44B-2F3B2977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BDC9-700C-48E3-9C01-EECC7DFE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8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610D-F4B7-417E-855C-A9DDAF67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E5456-738C-4467-AEBA-C6D675B9D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02D7-183B-44CE-B4CB-54E137CD9DC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4C3E1-47AC-4C52-97BB-B2318573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0B461-5EB8-4A98-A8FD-9E16795B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BDC9-700C-48E3-9C01-EECC7DFE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6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AC39F-64A3-48FC-BE99-5587EECB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02D7-183B-44CE-B4CB-54E137CD9DC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DE9C7-6F34-4D60-83DA-E09B62EC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CD3FF-27A6-4E18-9EE3-DF7C3F28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BDC9-700C-48E3-9C01-EECC7DFE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0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3937-1CB2-474B-8AFC-D1D99EE2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B954-55EA-45FC-AD89-149D16A7A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22982-73CB-4401-BDC1-79EC2A193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DEE4F-8CA2-4DB9-87C4-7C919842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02D7-183B-44CE-B4CB-54E137CD9DC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6523A-C607-4122-9332-3EEB98E7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DA755-BF18-49E0-8084-E7F4571F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BDC9-700C-48E3-9C01-EECC7DFE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7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5D5E-4963-40D7-B5DA-2C050FDBD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0B1EBC-1749-4DD1-BDC0-614697854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9ABF5-762A-4889-875E-4106E1AA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26FE3-1A37-46D2-9946-452FB7C7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02D7-183B-44CE-B4CB-54E137CD9DC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DB3DD-04EB-4C81-98FB-FEEC0B4D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1E7B6-F393-4102-A0EE-07B64346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BDC9-700C-48E3-9C01-EECC7DFE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7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907E3-338E-4C53-BA82-FCEBD1D5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39F3-6268-4EF7-94EB-6C389053D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48374-9086-49BD-A3B8-55FA3C5D0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F02D7-183B-44CE-B4CB-54E137CD9DC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8EBFD-A7D9-4601-A0F6-317877613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B3610-4E6C-4B77-B138-D8B38E608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7BDC9-700C-48E3-9C01-EECC7DFED1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-517929731,&quot;Placement&quot;:&quot;Footer&quot;}">
            <a:extLst>
              <a:ext uri="{FF2B5EF4-FFF2-40B4-BE49-F238E27FC236}">
                <a16:creationId xmlns:a16="http://schemas.microsoft.com/office/drawing/2014/main" id="{0042EADA-74EE-47FD-989F-3BC87C5802C4}"/>
              </a:ext>
            </a:extLst>
          </p:cNvPr>
          <p:cNvSpPr txBox="1"/>
          <p:nvPr userDrawn="1"/>
        </p:nvSpPr>
        <p:spPr>
          <a:xfrm>
            <a:off x="5547778" y="6595656"/>
            <a:ext cx="109644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737373"/>
                </a:solidFill>
                <a:latin typeface="Calibri" panose="020F0502020204030204" pitchFamily="34" charset="0"/>
              </a:rPr>
              <a:t>Juniper Internal</a:t>
            </a:r>
          </a:p>
        </p:txBody>
      </p:sp>
    </p:spTree>
    <p:extLst>
      <p:ext uri="{BB962C8B-B14F-4D97-AF65-F5344CB8AC3E}">
        <p14:creationId xmlns:p14="http://schemas.microsoft.com/office/powerpoint/2010/main" val="200211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get-post-requests-using-python/" TargetMode="External"/><Relationship Id="rId2" Type="http://schemas.openxmlformats.org/officeDocument/2006/relationships/hyperlink" Target="https://stackoverflow.com/questions/10600235/a-python-socket-client-that-outputs-the-source-code-of-a-website-why-isnt-thi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tplib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d.uoc.gr/~hy556/material/tutorials/cs556-3rd-tutorial.pdf" TargetMode="External"/><Relationship Id="rId2" Type="http://schemas.openxmlformats.org/officeDocument/2006/relationships/hyperlink" Target="https://realpython.com/python-socke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quora.com/Whats-the-difference-between-the-AF_PACKET-and-AF_INET-in-python-socket" TargetMode="External"/><Relationship Id="rId4" Type="http://schemas.openxmlformats.org/officeDocument/2006/relationships/hyperlink" Target="http://home.iitk.ac.in/~chebrolu/ee673-f06/socket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ocket.html#socket.SOCK_DGRAM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ocket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525F1D-A21D-41E7-8AD4-51D19B01C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Network Programming </a:t>
            </a:r>
          </a:p>
        </p:txBody>
      </p:sp>
    </p:spTree>
    <p:extLst>
      <p:ext uri="{BB962C8B-B14F-4D97-AF65-F5344CB8AC3E}">
        <p14:creationId xmlns:p14="http://schemas.microsoft.com/office/powerpoint/2010/main" val="1833175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AD81-8F35-47EC-B04D-05ADBF23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and server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32746C-95E6-473F-8CA7-B4BDAFD2B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8870"/>
            <a:ext cx="9386455" cy="4251094"/>
          </a:xfrm>
        </p:spPr>
      </p:pic>
    </p:spTree>
    <p:extLst>
      <p:ext uri="{BB962C8B-B14F-4D97-AF65-F5344CB8AC3E}">
        <p14:creationId xmlns:p14="http://schemas.microsoft.com/office/powerpoint/2010/main" val="207145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37A1-8F3D-4558-B0D6-FFDBC867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85EE0-75AD-4E56-B497-F568F22F9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 Application 	</a:t>
            </a:r>
          </a:p>
          <a:p>
            <a:pPr lvl="1"/>
            <a:r>
              <a:rPr lang="en-US" dirty="0"/>
              <a:t>Going to test with echo server and client </a:t>
            </a:r>
          </a:p>
          <a:p>
            <a:r>
              <a:rPr lang="en-US" dirty="0"/>
              <a:t>Interaction with web host</a:t>
            </a:r>
          </a:p>
          <a:p>
            <a:r>
              <a:rPr lang="en-US" dirty="0"/>
              <a:t>FTP</a:t>
            </a:r>
          </a:p>
          <a:p>
            <a:r>
              <a:rPr lang="en-US" dirty="0"/>
              <a:t>Network sniffer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0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FC640-A87D-4CAA-A812-7A1EAA15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anchor="ctr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Interaction with web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1B0B4-CE10-43FF-93FB-BBB149582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9DA06-CD86-4FB3-A003-182B5D9B9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326791"/>
            <a:ext cx="8788400" cy="600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02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7C81-8DCB-4443-8B8A-D8F6246E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2D7BB-039B-4E49-BE16-7375C4336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https://stackoverflow.com/questions/10600235/a-python-socket-client-that-outputs-the-source-code-of-a-website-why-isnt-this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https://www.geeksforgeeks.org/get-post-requests-using-python/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07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E5B2-BDC8-4793-A6E6-C38E6913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1007F-502B-4667-A000-585D6C23E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https://docs.python.org/3/library/ftplib.html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542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EBB2-5145-48A4-A855-8061E833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91ACB-7BDE-4E8C-8B9B-52CC9B3C2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Scapy</a:t>
            </a:r>
            <a:r>
              <a:rPr lang="en-US" dirty="0"/>
              <a:t>  python lib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68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C920-E4F0-47A8-9E3F-7F25C6F5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56D5-9ADB-4AE0-B5D1-8016D5D9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https://realpython.com/python-sockets/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https://www.csd.uoc.gr/~hy556/material/tutorials/cs556-3rd-tutorial.pdf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http://home.iitk.ac.in/~chebrolu/ee673-f06/sockets.pdf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https://www.quora.com/Whats-the-difference-between-the-AF_PACKET-and-AF_INET-in-python-socket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531A58-D973-492A-8A9F-F22F502B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E1E8-C965-47D4-AF25-59BAD8F61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Network programming</a:t>
            </a:r>
          </a:p>
          <a:p>
            <a:r>
              <a:rPr lang="en-US" sz="2400" dirty="0"/>
              <a:t>Common Terminologies </a:t>
            </a:r>
          </a:p>
          <a:p>
            <a:r>
              <a:rPr lang="en-US" sz="2400" dirty="0"/>
              <a:t>Socket programming Introduction  </a:t>
            </a:r>
          </a:p>
          <a:p>
            <a:r>
              <a:rPr lang="en-US" sz="2400" dirty="0"/>
              <a:t>Client and server Architecture </a:t>
            </a:r>
          </a:p>
          <a:p>
            <a:r>
              <a:rPr lang="en-US" sz="2400" dirty="0"/>
              <a:t>Socket Python module </a:t>
            </a:r>
          </a:p>
          <a:p>
            <a:r>
              <a:rPr lang="en-US" sz="2400" dirty="0"/>
              <a:t>Real time application: </a:t>
            </a:r>
          </a:p>
          <a:p>
            <a:pPr lvl="1"/>
            <a:r>
              <a:rPr lang="en-US" sz="2000" dirty="0"/>
              <a:t>Chat application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293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A7B5-CCD8-4948-9E1C-F61575F7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programming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7A57-1998-4ED4-BFE5-C05800701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145"/>
            <a:ext cx="10515600" cy="46668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“Writing programs that communicate with other programs across a computer network “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Socket Programming 	</a:t>
            </a:r>
          </a:p>
          <a:p>
            <a:pPr lvl="1"/>
            <a:r>
              <a:rPr lang="en-US" dirty="0"/>
              <a:t>It’s subset of network programming</a:t>
            </a:r>
          </a:p>
          <a:p>
            <a:pPr lvl="1"/>
            <a:r>
              <a:rPr lang="en-US" dirty="0"/>
              <a:t>Way of connecting two nodes on a network to communicate with each other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0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A7B5-CCD8-4948-9E1C-F61575F7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Terminologies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7A57-1998-4ED4-BFE5-C05800701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Protocol - </a:t>
            </a:r>
          </a:p>
          <a:p>
            <a:pPr lvl="1"/>
            <a:r>
              <a:rPr lang="en-US" dirty="0"/>
              <a:t>Packet </a:t>
            </a:r>
          </a:p>
          <a:p>
            <a:r>
              <a:rPr lang="en-US" dirty="0"/>
              <a:t>Transport layer protocol</a:t>
            </a:r>
          </a:p>
          <a:p>
            <a:pPr lvl="1"/>
            <a:r>
              <a:rPr lang="en-US" dirty="0"/>
              <a:t>TCP</a:t>
            </a:r>
          </a:p>
          <a:p>
            <a:pPr lvl="1"/>
            <a:r>
              <a:rPr lang="en-US" dirty="0"/>
              <a:t>UDP</a:t>
            </a:r>
          </a:p>
          <a:p>
            <a:r>
              <a:rPr lang="en-US" dirty="0"/>
              <a:t>Routing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5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301E-6063-4FE6-BE0F-F31FB114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Programming Introduction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87383D-3C5E-457D-A2DC-FAFADB3DB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5636" y="2097881"/>
            <a:ext cx="11254149" cy="4091782"/>
          </a:xfrm>
        </p:spPr>
        <p:txBody>
          <a:bodyPr/>
          <a:lstStyle/>
          <a:p>
            <a:r>
              <a:rPr lang="en-US" sz="2400" dirty="0"/>
              <a:t>Socket Programming </a:t>
            </a:r>
          </a:p>
          <a:p>
            <a:pPr lvl="1"/>
            <a:r>
              <a:rPr lang="en-US" dirty="0"/>
              <a:t>“Way of connecting two nodes on a network to communicate with each other”</a:t>
            </a:r>
          </a:p>
          <a:p>
            <a:r>
              <a:rPr lang="en-US" sz="2400" dirty="0"/>
              <a:t>Socket: </a:t>
            </a:r>
          </a:p>
          <a:p>
            <a:pPr lvl="1"/>
            <a:r>
              <a:rPr lang="en-US" dirty="0"/>
              <a:t>An interface between application and transport layer. </a:t>
            </a:r>
          </a:p>
          <a:p>
            <a:pPr lvl="1"/>
            <a:r>
              <a:rPr lang="en-US" dirty="0"/>
              <a:t>Application process can send and receive the message from/to another  application process via socket. </a:t>
            </a:r>
          </a:p>
          <a:p>
            <a:r>
              <a:rPr lang="en-US" sz="2400" dirty="0"/>
              <a:t>Socket Address </a:t>
            </a:r>
          </a:p>
          <a:p>
            <a:pPr lvl="1"/>
            <a:r>
              <a:rPr lang="en-US" dirty="0"/>
              <a:t>Combination of  an IP address and port number 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</a:rPr>
              <a:t>192.168.1.1:8000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pic>
        <p:nvPicPr>
          <p:cNvPr id="15" name="Picture 4" descr="Image result for socket">
            <a:extLst>
              <a:ext uri="{FF2B5EF4-FFF2-40B4-BE49-F238E27FC236}">
                <a16:creationId xmlns:a16="http://schemas.microsoft.com/office/drawing/2014/main" id="{985CFA92-9C4D-4BAC-A889-57DC9D1B49B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64785" y="602456"/>
            <a:ext cx="19050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21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9D5283-6CF7-458A-8EEA-2606D360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types and families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E64A62-2206-49D5-8DF7-909C7C745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 /</a:t>
            </a:r>
            <a:r>
              <a:rPr lang="en-US" dirty="0" err="1"/>
              <a:t>usr</a:t>
            </a:r>
            <a:r>
              <a:rPr lang="en-US" dirty="0"/>
              <a:t>/include/sys/</a:t>
            </a:r>
            <a:r>
              <a:rPr lang="en-US" dirty="0" err="1"/>
              <a:t>socket.h</a:t>
            </a:r>
            <a:r>
              <a:rPr lang="en-US" dirty="0"/>
              <a:t> file for interface &amp; family details.</a:t>
            </a:r>
          </a:p>
          <a:p>
            <a:pPr marL="0" indent="0">
              <a:buNone/>
            </a:pPr>
            <a:r>
              <a:rPr lang="en-US" dirty="0"/>
              <a:t>AF_* =&gt; Address family</a:t>
            </a:r>
          </a:p>
          <a:p>
            <a:pPr marL="0" indent="0">
              <a:buNone/>
            </a:pPr>
            <a:r>
              <a:rPr lang="en-US" dirty="0"/>
              <a:t>PF_*  =&gt; Protocol Family </a:t>
            </a:r>
          </a:p>
          <a:p>
            <a:r>
              <a:rPr lang="en-US" dirty="0"/>
              <a:t>Socket and subsequent attributes defined based on  Address family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5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75D5C1B-9B0C-498E-8EA3-54B45622D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08001"/>
            <a:ext cx="5157787" cy="698500"/>
          </a:xfrm>
        </p:spPr>
        <p:txBody>
          <a:bodyPr/>
          <a:lstStyle/>
          <a:p>
            <a:r>
              <a:rPr lang="en-US" dirty="0"/>
              <a:t>Address Family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41FE295-193B-49B1-929A-11D8BAEA4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93700"/>
            <a:ext cx="5183188" cy="812801"/>
          </a:xfrm>
        </p:spPr>
        <p:txBody>
          <a:bodyPr/>
          <a:lstStyle/>
          <a:p>
            <a:r>
              <a:rPr lang="en-US" dirty="0"/>
              <a:t>Socket 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3965D4-6E14-4DB4-ADAB-5D6E378025DC}"/>
              </a:ext>
            </a:extLst>
          </p:cNvPr>
          <p:cNvSpPr/>
          <p:nvPr/>
        </p:nvSpPr>
        <p:spPr>
          <a:xfrm>
            <a:off x="598488" y="2103437"/>
            <a:ext cx="2400300" cy="132556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/>
              </a:rPr>
              <a:t>socket.AF_UNIX</a:t>
            </a:r>
            <a:endParaRPr lang="en-US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/>
              </a:rPr>
              <a:t>socket.AF_INET</a:t>
            </a:r>
            <a:endParaRPr lang="en-US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/>
              </a:rPr>
              <a:t>socket.AF_INET6</a:t>
            </a:r>
            <a:endParaRPr lang="en-US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E70B2065-003E-4311-A4D5-012E2B9DB5E8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172200" y="402420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C6CF1A1-B1DB-4051-932B-30E43D3DA10E}"/>
              </a:ext>
            </a:extLst>
          </p:cNvPr>
          <p:cNvSpPr/>
          <p:nvPr/>
        </p:nvSpPr>
        <p:spPr>
          <a:xfrm>
            <a:off x="6356931" y="1570756"/>
            <a:ext cx="4105195" cy="2701636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numCol="1"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socket.SOCK_STREAM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socket.SOCK_DGRAM</a:t>
            </a:r>
            <a:r>
              <a:rPr lang="en-US" altLang="en-US" sz="2000" dirty="0">
                <a:solidFill>
                  <a:schemeClr val="tx1"/>
                </a:solidFill>
                <a:hlinkClick r:id="rId2" tooltip="Permalink to this definition"/>
              </a:rPr>
              <a:t>¶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chemeClr val="tx1"/>
                </a:solidFill>
                <a:latin typeface="Arial Unicode MS"/>
              </a:rPr>
              <a:t>socket.SOCK_RAW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chemeClr val="tx1"/>
                </a:solidFill>
                <a:latin typeface="Arial Unicode MS"/>
              </a:rPr>
              <a:t>socket.SOCK_RDM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chemeClr val="tx1"/>
                </a:solidFill>
                <a:latin typeface="Arial Unicode MS"/>
              </a:rPr>
              <a:t>socket.SOCK_SEQPACKET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5B07E36-E453-4032-83A3-B0D8CA945F4C}"/>
              </a:ext>
            </a:extLst>
          </p:cNvPr>
          <p:cNvSpPr/>
          <p:nvPr/>
        </p:nvSpPr>
        <p:spPr>
          <a:xfrm>
            <a:off x="3418680" y="2713721"/>
            <a:ext cx="2400299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8AEDD9-3364-429D-A685-DCF5133B5022}"/>
              </a:ext>
            </a:extLst>
          </p:cNvPr>
          <p:cNvSpPr txBox="1"/>
          <p:nvPr/>
        </p:nvSpPr>
        <p:spPr>
          <a:xfrm>
            <a:off x="521494" y="5274579"/>
            <a:ext cx="11149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=&gt; Above mentioned family and types will be defined as constants in socket module. These constants are represented as arguments in socket function.  </a:t>
            </a:r>
          </a:p>
          <a:p>
            <a:r>
              <a:rPr lang="en-US" dirty="0"/>
              <a:t>=&gt; Many Linux constants are defined in socket module also.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8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26A5D0-634A-4825-8968-2A87E842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Socket Address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0F99-20BD-4E8E-A2B6-DE3E685E8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sv-SE" sz="1800"/>
              <a:t>sock=socket.socket(socket.AF_INET,socket.SOCK_STREAM,0)</a:t>
            </a:r>
          </a:p>
          <a:p>
            <a:r>
              <a:rPr lang="en-US" sz="1800">
                <a:highlight>
                  <a:srgbClr val="FFFF00"/>
                </a:highlight>
              </a:rPr>
              <a:t>sock</a:t>
            </a:r>
          </a:p>
          <a:p>
            <a:r>
              <a:rPr lang="en-US" sz="1800"/>
              <a:t>&lt;socket.socket fd=444, family=AddressFamily.AF_INET, type=SocketKind.SOCK_STREAM, proto=0&gt;</a:t>
            </a:r>
          </a:p>
          <a:p>
            <a:r>
              <a:rPr lang="en-US" sz="1800"/>
              <a:t>sock.bind(('127.0.0.1',1111))</a:t>
            </a:r>
          </a:p>
          <a:p>
            <a:pPr lvl="1"/>
            <a:r>
              <a:rPr lang="en-US" sz="2000"/>
              <a:t>set protocol to 0 to have socket choose the correct protocol based on type</a:t>
            </a:r>
          </a:p>
          <a:p>
            <a:r>
              <a:rPr lang="en-US" sz="1800"/>
              <a:t> </a:t>
            </a:r>
            <a:r>
              <a:rPr lang="en-US" sz="1800">
                <a:highlight>
                  <a:srgbClr val="FFFF00"/>
                </a:highlight>
              </a:rPr>
              <a:t>sock</a:t>
            </a:r>
          </a:p>
          <a:p>
            <a:r>
              <a:rPr lang="en-US" sz="1800"/>
              <a:t>&lt;socket.socket fd=444, family=AddressFamily.AF_INET, type=SocketKind.SOCK_STREAM, proto=0, laddr=('127.0.0.1', 1111)&gt;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892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4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Oval 16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3DF5B4B-4CAA-4D0C-A710-9DCF3214F7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610966"/>
              </p:ext>
            </p:extLst>
          </p:nvPr>
        </p:nvGraphicFramePr>
        <p:xfrm>
          <a:off x="419100" y="469901"/>
          <a:ext cx="11290299" cy="520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433">
                  <a:extLst>
                    <a:ext uri="{9D8B030D-6E8A-4147-A177-3AD203B41FA5}">
                      <a16:colId xmlns:a16="http://schemas.microsoft.com/office/drawing/2014/main" val="767155026"/>
                    </a:ext>
                  </a:extLst>
                </a:gridCol>
                <a:gridCol w="3763433">
                  <a:extLst>
                    <a:ext uri="{9D8B030D-6E8A-4147-A177-3AD203B41FA5}">
                      <a16:colId xmlns:a16="http://schemas.microsoft.com/office/drawing/2014/main" val="1828081106"/>
                    </a:ext>
                  </a:extLst>
                </a:gridCol>
                <a:gridCol w="3763433">
                  <a:extLst>
                    <a:ext uri="{9D8B030D-6E8A-4147-A177-3AD203B41FA5}">
                      <a16:colId xmlns:a16="http://schemas.microsoft.com/office/drawing/2014/main" val="2661887333"/>
                    </a:ext>
                  </a:extLst>
                </a:gridCol>
              </a:tblGrid>
              <a:tr h="74385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 Server Socket Methods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Client Socket Method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General Socket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13262"/>
                  </a:ext>
                </a:extLst>
              </a:tr>
              <a:tr h="743857">
                <a:tc>
                  <a:txBody>
                    <a:bodyPr/>
                    <a:lstStyle/>
                    <a:p>
                      <a:r>
                        <a:rPr lang="en-US" sz="2000" i="1" dirty="0" err="1"/>
                        <a:t>Socket_obj.bind</a:t>
                      </a:r>
                      <a:r>
                        <a:rPr lang="en-US" sz="2000" i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err="1"/>
                        <a:t>Socket_obj.connect</a:t>
                      </a:r>
                      <a:r>
                        <a:rPr lang="en-US" sz="2000" i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err="1"/>
                        <a:t>Socket_obj.send</a:t>
                      </a:r>
                      <a:r>
                        <a:rPr lang="en-US" sz="2000" i="1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522869"/>
                  </a:ext>
                </a:extLst>
              </a:tr>
              <a:tr h="743857">
                <a:tc>
                  <a:txBody>
                    <a:bodyPr/>
                    <a:lstStyle/>
                    <a:p>
                      <a:r>
                        <a:rPr lang="en-US" sz="2000" i="1" dirty="0" err="1"/>
                        <a:t>Socket_obj.listen</a:t>
                      </a:r>
                      <a:r>
                        <a:rPr lang="en-US" sz="2000" i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err="1"/>
                        <a:t>Socket_obj.sendto</a:t>
                      </a:r>
                      <a:r>
                        <a:rPr lang="en-US" sz="2000" i="1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141172"/>
                  </a:ext>
                </a:extLst>
              </a:tr>
              <a:tr h="743857">
                <a:tc>
                  <a:txBody>
                    <a:bodyPr/>
                    <a:lstStyle/>
                    <a:p>
                      <a:r>
                        <a:rPr lang="en-US" sz="2000" i="1" dirty="0" err="1"/>
                        <a:t>Socket_obj.accept</a:t>
                      </a:r>
                      <a:r>
                        <a:rPr lang="en-US" sz="2000" i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err="1"/>
                        <a:t>Socket_obj.recv</a:t>
                      </a:r>
                      <a:r>
                        <a:rPr lang="en-US" sz="2000" i="1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428508"/>
                  </a:ext>
                </a:extLst>
              </a:tr>
              <a:tr h="743857">
                <a:tc>
                  <a:txBody>
                    <a:bodyPr/>
                    <a:lstStyle/>
                    <a:p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err="1"/>
                        <a:t>Socket_obj.recvfrom</a:t>
                      </a:r>
                      <a:r>
                        <a:rPr lang="en-US" sz="2000" i="1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948860"/>
                  </a:ext>
                </a:extLst>
              </a:tr>
              <a:tr h="743857">
                <a:tc>
                  <a:txBody>
                    <a:bodyPr/>
                    <a:lstStyle/>
                    <a:p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err="1"/>
                        <a:t>Socket_obj.close</a:t>
                      </a:r>
                      <a:r>
                        <a:rPr lang="en-US" sz="2000" i="1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0389"/>
                  </a:ext>
                </a:extLst>
              </a:tr>
              <a:tr h="743857">
                <a:tc>
                  <a:txBody>
                    <a:bodyPr/>
                    <a:lstStyle/>
                    <a:p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err="1"/>
                        <a:t>Socket.gethostname</a:t>
                      </a:r>
                      <a:r>
                        <a:rPr lang="en-US" sz="2000" i="1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52314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C3499B9-2A3C-4D88-BBFB-3199E5171B7B}"/>
              </a:ext>
            </a:extLst>
          </p:cNvPr>
          <p:cNvSpPr txBox="1"/>
          <p:nvPr/>
        </p:nvSpPr>
        <p:spPr>
          <a:xfrm>
            <a:off x="584200" y="6070600"/>
            <a:ext cx="112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socket method, Please visit </a:t>
            </a:r>
            <a:r>
              <a:rPr lang="en-US" dirty="0">
                <a:hlinkClick r:id="rId3"/>
              </a:rPr>
              <a:t>https://docs.python.org/3/library/socket.html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373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546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Arial Unicode MS</vt:lpstr>
      <vt:lpstr>Calibri</vt:lpstr>
      <vt:lpstr>Calibri Light</vt:lpstr>
      <vt:lpstr>Office Theme</vt:lpstr>
      <vt:lpstr>Python  Network Programming </vt:lpstr>
      <vt:lpstr>Agenda </vt:lpstr>
      <vt:lpstr>Network programming </vt:lpstr>
      <vt:lpstr>Common Terminologies  </vt:lpstr>
      <vt:lpstr>Socket Programming Introduction</vt:lpstr>
      <vt:lpstr>Socket types and families </vt:lpstr>
      <vt:lpstr>PowerPoint Presentation</vt:lpstr>
      <vt:lpstr>Socket Address </vt:lpstr>
      <vt:lpstr>PowerPoint Presentation</vt:lpstr>
      <vt:lpstr>Client and server Architecture</vt:lpstr>
      <vt:lpstr>Real time Application</vt:lpstr>
      <vt:lpstr>Interaction with web Host</vt:lpstr>
      <vt:lpstr>Web Reference:</vt:lpstr>
      <vt:lpstr>FTP</vt:lpstr>
      <vt:lpstr>Network sniffing</vt:lpstr>
      <vt:lpstr>Reference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Network Programming </dc:title>
  <dc:creator>Sathees Kumar M D</dc:creator>
  <cp:lastModifiedBy>Sathees Kumar M D</cp:lastModifiedBy>
  <cp:revision>5</cp:revision>
  <dcterms:created xsi:type="dcterms:W3CDTF">2019-05-20T13:04:04Z</dcterms:created>
  <dcterms:modified xsi:type="dcterms:W3CDTF">2019-05-21T11:47:27Z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iteId">
    <vt:lpwstr>bea78b3c-4cdb-4130-854a-1d193232e5f4</vt:lpwstr>
  </property>
  <property fmtid="{D5CDD505-2E9C-101B-9397-08002B2CF9AE}" pid="4" name="MSIP_Label_0633b888-ae0d-4341-a75f-06e04137d755_Owner">
    <vt:lpwstr>satheesk@juniper.net</vt:lpwstr>
  </property>
  <property fmtid="{D5CDD505-2E9C-101B-9397-08002B2CF9AE}" pid="5" name="MSIP_Label_0633b888-ae0d-4341-a75f-06e04137d755_SetDate">
    <vt:lpwstr>2019-05-20T13:22:31.8159635Z</vt:lpwstr>
  </property>
  <property fmtid="{D5CDD505-2E9C-101B-9397-08002B2CF9AE}" pid="6" name="MSIP_Label_0633b888-ae0d-4341-a75f-06e04137d755_Name">
    <vt:lpwstr>Juniper Internal</vt:lpwstr>
  </property>
  <property fmtid="{D5CDD505-2E9C-101B-9397-08002B2CF9AE}" pid="7" name="MSIP_Label_0633b888-ae0d-4341-a75f-06e04137d755_Application">
    <vt:lpwstr>Microsoft Azure Information Protection</vt:lpwstr>
  </property>
  <property fmtid="{D5CDD505-2E9C-101B-9397-08002B2CF9AE}" pid="8" name="MSIP_Label_0633b888-ae0d-4341-a75f-06e04137d755_Extended_MSFT_Method">
    <vt:lpwstr>Automatic</vt:lpwstr>
  </property>
  <property fmtid="{D5CDD505-2E9C-101B-9397-08002B2CF9AE}" pid="9" name="Sensitivity">
    <vt:lpwstr>Juniper Internal</vt:lpwstr>
  </property>
</Properties>
</file>