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ABEE3D-3301-48D8-AEA4-97311E22FC49}">
          <p14:sldIdLst>
            <p14:sldId id="256"/>
          </p14:sldIdLst>
        </p14:section>
        <p14:section name="Core Python" id="{52CA8A69-FE0E-449D-A59F-05FF46EB516D}">
          <p14:sldIdLst>
            <p14:sldId id="258"/>
            <p14:sldId id="259"/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Intermediate Level Python" id="{888A5D85-9782-48BA-A66F-1793A02D5E2A}">
          <p14:sldIdLst>
            <p14:sldId id="269"/>
            <p14:sldId id="272"/>
            <p14:sldId id="273"/>
          </p14:sldIdLst>
        </p14:section>
        <p14:section name="Advance Level Python" id="{041508A3-8329-4267-BB59-52CF9A81730A}">
          <p14:sldIdLst>
            <p14:sldId id="270"/>
          </p14:sldIdLst>
        </p14:section>
        <p14:section name="Expert Level" id="{E488EC19-3B07-4656-90FC-0AEA13E34D2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2B8-D389-47C3-A435-4BE239AD200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7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2B8-D389-47C3-A435-4BE239AD200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9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2B8-D389-47C3-A435-4BE239AD200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6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2B8-D389-47C3-A435-4BE239AD200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2B8-D389-47C3-A435-4BE239AD200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2B8-D389-47C3-A435-4BE239AD200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2B8-D389-47C3-A435-4BE239AD200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2B8-D389-47C3-A435-4BE239AD200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2B8-D389-47C3-A435-4BE239AD200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2B8-D389-47C3-A435-4BE239AD200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3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D2B8-D389-47C3-A435-4BE239AD200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5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7D2B8-D389-47C3-A435-4BE239AD200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3AE74-B159-41ED-B0E7-A013E9A0A6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517929731,&quot;Placement&quot;:&quot;Footer&quot;}"/>
          <p:cNvSpPr txBox="1"/>
          <p:nvPr userDrawn="1"/>
        </p:nvSpPr>
        <p:spPr>
          <a:xfrm>
            <a:off x="5547778" y="6595656"/>
            <a:ext cx="109644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37373"/>
                </a:solidFill>
                <a:latin typeface="Calibri" panose="020F0502020204030204" pitchFamily="34" charset="0"/>
              </a:rPr>
              <a:t>Juniper Internal</a:t>
            </a:r>
          </a:p>
        </p:txBody>
      </p:sp>
    </p:spTree>
    <p:extLst>
      <p:ext uri="{BB962C8B-B14F-4D97-AF65-F5344CB8AC3E}">
        <p14:creationId xmlns:p14="http://schemas.microsoft.com/office/powerpoint/2010/main" val="185323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bader.org/blog/meaning-of-underscores-in-pyth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33737"/>
          </a:xfrm>
        </p:spPr>
        <p:txBody>
          <a:bodyPr/>
          <a:lstStyle/>
          <a:p>
            <a:r>
              <a:rPr lang="en-US" dirty="0"/>
              <a:t>							Python </a:t>
            </a:r>
          </a:p>
        </p:txBody>
      </p:sp>
    </p:spTree>
    <p:extLst>
      <p:ext uri="{BB962C8B-B14F-4D97-AF65-F5344CB8AC3E}">
        <p14:creationId xmlns:p14="http://schemas.microsoft.com/office/powerpoint/2010/main" val="396134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7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4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1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  Modules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  Files I/O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  Exceptions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  Classes/Objects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  </a:t>
            </a:r>
            <a:r>
              <a:rPr lang="en-US" sz="2000" dirty="0" err="1"/>
              <a:t>Reg</a:t>
            </a:r>
            <a:r>
              <a:rPr lang="en-US" sz="2000" dirty="0"/>
              <a:t> Expressions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   Email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  Multithreading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  Date &amp; Time </a:t>
            </a:r>
          </a:p>
        </p:txBody>
      </p:sp>
    </p:spTree>
    <p:extLst>
      <p:ext uri="{BB962C8B-B14F-4D97-AF65-F5344CB8AC3E}">
        <p14:creationId xmlns:p14="http://schemas.microsoft.com/office/powerpoint/2010/main" val="4020544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C16F-DFFC-4C42-99C7-414129D5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AB9E-8F10-4EC1-A96B-7D6C2319F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0DAECC4-2428-402E-A1ED-03957DE1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Leading and Trailing Underscore</a:t>
            </a:r>
            <a:br>
              <a:rPr lang="en-US" b="1" dirty="0"/>
            </a:br>
            <a:r>
              <a:rPr lang="en-US" sz="1600" b="1" dirty="0">
                <a:hlinkClick r:id="rId2"/>
              </a:rPr>
              <a:t>https://dbader.org/blog/meaning-of-underscores-in-python</a:t>
            </a:r>
            <a:r>
              <a:rPr lang="en-US" sz="1600" b="1" dirty="0"/>
              <a:t> </a:t>
            </a:r>
            <a:endParaRPr lang="en-US" sz="1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F961C6F-18F5-4C7C-8B89-32FD364B7B8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4794" cy="4351341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751388">
                  <a:extLst>
                    <a:ext uri="{9D8B030D-6E8A-4147-A177-3AD203B41FA5}">
                      <a16:colId xmlns:a16="http://schemas.microsoft.com/office/drawing/2014/main" val="2423892858"/>
                    </a:ext>
                  </a:extLst>
                </a:gridCol>
                <a:gridCol w="1623233">
                  <a:extLst>
                    <a:ext uri="{9D8B030D-6E8A-4147-A177-3AD203B41FA5}">
                      <a16:colId xmlns:a16="http://schemas.microsoft.com/office/drawing/2014/main" val="598325162"/>
                    </a:ext>
                  </a:extLst>
                </a:gridCol>
                <a:gridCol w="5140173">
                  <a:extLst>
                    <a:ext uri="{9D8B030D-6E8A-4147-A177-3AD203B41FA5}">
                      <a16:colId xmlns:a16="http://schemas.microsoft.com/office/drawing/2014/main" val="949920716"/>
                    </a:ext>
                  </a:extLst>
                </a:gridCol>
              </a:tblGrid>
              <a:tr h="359152">
                <a:tc>
                  <a:txBody>
                    <a:bodyPr/>
                    <a:lstStyle/>
                    <a:p>
                      <a:r>
                        <a:rPr lang="en-US" sz="1600"/>
                        <a:t>Pattern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Example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Meaning</a:t>
                      </a:r>
                    </a:p>
                  </a:txBody>
                  <a:tcPr marL="82494" marR="82494" marT="40325" marB="40325" anchor="ctr"/>
                </a:tc>
                <a:extLst>
                  <a:ext uri="{0D108BD9-81ED-4DB2-BD59-A6C34878D82A}">
                    <a16:rowId xmlns:a16="http://schemas.microsoft.com/office/drawing/2014/main" val="4064095638"/>
                  </a:ext>
                </a:extLst>
              </a:tr>
              <a:tr h="1091295">
                <a:tc>
                  <a:txBody>
                    <a:bodyPr/>
                    <a:lstStyle/>
                    <a:p>
                      <a:r>
                        <a:rPr lang="en-US" sz="1600"/>
                        <a:t>Single Leading Underscore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_var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Naming convention indicating a name is meant for internal use. Generally not enforced by the Python interpreter (except in wildcard imports) and meant as a hint to the programmer only.</a:t>
                      </a:r>
                    </a:p>
                  </a:txBody>
                  <a:tcPr marL="82494" marR="82494" marT="40325" marB="40325" anchor="ctr"/>
                </a:tc>
                <a:extLst>
                  <a:ext uri="{0D108BD9-81ED-4DB2-BD59-A6C34878D82A}">
                    <a16:rowId xmlns:a16="http://schemas.microsoft.com/office/drawing/2014/main" val="4168695759"/>
                  </a:ext>
                </a:extLst>
              </a:tr>
              <a:tr h="603200">
                <a:tc>
                  <a:txBody>
                    <a:bodyPr/>
                    <a:lstStyle/>
                    <a:p>
                      <a:r>
                        <a:rPr lang="en-US" sz="1600"/>
                        <a:t>Single Trailing Underscore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var_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Used by convention to avoid naming conflicts with Python keywords.</a:t>
                      </a:r>
                    </a:p>
                  </a:txBody>
                  <a:tcPr marL="82494" marR="82494" marT="40325" marB="40325" anchor="ctr"/>
                </a:tc>
                <a:extLst>
                  <a:ext uri="{0D108BD9-81ED-4DB2-BD59-A6C34878D82A}">
                    <a16:rowId xmlns:a16="http://schemas.microsoft.com/office/drawing/2014/main" val="2423202859"/>
                  </a:ext>
                </a:extLst>
              </a:tr>
              <a:tr h="603200">
                <a:tc>
                  <a:txBody>
                    <a:bodyPr/>
                    <a:lstStyle/>
                    <a:p>
                      <a:r>
                        <a:rPr lang="en-US" sz="1600"/>
                        <a:t>Double Leading Underscore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__var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Triggers name mangling when used in a class context. Enforced by the Python interpreter.</a:t>
                      </a:r>
                    </a:p>
                  </a:txBody>
                  <a:tcPr marL="82494" marR="82494" marT="40325" marB="40325" anchor="ctr"/>
                </a:tc>
                <a:extLst>
                  <a:ext uri="{0D108BD9-81ED-4DB2-BD59-A6C34878D82A}">
                    <a16:rowId xmlns:a16="http://schemas.microsoft.com/office/drawing/2014/main" val="3577898529"/>
                  </a:ext>
                </a:extLst>
              </a:tr>
              <a:tr h="847247">
                <a:tc>
                  <a:txBody>
                    <a:bodyPr/>
                    <a:lstStyle/>
                    <a:p>
                      <a:r>
                        <a:rPr lang="en-US" sz="1600"/>
                        <a:t>Double Leading and Trailing Underscore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__var__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Indicates special methods defined by the Python language. Avoid this naming scheme for your own attributes.</a:t>
                      </a:r>
                    </a:p>
                  </a:txBody>
                  <a:tcPr marL="82494" marR="82494" marT="40325" marB="40325" anchor="ctr"/>
                </a:tc>
                <a:extLst>
                  <a:ext uri="{0D108BD9-81ED-4DB2-BD59-A6C34878D82A}">
                    <a16:rowId xmlns:a16="http://schemas.microsoft.com/office/drawing/2014/main" val="1265237091"/>
                  </a:ext>
                </a:extLst>
              </a:tr>
              <a:tr h="847247">
                <a:tc>
                  <a:txBody>
                    <a:bodyPr/>
                    <a:lstStyle/>
                    <a:p>
                      <a:r>
                        <a:rPr lang="en-US" sz="1600"/>
                        <a:t>Single Underscore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_</a:t>
                      </a:r>
                    </a:p>
                  </a:txBody>
                  <a:tcPr marL="82494" marR="82494" marT="40325" marB="40325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Sometimes used as a name for temporary or insignificant variables (“don’t care”). Also: The result of the last expression in a Python REPL.</a:t>
                      </a:r>
                    </a:p>
                  </a:txBody>
                  <a:tcPr marL="82494" marR="82494" marT="40325" marB="40325" anchor="ctr"/>
                </a:tc>
                <a:extLst>
                  <a:ext uri="{0D108BD9-81ED-4DB2-BD59-A6C34878D82A}">
                    <a16:rowId xmlns:a16="http://schemas.microsoft.com/office/drawing/2014/main" val="357699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697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03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6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/>
              <a:t> - Environment Setup </a:t>
            </a:r>
          </a:p>
          <a:p>
            <a:pPr marL="914400" lvl="2" indent="0">
              <a:buNone/>
            </a:pPr>
            <a:r>
              <a:rPr lang="en-US" dirty="0"/>
              <a:t> - Variable Types </a:t>
            </a:r>
          </a:p>
          <a:p>
            <a:pPr marL="914400" lvl="2" indent="0">
              <a:buNone/>
            </a:pPr>
            <a:r>
              <a:rPr lang="en-US" dirty="0"/>
              <a:t> - Basic Operators </a:t>
            </a:r>
          </a:p>
          <a:p>
            <a:pPr marL="914400" lvl="2" indent="0">
              <a:buNone/>
            </a:pPr>
            <a:r>
              <a:rPr lang="en-US" dirty="0"/>
              <a:t> - Decision Making </a:t>
            </a:r>
          </a:p>
          <a:p>
            <a:pPr marL="914400" lvl="2" indent="0">
              <a:buNone/>
            </a:pPr>
            <a:r>
              <a:rPr lang="en-US" dirty="0"/>
              <a:t> - Loops </a:t>
            </a:r>
          </a:p>
          <a:p>
            <a:pPr marL="914400" lvl="2" indent="0">
              <a:buNone/>
            </a:pPr>
            <a:r>
              <a:rPr lang="en-US" dirty="0"/>
              <a:t> - Numbers </a:t>
            </a:r>
          </a:p>
          <a:p>
            <a:pPr marL="914400" lvl="2" indent="0">
              <a:buNone/>
            </a:pPr>
            <a:r>
              <a:rPr lang="en-US" dirty="0"/>
              <a:t> - Strings </a:t>
            </a:r>
          </a:p>
          <a:p>
            <a:pPr marL="914400" lvl="2" indent="0">
              <a:buNone/>
            </a:pPr>
            <a:r>
              <a:rPr lang="en-US" dirty="0"/>
              <a:t> - Lists </a:t>
            </a:r>
          </a:p>
          <a:p>
            <a:pPr marL="914400" lvl="2" indent="0">
              <a:buNone/>
            </a:pPr>
            <a:r>
              <a:rPr lang="en-US" dirty="0"/>
              <a:t> - Tuples </a:t>
            </a:r>
          </a:p>
          <a:p>
            <a:pPr marL="914400" lvl="2" indent="0">
              <a:buNone/>
            </a:pPr>
            <a:r>
              <a:rPr lang="en-US" dirty="0"/>
              <a:t> - Dictionary </a:t>
            </a:r>
          </a:p>
          <a:p>
            <a:pPr marL="914400" lvl="2" indent="0">
              <a:buNone/>
            </a:pPr>
            <a:r>
              <a:rPr lang="en-US" dirty="0"/>
              <a:t>- Functions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9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Environment  setup </a:t>
            </a:r>
          </a:p>
          <a:p>
            <a:pPr marL="0" indent="0">
              <a:buNone/>
            </a:pPr>
            <a:r>
              <a:rPr lang="en-US" dirty="0"/>
              <a:t>   		</a:t>
            </a:r>
            <a:r>
              <a:rPr lang="en-US" dirty="0">
                <a:hlinkClick r:id="rId2"/>
              </a:rPr>
              <a:t>https://www.python.org/</a:t>
            </a:r>
            <a:r>
              <a:rPr lang="en-US" dirty="0"/>
              <a:t> [ Available for all the platforms]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1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8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1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7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7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5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2658</TotalTime>
  <Words>218</Words>
  <Application>Microsoft Office PowerPoint</Application>
  <PresentationFormat>Widescreen</PresentationFormat>
  <Paragraphs>54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       Python </vt:lpstr>
      <vt:lpstr>Agenda</vt:lpstr>
      <vt:lpstr>Environment Setup</vt:lpstr>
      <vt:lpstr>Variable</vt:lpstr>
      <vt:lpstr>Operators</vt:lpstr>
      <vt:lpstr>Decision Making</vt:lpstr>
      <vt:lpstr>Loops</vt:lpstr>
      <vt:lpstr>Numbers  </vt:lpstr>
      <vt:lpstr>Strings  </vt:lpstr>
      <vt:lpstr>Lists  </vt:lpstr>
      <vt:lpstr>Tuples  </vt:lpstr>
      <vt:lpstr>Dictionary  </vt:lpstr>
      <vt:lpstr>Functions  </vt:lpstr>
      <vt:lpstr>Agenda </vt:lpstr>
      <vt:lpstr>PowerPoint Presentation</vt:lpstr>
      <vt:lpstr>Leading and Trailing Underscore https://dbader.org/blog/meaning-of-underscores-in-python </vt:lpstr>
      <vt:lpstr>PowerPoint Presentation</vt:lpstr>
      <vt:lpstr>PowerPoint Presentation</vt:lpstr>
    </vt:vector>
  </TitlesOfParts>
  <Company>Juniper Networks,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Sathees Kumar M D</dc:creator>
  <cp:lastModifiedBy>Sathees Kumar M D</cp:lastModifiedBy>
  <cp:revision>12</cp:revision>
  <dcterms:created xsi:type="dcterms:W3CDTF">2019-04-24T09:13:46Z</dcterms:created>
  <dcterms:modified xsi:type="dcterms:W3CDTF">2019-05-08T09:11:20Z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iteId">
    <vt:lpwstr>bea78b3c-4cdb-4130-854a-1d193232e5f4</vt:lpwstr>
  </property>
  <property fmtid="{D5CDD505-2E9C-101B-9397-08002B2CF9AE}" pid="4" name="MSIP_Label_0633b888-ae0d-4341-a75f-06e04137d755_Owner">
    <vt:lpwstr>satheesk@juniper.net</vt:lpwstr>
  </property>
  <property fmtid="{D5CDD505-2E9C-101B-9397-08002B2CF9AE}" pid="5" name="MSIP_Label_0633b888-ae0d-4341-a75f-06e04137d755_SetDate">
    <vt:lpwstr>2019-04-25T05:09:38.8362562Z</vt:lpwstr>
  </property>
  <property fmtid="{D5CDD505-2E9C-101B-9397-08002B2CF9AE}" pid="6" name="MSIP_Label_0633b888-ae0d-4341-a75f-06e04137d755_Name">
    <vt:lpwstr>Juniper Internal</vt:lpwstr>
  </property>
  <property fmtid="{D5CDD505-2E9C-101B-9397-08002B2CF9AE}" pid="7" name="MSIP_Label_0633b888-ae0d-4341-a75f-06e04137d755_Application">
    <vt:lpwstr>Microsoft Azure Information Protection</vt:lpwstr>
  </property>
  <property fmtid="{D5CDD505-2E9C-101B-9397-08002B2CF9AE}" pid="8" name="MSIP_Label_0633b888-ae0d-4341-a75f-06e04137d755_Extended_MSFT_Method">
    <vt:lpwstr>Automatic</vt:lpwstr>
  </property>
  <property fmtid="{D5CDD505-2E9C-101B-9397-08002B2CF9AE}" pid="9" name="Sensitivity">
    <vt:lpwstr>Juniper Internal</vt:lpwstr>
  </property>
</Properties>
</file>