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Montserrat SemiBold"/>
      <p:regular r:id="rId34"/>
      <p:bold r:id="rId35"/>
      <p:italic r:id="rId36"/>
      <p:boldItalic r:id="rId37"/>
    </p:embeddedFont>
    <p:embeddedFont>
      <p:font typeface="Montserrat"/>
      <p:regular r:id="rId38"/>
      <p:bold r:id="rId39"/>
      <p:italic r:id="rId40"/>
      <p:boldItalic r:id="rId41"/>
    </p:embeddedFont>
    <p:embeddedFont>
      <p:font typeface="Montserrat Medium"/>
      <p:regular r:id="rId42"/>
      <p:bold r:id="rId43"/>
      <p:italic r:id="rId44"/>
      <p:boldItalic r:id="rId45"/>
    </p:embeddedFont>
    <p:embeddedFont>
      <p:font typeface="Average"/>
      <p:regular r:id="rId46"/>
    </p:embeddedFont>
    <p:embeddedFont>
      <p:font typeface="Oswald"/>
      <p:regular r:id="rId47"/>
      <p:bold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italic.fntdata"/><Relationship Id="rId20" Type="http://schemas.openxmlformats.org/officeDocument/2006/relationships/slide" Target="slides/slide15.xml"/><Relationship Id="rId42" Type="http://schemas.openxmlformats.org/officeDocument/2006/relationships/font" Target="fonts/MontserratMedium-regular.fntdata"/><Relationship Id="rId41" Type="http://schemas.openxmlformats.org/officeDocument/2006/relationships/font" Target="fonts/Montserrat-boldItalic.fntdata"/><Relationship Id="rId22" Type="http://schemas.openxmlformats.org/officeDocument/2006/relationships/slide" Target="slides/slide17.xml"/><Relationship Id="rId44" Type="http://schemas.openxmlformats.org/officeDocument/2006/relationships/font" Target="fonts/MontserratMedium-italic.fntdata"/><Relationship Id="rId21" Type="http://schemas.openxmlformats.org/officeDocument/2006/relationships/slide" Target="slides/slide16.xml"/><Relationship Id="rId43" Type="http://schemas.openxmlformats.org/officeDocument/2006/relationships/font" Target="fonts/MontserratMedium-bold.fntdata"/><Relationship Id="rId24" Type="http://schemas.openxmlformats.org/officeDocument/2006/relationships/slide" Target="slides/slide19.xml"/><Relationship Id="rId46" Type="http://schemas.openxmlformats.org/officeDocument/2006/relationships/font" Target="fonts/Average-regular.fntdata"/><Relationship Id="rId23" Type="http://schemas.openxmlformats.org/officeDocument/2006/relationships/slide" Target="slides/slide18.xml"/><Relationship Id="rId45" Type="http://schemas.openxmlformats.org/officeDocument/2006/relationships/font" Target="fonts/MontserratMedium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Oswald-bold.fntdata"/><Relationship Id="rId25" Type="http://schemas.openxmlformats.org/officeDocument/2006/relationships/slide" Target="slides/slide20.xml"/><Relationship Id="rId47" Type="http://schemas.openxmlformats.org/officeDocument/2006/relationships/font" Target="fonts/Oswald-regular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SemiBold-bold.fntdata"/><Relationship Id="rId12" Type="http://schemas.openxmlformats.org/officeDocument/2006/relationships/slide" Target="slides/slide7.xml"/><Relationship Id="rId34" Type="http://schemas.openxmlformats.org/officeDocument/2006/relationships/font" Target="fonts/MontserratSemiBold-regular.fntdata"/><Relationship Id="rId15" Type="http://schemas.openxmlformats.org/officeDocument/2006/relationships/slide" Target="slides/slide10.xml"/><Relationship Id="rId37" Type="http://schemas.openxmlformats.org/officeDocument/2006/relationships/font" Target="fonts/MontserratSemiBold-bold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SemiBold-italic.fntdata"/><Relationship Id="rId17" Type="http://schemas.openxmlformats.org/officeDocument/2006/relationships/slide" Target="slides/slide12.xml"/><Relationship Id="rId39" Type="http://schemas.openxmlformats.org/officeDocument/2006/relationships/font" Target="fonts/Montserrat-bold.fntdata"/><Relationship Id="rId16" Type="http://schemas.openxmlformats.org/officeDocument/2006/relationships/slide" Target="slides/slide11.xml"/><Relationship Id="rId38" Type="http://schemas.openxmlformats.org/officeDocument/2006/relationships/font" Target="fonts/Montserrat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e6cdf4b43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e6cdf4b43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e6cdf4b43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e6cdf4b43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e6cdf4b43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e6cdf4b43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e6cdf4b43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e6cdf4b43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e6cdf4b43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e6cdf4b43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e6cdf4b43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e6cdf4b43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e6cdf4b43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ce6cdf4b43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ce6cdf4b43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ce6cdf4b43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e6cdf4b43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ce6cdf4b43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ce6cdf4b43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ce6cdf4b43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e6cdf4b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e6cdf4b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ce6cdf4b43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ce6cdf4b43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ce6cdf4b43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ce6cdf4b43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ce6cdf4b43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ce6cdf4b43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ce6cdf4b43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ce6cdf4b43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ce6cdf4b43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ce6cdf4b43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ce6cdf4b43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ce6cdf4b43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ce6cdf4b43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ce6cdf4b43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ce6cdf4b43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ce6cdf4b43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ce6cdf4b43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ce6cdf4b43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e6cdf4b43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e6cdf4b43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e6cdf4b43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e6cdf4b43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e6cdf4b43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e6cdf4b43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e6cdf4b43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e6cdf4b43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e6cdf4b43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e6cdf4b43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e6cdf4b43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e6cdf4b43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e6cdf4b43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e6cdf4b43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gradFill>
          <a:gsLst>
            <a:gs pos="0">
              <a:srgbClr val="067588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67588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/>
        </p:nvSpPr>
        <p:spPr>
          <a:xfrm>
            <a:off x="623525" y="1420225"/>
            <a:ext cx="98181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     </a:t>
            </a:r>
            <a:r>
              <a:rPr lang="en-GB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Documentation</a:t>
            </a:r>
            <a:r>
              <a:rPr b="1" lang="en-GB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for</a:t>
            </a:r>
            <a:r>
              <a:rPr b="1" lang="en-GB" sz="2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Aftab Medical </a:t>
            </a:r>
            <a:endParaRPr b="1" sz="5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2323025" y="3367075"/>
            <a:ext cx="50529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Name: Aftab Islam Shaikh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Class: TYBBA(CA)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Seat-No: 13158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Project: Proj - Ⅱ 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1" name="Google Shape;61;p13"/>
          <p:cNvCxnSpPr/>
          <p:nvPr/>
        </p:nvCxnSpPr>
        <p:spPr>
          <a:xfrm>
            <a:off x="2397675" y="3235000"/>
            <a:ext cx="482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2"/>
          <p:cNvPicPr preferRelativeResize="0"/>
          <p:nvPr/>
        </p:nvPicPr>
        <p:blipFill rotWithShape="1">
          <a:blip r:embed="rId3">
            <a:alphaModFix/>
          </a:blip>
          <a:srcRect b="0" l="1037" r="1037" t="0"/>
          <a:stretch/>
        </p:blipFill>
        <p:spPr>
          <a:xfrm>
            <a:off x="1029900" y="406850"/>
            <a:ext cx="7529598" cy="442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2"/>
          <p:cNvSpPr txBox="1"/>
          <p:nvPr/>
        </p:nvSpPr>
        <p:spPr>
          <a:xfrm>
            <a:off x="170550" y="60275"/>
            <a:ext cx="108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DashBoard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3"/>
          <p:cNvPicPr preferRelativeResize="0"/>
          <p:nvPr/>
        </p:nvPicPr>
        <p:blipFill rotWithShape="1">
          <a:blip r:embed="rId3">
            <a:alphaModFix/>
          </a:blip>
          <a:srcRect b="278" l="0" r="0" t="278"/>
          <a:stretch/>
        </p:blipFill>
        <p:spPr>
          <a:xfrm>
            <a:off x="1029900" y="406850"/>
            <a:ext cx="7529597" cy="442782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3"/>
          <p:cNvSpPr txBox="1"/>
          <p:nvPr/>
        </p:nvSpPr>
        <p:spPr>
          <a:xfrm>
            <a:off x="170550" y="60275"/>
            <a:ext cx="171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Manage Categories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4"/>
          <p:cNvPicPr preferRelativeResize="0"/>
          <p:nvPr/>
        </p:nvPicPr>
        <p:blipFill rotWithShape="1">
          <a:blip r:embed="rId3">
            <a:alphaModFix/>
          </a:blip>
          <a:srcRect b="337" l="0" r="0" t="347"/>
          <a:stretch/>
        </p:blipFill>
        <p:spPr>
          <a:xfrm>
            <a:off x="1029900" y="406850"/>
            <a:ext cx="7529597" cy="442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4"/>
          <p:cNvSpPr txBox="1"/>
          <p:nvPr/>
        </p:nvSpPr>
        <p:spPr>
          <a:xfrm>
            <a:off x="170550" y="60275"/>
            <a:ext cx="171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Add</a:t>
            </a:r>
            <a:r>
              <a:rPr lang="en-GB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Categories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5"/>
          <p:cNvPicPr preferRelativeResize="0"/>
          <p:nvPr/>
        </p:nvPicPr>
        <p:blipFill rotWithShape="1">
          <a:blip r:embed="rId3">
            <a:alphaModFix/>
          </a:blip>
          <a:srcRect b="89" l="0" r="0" t="89"/>
          <a:stretch/>
        </p:blipFill>
        <p:spPr>
          <a:xfrm>
            <a:off x="1029900" y="406850"/>
            <a:ext cx="7529596" cy="442782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5"/>
          <p:cNvSpPr txBox="1"/>
          <p:nvPr/>
        </p:nvSpPr>
        <p:spPr>
          <a:xfrm>
            <a:off x="170550" y="60275"/>
            <a:ext cx="171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Inside</a:t>
            </a:r>
            <a:r>
              <a:rPr lang="en-GB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Categories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6"/>
          <p:cNvPicPr preferRelativeResize="0"/>
          <p:nvPr/>
        </p:nvPicPr>
        <p:blipFill rotWithShape="1">
          <a:blip r:embed="rId3">
            <a:alphaModFix/>
          </a:blip>
          <a:srcRect b="278" l="0" r="0" t="278"/>
          <a:stretch/>
        </p:blipFill>
        <p:spPr>
          <a:xfrm>
            <a:off x="1029900" y="406850"/>
            <a:ext cx="7529597" cy="4427826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6"/>
          <p:cNvSpPr txBox="1"/>
          <p:nvPr/>
        </p:nvSpPr>
        <p:spPr>
          <a:xfrm>
            <a:off x="170550" y="60275"/>
            <a:ext cx="171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Manage</a:t>
            </a:r>
            <a:r>
              <a:rPr lang="en-GB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Categories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7"/>
          <p:cNvPicPr preferRelativeResize="0"/>
          <p:nvPr/>
        </p:nvPicPr>
        <p:blipFill rotWithShape="1">
          <a:blip r:embed="rId3">
            <a:alphaModFix/>
          </a:blip>
          <a:srcRect b="39" l="0" r="0" t="39"/>
          <a:stretch/>
        </p:blipFill>
        <p:spPr>
          <a:xfrm>
            <a:off x="1029900" y="406850"/>
            <a:ext cx="7529599" cy="442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7"/>
          <p:cNvSpPr txBox="1"/>
          <p:nvPr/>
        </p:nvSpPr>
        <p:spPr>
          <a:xfrm>
            <a:off x="170550" y="60275"/>
            <a:ext cx="171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Add Item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8"/>
          <p:cNvPicPr preferRelativeResize="0"/>
          <p:nvPr/>
        </p:nvPicPr>
        <p:blipFill rotWithShape="1">
          <a:blip r:embed="rId3">
            <a:alphaModFix/>
          </a:blip>
          <a:srcRect b="308" l="0" r="0" t="308"/>
          <a:stretch/>
        </p:blipFill>
        <p:spPr>
          <a:xfrm>
            <a:off x="1029900" y="406850"/>
            <a:ext cx="7529597" cy="442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8"/>
          <p:cNvSpPr txBox="1"/>
          <p:nvPr/>
        </p:nvSpPr>
        <p:spPr>
          <a:xfrm>
            <a:off x="170550" y="60275"/>
            <a:ext cx="171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Add Bill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9"/>
          <p:cNvPicPr preferRelativeResize="0"/>
          <p:nvPr/>
        </p:nvPicPr>
        <p:blipFill rotWithShape="1">
          <a:blip r:embed="rId3">
            <a:alphaModFix/>
          </a:blip>
          <a:srcRect b="228" l="0" r="0" t="228"/>
          <a:stretch/>
        </p:blipFill>
        <p:spPr>
          <a:xfrm>
            <a:off x="1029900" y="406850"/>
            <a:ext cx="7529597" cy="442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9"/>
          <p:cNvSpPr txBox="1"/>
          <p:nvPr/>
        </p:nvSpPr>
        <p:spPr>
          <a:xfrm>
            <a:off x="170550" y="60275"/>
            <a:ext cx="171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View </a:t>
            </a:r>
            <a:r>
              <a:rPr lang="en-GB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Bill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0"/>
          <p:cNvPicPr preferRelativeResize="0"/>
          <p:nvPr/>
        </p:nvPicPr>
        <p:blipFill rotWithShape="1">
          <a:blip r:embed="rId3">
            <a:alphaModFix/>
          </a:blip>
          <a:srcRect b="14383" l="0" r="0" t="14376"/>
          <a:stretch/>
        </p:blipFill>
        <p:spPr>
          <a:xfrm>
            <a:off x="1029900" y="406850"/>
            <a:ext cx="7529597" cy="442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0"/>
          <p:cNvSpPr txBox="1"/>
          <p:nvPr/>
        </p:nvSpPr>
        <p:spPr>
          <a:xfrm>
            <a:off x="170550" y="60275"/>
            <a:ext cx="171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Print</a:t>
            </a:r>
            <a:r>
              <a:rPr lang="en-GB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Bill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31"/>
          <p:cNvPicPr preferRelativeResize="0"/>
          <p:nvPr/>
        </p:nvPicPr>
        <p:blipFill rotWithShape="1">
          <a:blip r:embed="rId3">
            <a:alphaModFix/>
          </a:blip>
          <a:srcRect b="0" l="49" r="59" t="0"/>
          <a:stretch/>
        </p:blipFill>
        <p:spPr>
          <a:xfrm>
            <a:off x="1029900" y="406850"/>
            <a:ext cx="7529596" cy="442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1"/>
          <p:cNvSpPr txBox="1"/>
          <p:nvPr/>
        </p:nvSpPr>
        <p:spPr>
          <a:xfrm>
            <a:off x="170550" y="60275"/>
            <a:ext cx="171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Inventory Page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/>
        </p:nvSpPr>
        <p:spPr>
          <a:xfrm>
            <a:off x="462900" y="485900"/>
            <a:ext cx="713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-GB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Features of Medical Shop Management System</a:t>
            </a:r>
            <a:endParaRPr b="1"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894475" y="1175650"/>
            <a:ext cx="64746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"/>
              <a:buChar char="●"/>
            </a:pPr>
            <a:r>
              <a:rPr lang="en-GB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User can search details of the  Sells, Medical Shop,  Medicines,  Inventory.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"/>
              <a:buChar char="●"/>
            </a:pPr>
            <a:r>
              <a:rPr lang="en-GB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Medical Shop Management System is an online application, from which user can easily manage Medical Shop details,  Company details,  Stocks details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"/>
              <a:buChar char="●"/>
            </a:pPr>
            <a:r>
              <a:rPr lang="en-GB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Admin can track all the information of Medical Shop,  Sells,  Company etc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"/>
              <a:buChar char="●"/>
            </a:pPr>
            <a:r>
              <a:rPr lang="en-GB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Admin can edit, add, delete and update the records of  Stocks,  Medicines,  Inventory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"/>
              <a:buChar char="●"/>
            </a:pPr>
            <a:r>
              <a:rPr lang="en-GB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Manage the information about of  Company,  Medicines, Medical Shop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68" name="Google Shape;68;p14"/>
          <p:cNvCxnSpPr/>
          <p:nvPr/>
        </p:nvCxnSpPr>
        <p:spPr>
          <a:xfrm>
            <a:off x="885425" y="958325"/>
            <a:ext cx="580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32"/>
          <p:cNvPicPr preferRelativeResize="0"/>
          <p:nvPr/>
        </p:nvPicPr>
        <p:blipFill rotWithShape="1">
          <a:blip r:embed="rId3">
            <a:alphaModFix/>
          </a:blip>
          <a:srcRect b="377" l="0" r="0" t="387"/>
          <a:stretch/>
        </p:blipFill>
        <p:spPr>
          <a:xfrm>
            <a:off x="1029900" y="406850"/>
            <a:ext cx="7529598" cy="442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2"/>
          <p:cNvSpPr txBox="1"/>
          <p:nvPr/>
        </p:nvSpPr>
        <p:spPr>
          <a:xfrm>
            <a:off x="170550" y="60275"/>
            <a:ext cx="171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Account Setting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33"/>
          <p:cNvPicPr preferRelativeResize="0"/>
          <p:nvPr/>
        </p:nvPicPr>
        <p:blipFill rotWithShape="1">
          <a:blip r:embed="rId3">
            <a:alphaModFix/>
          </a:blip>
          <a:srcRect b="0" l="3166" r="3156" t="0"/>
          <a:stretch/>
        </p:blipFill>
        <p:spPr>
          <a:xfrm>
            <a:off x="1029900" y="406850"/>
            <a:ext cx="7529597" cy="442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3"/>
          <p:cNvSpPr txBox="1"/>
          <p:nvPr/>
        </p:nvSpPr>
        <p:spPr>
          <a:xfrm>
            <a:off x="170550" y="60275"/>
            <a:ext cx="171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Profile Page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4"/>
          <p:cNvPicPr preferRelativeResize="0"/>
          <p:nvPr/>
        </p:nvPicPr>
        <p:blipFill rotWithShape="1">
          <a:blip r:embed="rId3">
            <a:alphaModFix/>
          </a:blip>
          <a:srcRect b="39" l="0" r="0" t="39"/>
          <a:stretch/>
        </p:blipFill>
        <p:spPr>
          <a:xfrm>
            <a:off x="1029900" y="406850"/>
            <a:ext cx="7529599" cy="442782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4"/>
          <p:cNvSpPr txBox="1"/>
          <p:nvPr/>
        </p:nvSpPr>
        <p:spPr>
          <a:xfrm>
            <a:off x="170550" y="60275"/>
            <a:ext cx="171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Report</a:t>
            </a:r>
            <a:r>
              <a:rPr lang="en-GB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Page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/>
          <p:nvPr/>
        </p:nvSpPr>
        <p:spPr>
          <a:xfrm>
            <a:off x="158100" y="104900"/>
            <a:ext cx="713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 Directories - </a:t>
            </a:r>
            <a:r>
              <a:rPr lang="en-GB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categories</a:t>
            </a:r>
            <a:endParaRPr sz="1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6" name="Google Shape;206;p35"/>
          <p:cNvCxnSpPr/>
          <p:nvPr/>
        </p:nvCxnSpPr>
        <p:spPr>
          <a:xfrm>
            <a:off x="275825" y="577325"/>
            <a:ext cx="580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7" name="Google Shape;207;p35"/>
          <p:cNvPicPr preferRelativeResize="0"/>
          <p:nvPr/>
        </p:nvPicPr>
        <p:blipFill rotWithShape="1">
          <a:blip r:embed="rId3">
            <a:alphaModFix/>
          </a:blip>
          <a:srcRect b="0" l="17501" r="17508" t="0"/>
          <a:stretch/>
        </p:blipFill>
        <p:spPr>
          <a:xfrm>
            <a:off x="1182300" y="635450"/>
            <a:ext cx="7529598" cy="442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6"/>
          <p:cNvSpPr txBox="1"/>
          <p:nvPr/>
        </p:nvSpPr>
        <p:spPr>
          <a:xfrm>
            <a:off x="158100" y="104900"/>
            <a:ext cx="713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 Directories - </a:t>
            </a:r>
            <a:r>
              <a:rPr lang="en-GB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inventory</a:t>
            </a:r>
            <a:endParaRPr sz="1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3" name="Google Shape;213;p36"/>
          <p:cNvCxnSpPr/>
          <p:nvPr/>
        </p:nvCxnSpPr>
        <p:spPr>
          <a:xfrm>
            <a:off x="275825" y="577325"/>
            <a:ext cx="580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14" name="Google Shape;214;p36"/>
          <p:cNvPicPr preferRelativeResize="0"/>
          <p:nvPr/>
        </p:nvPicPr>
        <p:blipFill rotWithShape="1">
          <a:blip r:embed="rId3">
            <a:alphaModFix/>
          </a:blip>
          <a:srcRect b="0" l="7526" r="7526" t="0"/>
          <a:stretch/>
        </p:blipFill>
        <p:spPr>
          <a:xfrm>
            <a:off x="1182300" y="635450"/>
            <a:ext cx="7529598" cy="4427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7"/>
          <p:cNvSpPr txBox="1"/>
          <p:nvPr/>
        </p:nvSpPr>
        <p:spPr>
          <a:xfrm>
            <a:off x="158100" y="104900"/>
            <a:ext cx="713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 Directories - </a:t>
            </a:r>
            <a:r>
              <a:rPr lang="en-GB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Site</a:t>
            </a:r>
            <a:endParaRPr sz="1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0" name="Google Shape;220;p37"/>
          <p:cNvCxnSpPr/>
          <p:nvPr/>
        </p:nvCxnSpPr>
        <p:spPr>
          <a:xfrm>
            <a:off x="275825" y="577325"/>
            <a:ext cx="580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1" name="Google Shape;221;p37"/>
          <p:cNvPicPr preferRelativeResize="0"/>
          <p:nvPr/>
        </p:nvPicPr>
        <p:blipFill rotWithShape="1">
          <a:blip r:embed="rId3">
            <a:alphaModFix/>
          </a:blip>
          <a:srcRect b="0" l="28531" r="28531" t="0"/>
          <a:stretch/>
        </p:blipFill>
        <p:spPr>
          <a:xfrm>
            <a:off x="1182300" y="635450"/>
            <a:ext cx="7529599" cy="4427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8"/>
          <p:cNvSpPr txBox="1"/>
          <p:nvPr/>
        </p:nvSpPr>
        <p:spPr>
          <a:xfrm>
            <a:off x="158100" y="104900"/>
            <a:ext cx="713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 Directories - </a:t>
            </a:r>
            <a:r>
              <a:rPr lang="en-GB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Sold</a:t>
            </a:r>
            <a:endParaRPr sz="1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7" name="Google Shape;227;p38"/>
          <p:cNvCxnSpPr/>
          <p:nvPr/>
        </p:nvCxnSpPr>
        <p:spPr>
          <a:xfrm>
            <a:off x="275825" y="577325"/>
            <a:ext cx="580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8" name="Google Shape;228;p38"/>
          <p:cNvPicPr preferRelativeResize="0"/>
          <p:nvPr/>
        </p:nvPicPr>
        <p:blipFill rotWithShape="1">
          <a:blip r:embed="rId3">
            <a:alphaModFix/>
          </a:blip>
          <a:srcRect b="0" l="19406" r="19412" t="0"/>
          <a:stretch/>
        </p:blipFill>
        <p:spPr>
          <a:xfrm>
            <a:off x="1182300" y="635450"/>
            <a:ext cx="7529600" cy="4427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9"/>
          <p:cNvSpPr txBox="1"/>
          <p:nvPr/>
        </p:nvSpPr>
        <p:spPr>
          <a:xfrm>
            <a:off x="158100" y="104900"/>
            <a:ext cx="713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 Directories - </a:t>
            </a:r>
            <a:r>
              <a:rPr lang="en-GB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Suppliers</a:t>
            </a:r>
            <a:endParaRPr sz="1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4" name="Google Shape;234;p39"/>
          <p:cNvCxnSpPr/>
          <p:nvPr/>
        </p:nvCxnSpPr>
        <p:spPr>
          <a:xfrm>
            <a:off x="275825" y="577325"/>
            <a:ext cx="580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35" name="Google Shape;235;p39"/>
          <p:cNvPicPr preferRelativeResize="0"/>
          <p:nvPr/>
        </p:nvPicPr>
        <p:blipFill rotWithShape="1">
          <a:blip r:embed="rId3">
            <a:alphaModFix/>
          </a:blip>
          <a:srcRect b="0" l="22017" r="22017" t="0"/>
          <a:stretch/>
        </p:blipFill>
        <p:spPr>
          <a:xfrm>
            <a:off x="1182300" y="635450"/>
            <a:ext cx="7529599" cy="4427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0"/>
          <p:cNvSpPr txBox="1"/>
          <p:nvPr/>
        </p:nvSpPr>
        <p:spPr>
          <a:xfrm>
            <a:off x="158100" y="104900"/>
            <a:ext cx="713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 Directories - </a:t>
            </a:r>
            <a:r>
              <a:rPr lang="en-GB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Users</a:t>
            </a:r>
            <a:endParaRPr sz="1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41" name="Google Shape;241;p40"/>
          <p:cNvCxnSpPr/>
          <p:nvPr/>
        </p:nvCxnSpPr>
        <p:spPr>
          <a:xfrm>
            <a:off x="275825" y="577325"/>
            <a:ext cx="580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42" name="Google Shape;242;p40"/>
          <p:cNvPicPr preferRelativeResize="0"/>
          <p:nvPr/>
        </p:nvPicPr>
        <p:blipFill rotWithShape="1">
          <a:blip r:embed="rId3">
            <a:alphaModFix/>
          </a:blip>
          <a:srcRect b="0" l="25116" r="25116" t="0"/>
          <a:stretch/>
        </p:blipFill>
        <p:spPr>
          <a:xfrm>
            <a:off x="1182300" y="635450"/>
            <a:ext cx="7529599" cy="4427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/>
        </p:nvSpPr>
        <p:spPr>
          <a:xfrm>
            <a:off x="462900" y="485900"/>
            <a:ext cx="7135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2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Modules of the </a:t>
            </a:r>
            <a:r>
              <a:rPr b="1" lang="en-GB" sz="2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Medical Shop</a:t>
            </a:r>
            <a:endParaRPr b="1"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818275" y="1785250"/>
            <a:ext cx="8014200" cy="10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"/>
              <a:buChar char="❖"/>
            </a:pPr>
            <a:r>
              <a:rPr b="1" lang="en-GB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These are the main modules of the project: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"/>
              <a:buChar char="➢"/>
            </a:pPr>
            <a:r>
              <a:rPr lang="en-GB" sz="12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Medical Shop Module</a:t>
            </a:r>
            <a:r>
              <a:rPr b="1" lang="en-GB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:</a:t>
            </a:r>
            <a:endParaRPr b="1"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GB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        We can create, read, update and delete Medical Shop from this module</a:t>
            </a:r>
            <a:endParaRPr sz="1500"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75" name="Google Shape;75;p15"/>
          <p:cNvCxnSpPr/>
          <p:nvPr/>
        </p:nvCxnSpPr>
        <p:spPr>
          <a:xfrm>
            <a:off x="885425" y="958325"/>
            <a:ext cx="580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" name="Google Shape;76;p15"/>
          <p:cNvSpPr txBox="1"/>
          <p:nvPr/>
        </p:nvSpPr>
        <p:spPr>
          <a:xfrm>
            <a:off x="158100" y="1095500"/>
            <a:ext cx="5312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26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Management </a:t>
            </a:r>
            <a:r>
              <a:rPr lang="en-GB" sz="2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System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818275" y="2623450"/>
            <a:ext cx="8014200" cy="8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"/>
              <a:buChar char="➢"/>
            </a:pPr>
            <a:r>
              <a:rPr lang="en-GB" sz="12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Sells Module :</a:t>
            </a:r>
            <a:endParaRPr b="1"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GB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        </a:t>
            </a:r>
            <a:r>
              <a:rPr lang="en-GB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All the operations related to Sells, is managed by this module</a:t>
            </a:r>
            <a:endParaRPr sz="15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818275" y="3309250"/>
            <a:ext cx="8014200" cy="8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"/>
              <a:buChar char="➢"/>
            </a:pPr>
            <a:r>
              <a:rPr lang="en-GB" sz="12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Company Module :</a:t>
            </a:r>
            <a:endParaRPr b="1"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GB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        </a:t>
            </a:r>
            <a:r>
              <a:rPr lang="en-GB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Company Module is used to manage the Company</a:t>
            </a:r>
            <a:endParaRPr sz="15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818275" y="3995050"/>
            <a:ext cx="8014200" cy="8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"/>
              <a:buChar char="➢"/>
            </a:pPr>
            <a:r>
              <a:rPr lang="en-GB" sz="12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Stocks Module :</a:t>
            </a:r>
            <a:endParaRPr b="1"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GB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        </a:t>
            </a:r>
            <a:r>
              <a:rPr lang="en-GB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It has been developed for managing the Stocks</a:t>
            </a:r>
            <a:endParaRPr sz="15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/>
        </p:nvSpPr>
        <p:spPr>
          <a:xfrm>
            <a:off x="589675" y="2166250"/>
            <a:ext cx="8014200" cy="8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"/>
              <a:buChar char="➢"/>
            </a:pPr>
            <a:r>
              <a:rPr lang="en-GB" sz="12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Inventory Module :</a:t>
            </a:r>
            <a:endParaRPr b="1"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GB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        </a:t>
            </a:r>
            <a:r>
              <a:rPr lang="en-GB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Inventory operations will be managed by Inventory module</a:t>
            </a:r>
            <a:endParaRPr sz="15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589675" y="1328050"/>
            <a:ext cx="8014200" cy="10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"/>
              <a:buChar char="❖"/>
            </a:pPr>
            <a:r>
              <a:rPr b="1" lang="en-GB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"/>
              <a:buChar char="➢"/>
            </a:pPr>
            <a:r>
              <a:rPr lang="en-GB" sz="12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Medicines Module :</a:t>
            </a:r>
            <a:endParaRPr b="1"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GB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        </a:t>
            </a:r>
            <a:r>
              <a:rPr lang="en-GB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It manages the Medicines</a:t>
            </a:r>
            <a:endParaRPr sz="1500"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86" name="Google Shape;86;p16"/>
          <p:cNvCxnSpPr/>
          <p:nvPr/>
        </p:nvCxnSpPr>
        <p:spPr>
          <a:xfrm>
            <a:off x="885425" y="3168125"/>
            <a:ext cx="74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/>
        </p:nvSpPr>
        <p:spPr>
          <a:xfrm>
            <a:off x="462900" y="485900"/>
            <a:ext cx="713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-GB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Technologies </a:t>
            </a:r>
            <a:r>
              <a:rPr lang="en-GB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used in</a:t>
            </a:r>
            <a:r>
              <a:rPr b="1" lang="en-GB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Project</a:t>
            </a:r>
            <a:endParaRPr b="1"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665875" y="1175650"/>
            <a:ext cx="6474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❖"/>
            </a:pPr>
            <a:r>
              <a:rPr lang="en-GB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❖"/>
            </a:pPr>
            <a:r>
              <a:rPr lang="en-GB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❖"/>
            </a:pPr>
            <a:r>
              <a:rPr lang="en-GB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JS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❖"/>
            </a:pPr>
            <a:r>
              <a:rPr lang="en-GB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PHP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❖"/>
            </a:pPr>
            <a:r>
              <a:rPr lang="en-GB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MYSQL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3" name="Google Shape;93;p17"/>
          <p:cNvCxnSpPr/>
          <p:nvPr/>
        </p:nvCxnSpPr>
        <p:spPr>
          <a:xfrm>
            <a:off x="885425" y="958325"/>
            <a:ext cx="580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/>
        </p:nvSpPr>
        <p:spPr>
          <a:xfrm>
            <a:off x="462900" y="485900"/>
            <a:ext cx="713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-GB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 Flow </a:t>
            </a:r>
            <a:r>
              <a:rPr lang="en-GB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diagram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9" name="Google Shape;99;p18"/>
          <p:cNvCxnSpPr/>
          <p:nvPr/>
        </p:nvCxnSpPr>
        <p:spPr>
          <a:xfrm>
            <a:off x="885425" y="958325"/>
            <a:ext cx="580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1000" y="320300"/>
            <a:ext cx="3465975" cy="4566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/>
        </p:nvSpPr>
        <p:spPr>
          <a:xfrm>
            <a:off x="462900" y="485900"/>
            <a:ext cx="713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-GB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Context Level </a:t>
            </a:r>
            <a:r>
              <a:rPr lang="en-GB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diagram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6" name="Google Shape;106;p19"/>
          <p:cNvCxnSpPr/>
          <p:nvPr/>
        </p:nvCxnSpPr>
        <p:spPr>
          <a:xfrm>
            <a:off x="885425" y="958325"/>
            <a:ext cx="580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7100" y="344825"/>
            <a:ext cx="4650200" cy="456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/>
        </p:nvSpPr>
        <p:spPr>
          <a:xfrm>
            <a:off x="462900" y="485900"/>
            <a:ext cx="713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-GB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Use Case </a:t>
            </a:r>
            <a:r>
              <a:rPr lang="en-GB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diagram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3" name="Google Shape;113;p20"/>
          <p:cNvCxnSpPr/>
          <p:nvPr/>
        </p:nvCxnSpPr>
        <p:spPr>
          <a:xfrm>
            <a:off x="885425" y="958325"/>
            <a:ext cx="580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4" name="Google Shape;114;p20"/>
          <p:cNvPicPr preferRelativeResize="0"/>
          <p:nvPr/>
        </p:nvPicPr>
        <p:blipFill rotWithShape="1">
          <a:blip r:embed="rId3">
            <a:alphaModFix/>
          </a:blip>
          <a:srcRect b="-6576" l="0" r="0" t="15235"/>
          <a:stretch/>
        </p:blipFill>
        <p:spPr>
          <a:xfrm>
            <a:off x="4280050" y="377300"/>
            <a:ext cx="4004975" cy="473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/>
        </p:nvSpPr>
        <p:spPr>
          <a:xfrm>
            <a:off x="158100" y="104900"/>
            <a:ext cx="713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Diagram</a:t>
            </a:r>
            <a:r>
              <a:rPr b="1" lang="en-GB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of Aftab Medical Web Portal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0" name="Google Shape;120;p21"/>
          <p:cNvCxnSpPr/>
          <p:nvPr/>
        </p:nvCxnSpPr>
        <p:spPr>
          <a:xfrm>
            <a:off x="275825" y="577325"/>
            <a:ext cx="580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2300" y="635450"/>
            <a:ext cx="7529599" cy="442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 txBox="1"/>
          <p:nvPr/>
        </p:nvSpPr>
        <p:spPr>
          <a:xfrm>
            <a:off x="170550" y="2041475"/>
            <a:ext cx="1092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Login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Page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