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SemiBold"/>
      <p:regular r:id="rId42"/>
      <p:bold r:id="rId43"/>
      <p:italic r:id="rId44"/>
      <p:boldItalic r:id="rId45"/>
    </p:embeddedFont>
    <p:embeddedFont>
      <p:font typeface="Montserrat"/>
      <p:regular r:id="rId46"/>
      <p:bold r:id="rId47"/>
      <p:italic r:id="rId48"/>
      <p:boldItalic r:id="rId49"/>
    </p:embeddedFont>
    <p:embeddedFont>
      <p:font typeface="Montserrat Medium"/>
      <p:regular r:id="rId50"/>
      <p:bold r:id="rId51"/>
      <p:italic r:id="rId52"/>
      <p:boldItalic r:id="rId53"/>
    </p:embeddedFont>
    <p:embeddedFont>
      <p:font typeface="Average"/>
      <p:regular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 uri="http://customooxmlschemas.google.com/">
      <go:slidesCustomData xmlns:go="http://customooxmlschemas.google.com/" r:id="rId57" roundtripDataSignature="AMtx7mgqwVFSHMn13HgML2RBucfGoFVQ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SemiBold-regular.fntdata"/><Relationship Id="rId41" Type="http://schemas.openxmlformats.org/officeDocument/2006/relationships/slide" Target="slides/slide36.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Montserrat-regular.fntdata"/><Relationship Id="rId45"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6.xml"/><Relationship Id="rId55" Type="http://schemas.openxmlformats.org/officeDocument/2006/relationships/font" Target="fonts/Oswald-regular.fntdata"/><Relationship Id="rId10" Type="http://schemas.openxmlformats.org/officeDocument/2006/relationships/slide" Target="slides/slide5.xml"/><Relationship Id="rId54" Type="http://schemas.openxmlformats.org/officeDocument/2006/relationships/font" Target="fonts/Average-regular.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38"/>
          <p:cNvGrpSpPr/>
          <p:nvPr/>
        </p:nvGrpSpPr>
        <p:grpSpPr>
          <a:xfrm>
            <a:off x="4350279" y="2855377"/>
            <a:ext cx="443589" cy="105632"/>
            <a:chOff x="4137525" y="2915950"/>
            <a:chExt cx="869100" cy="207000"/>
          </a:xfrm>
        </p:grpSpPr>
        <p:sp>
          <p:nvSpPr>
            <p:cNvPr id="11" name="Google Shape;11;p38"/>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8"/>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8"/>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8"/>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3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47"/>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4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0"/>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4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4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4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4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4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4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4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4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4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gradFill>
          <a:gsLst>
            <a:gs pos="0">
              <a:srgbClr val="067588"/>
            </a:gs>
            <a:gs pos="100000">
              <a:srgbClr val="737373"/>
            </a:gs>
          </a:gsLst>
          <a:lin ang="5400012" scaled="0"/>
        </a:gra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3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67588"/>
            </a:gs>
            <a:gs pos="100000">
              <a:srgbClr val="737373"/>
            </a:gs>
          </a:gsLst>
          <a:lin ang="5400012" scaled="0"/>
        </a:gradFill>
      </p:bgPr>
    </p:bg>
    <p:spTree>
      <p:nvGrpSpPr>
        <p:cNvPr id="58" name="Shape 58"/>
        <p:cNvGrpSpPr/>
        <p:nvPr/>
      </p:nvGrpSpPr>
      <p:grpSpPr>
        <a:xfrm>
          <a:off x="0" y="0"/>
          <a:ext cx="0" cy="0"/>
          <a:chOff x="0" y="0"/>
          <a:chExt cx="0" cy="0"/>
        </a:xfrm>
      </p:grpSpPr>
      <p:sp>
        <p:nvSpPr>
          <p:cNvPr id="59" name="Google Shape;59;p1"/>
          <p:cNvSpPr txBox="1"/>
          <p:nvPr/>
        </p:nvSpPr>
        <p:spPr>
          <a:xfrm>
            <a:off x="595325" y="1439025"/>
            <a:ext cx="9818100" cy="1539300"/>
          </a:xfrm>
          <a:prstGeom prst="rect">
            <a:avLst/>
          </a:prstGeom>
          <a:noFill/>
          <a:ln>
            <a:noFill/>
          </a:ln>
        </p:spPr>
        <p:txBody>
          <a:bodyPr anchorCtr="0" anchor="t" bIns="91425" lIns="91425" spcFirstLastPara="1" rIns="91425" wrap="square" tIns="91425">
            <a:spAutoFit/>
          </a:bodyPr>
          <a:lstStyle/>
          <a:p>
            <a:pPr indent="0" lvl="0" marL="1828800" marR="0" rtl="0" algn="l">
              <a:lnSpc>
                <a:spcPct val="100000"/>
              </a:lnSpc>
              <a:spcBef>
                <a:spcPts val="0"/>
              </a:spcBef>
              <a:spcAft>
                <a:spcPts val="0"/>
              </a:spcAft>
              <a:buClr>
                <a:srgbClr val="000000"/>
              </a:buClr>
              <a:buSzPts val="3800"/>
              <a:buFont typeface="Arial"/>
              <a:buNone/>
            </a:pPr>
            <a:r>
              <a:rPr b="1" i="0" lang="en-GB" sz="3800" u="none" cap="none" strike="noStrike">
                <a:solidFill>
                  <a:srgbClr val="FFFFFF"/>
                </a:solidFill>
                <a:latin typeface="Montserrat"/>
                <a:ea typeface="Montserrat"/>
                <a:cs typeface="Montserrat"/>
                <a:sym typeface="Montserrat"/>
              </a:rPr>
              <a:t>       </a:t>
            </a:r>
            <a:r>
              <a:rPr b="0" i="0" lang="en-GB" sz="1800" u="none" cap="none" strike="noStrike">
                <a:solidFill>
                  <a:srgbClr val="FFFFFF"/>
                </a:solidFill>
                <a:latin typeface="Montserrat"/>
                <a:ea typeface="Montserrat"/>
                <a:cs typeface="Montserrat"/>
                <a:sym typeface="Montserrat"/>
              </a:rPr>
              <a:t>Documentation</a:t>
            </a:r>
            <a:r>
              <a:rPr b="1" i="0" lang="en-GB" sz="1800" u="none" cap="none" strike="noStrike">
                <a:solidFill>
                  <a:srgbClr val="FFFFFF"/>
                </a:solidFill>
                <a:latin typeface="Montserrat"/>
                <a:ea typeface="Montserrat"/>
                <a:cs typeface="Montserrat"/>
                <a:sym typeface="Montserrat"/>
              </a:rPr>
              <a:t> </a:t>
            </a:r>
            <a:r>
              <a:rPr b="0" i="0" lang="en-GB" sz="1800" u="none" cap="none" strike="noStrike">
                <a:solidFill>
                  <a:srgbClr val="FFFFFF"/>
                </a:solidFill>
                <a:latin typeface="Montserrat"/>
                <a:ea typeface="Montserrat"/>
                <a:cs typeface="Montserrat"/>
                <a:sym typeface="Montserrat"/>
              </a:rPr>
              <a:t>for</a:t>
            </a:r>
            <a:r>
              <a:rPr b="1" i="0" lang="en-GB" sz="2800" u="none" cap="none" strike="noStrike">
                <a:solidFill>
                  <a:srgbClr val="FFFFFF"/>
                </a:solidFill>
                <a:latin typeface="Montserrat"/>
                <a:ea typeface="Montserrat"/>
                <a:cs typeface="Montserrat"/>
                <a:sym typeface="Montserrat"/>
              </a:rPr>
              <a:t> </a:t>
            </a:r>
            <a:endParaRPr b="1" i="0" sz="2800" u="none" cap="none" strike="noStrike">
              <a:solidFill>
                <a:srgbClr val="FFFFFF"/>
              </a:solidFill>
              <a:latin typeface="Montserrat"/>
              <a:ea typeface="Montserrat"/>
              <a:cs typeface="Montserrat"/>
              <a:sym typeface="Montserrat"/>
            </a:endParaRPr>
          </a:p>
          <a:p>
            <a:pPr indent="457200" lvl="0" marL="1371600" marR="0" rtl="0" algn="l">
              <a:lnSpc>
                <a:spcPct val="100000"/>
              </a:lnSpc>
              <a:spcBef>
                <a:spcPts val="0"/>
              </a:spcBef>
              <a:spcAft>
                <a:spcPts val="0"/>
              </a:spcAft>
              <a:buClr>
                <a:srgbClr val="000000"/>
              </a:buClr>
              <a:buSzPts val="5000"/>
              <a:buFont typeface="Arial"/>
              <a:buNone/>
            </a:pPr>
            <a:r>
              <a:rPr b="1" lang="en-GB" sz="5000">
                <a:solidFill>
                  <a:srgbClr val="FFFFFF"/>
                </a:solidFill>
                <a:latin typeface="Montserrat"/>
                <a:ea typeface="Montserrat"/>
                <a:cs typeface="Montserrat"/>
                <a:sym typeface="Montserrat"/>
              </a:rPr>
              <a:t>HB</a:t>
            </a:r>
            <a:r>
              <a:rPr b="1" i="0" lang="en-GB" sz="5000" u="none" cap="none" strike="noStrike">
                <a:solidFill>
                  <a:srgbClr val="FFFFFF"/>
                </a:solidFill>
                <a:latin typeface="Montserrat"/>
                <a:ea typeface="Montserrat"/>
                <a:cs typeface="Montserrat"/>
                <a:sym typeface="Montserrat"/>
              </a:rPr>
              <a:t> Medical </a:t>
            </a:r>
            <a:endParaRPr b="1" i="0" sz="5000" u="none" cap="none" strike="noStrike">
              <a:solidFill>
                <a:srgbClr val="FFFFFF"/>
              </a:solidFill>
              <a:latin typeface="Montserrat"/>
              <a:ea typeface="Montserrat"/>
              <a:cs typeface="Montserrat"/>
              <a:sym typeface="Montserrat"/>
            </a:endParaRPr>
          </a:p>
        </p:txBody>
      </p:sp>
      <p:sp>
        <p:nvSpPr>
          <p:cNvPr id="60" name="Google Shape;60;p1"/>
          <p:cNvSpPr txBox="1"/>
          <p:nvPr/>
        </p:nvSpPr>
        <p:spPr>
          <a:xfrm>
            <a:off x="2323025" y="3367075"/>
            <a:ext cx="50529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Name: Aftab Islam Shaikh</a:t>
            </a:r>
            <a:endParaRPr b="0"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Class: TYBBA(CA)</a:t>
            </a:r>
            <a:endParaRPr b="0"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Seat-No: 13158</a:t>
            </a:r>
            <a:endParaRPr b="0" i="0" sz="14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Project: Proj - Ⅱ </a:t>
            </a:r>
            <a:endParaRPr b="0" i="0" sz="1400" u="none" cap="none" strike="noStrike">
              <a:solidFill>
                <a:srgbClr val="FFFFFF"/>
              </a:solidFill>
              <a:latin typeface="Montserrat"/>
              <a:ea typeface="Montserrat"/>
              <a:cs typeface="Montserrat"/>
              <a:sym typeface="Montserrat"/>
            </a:endParaRPr>
          </a:p>
        </p:txBody>
      </p:sp>
      <p:cxnSp>
        <p:nvCxnSpPr>
          <p:cNvPr id="61" name="Google Shape;61;p1"/>
          <p:cNvCxnSpPr/>
          <p:nvPr/>
        </p:nvCxnSpPr>
        <p:spPr>
          <a:xfrm>
            <a:off x="2397675" y="3235000"/>
            <a:ext cx="48267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10"/>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27" name="Google Shape;127;p10"/>
          <p:cNvSpPr txBox="1"/>
          <p:nvPr/>
        </p:nvSpPr>
        <p:spPr>
          <a:xfrm>
            <a:off x="615300" y="714500"/>
            <a:ext cx="7135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GB" sz="1900" u="none" cap="none" strike="noStrike">
                <a:solidFill>
                  <a:schemeClr val="dk1"/>
                </a:solidFill>
                <a:latin typeface="Montserrat"/>
                <a:ea typeface="Montserrat"/>
                <a:cs typeface="Montserrat"/>
                <a:sym typeface="Montserrat"/>
              </a:rPr>
              <a:t> Planning</a:t>
            </a:r>
            <a:endParaRPr b="1" i="0" sz="2300" u="none" cap="none" strike="noStrike">
              <a:solidFill>
                <a:srgbClr val="FFFFFF"/>
              </a:solidFill>
              <a:latin typeface="Montserrat"/>
              <a:ea typeface="Montserrat"/>
              <a:cs typeface="Montserrat"/>
              <a:sym typeface="Montserrat"/>
            </a:endParaRPr>
          </a:p>
        </p:txBody>
      </p:sp>
      <p:sp>
        <p:nvSpPr>
          <p:cNvPr id="128" name="Google Shape;128;p10"/>
          <p:cNvSpPr txBox="1"/>
          <p:nvPr/>
        </p:nvSpPr>
        <p:spPr>
          <a:xfrm>
            <a:off x="818275" y="1480450"/>
            <a:ext cx="70197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It is the process of identifying problems, opportunities, and objectives. This phase required the analysts to look honestly at what is occurring in a business. Then, together with other organizational members, the analyst pinpoints problems. Identifying objectives is also an important component of the first phase. The analyst first discovered what the business is trying to do. Then the analyst was able able to see whether some aspect of information systems applications can help the business reach its objectives by addressing specific problems or opportunities</a:t>
            </a:r>
            <a:endParaRPr b="0" i="0" sz="1600" u="none" cap="none" strike="noStrike">
              <a:solidFill>
                <a:srgbClr val="000000"/>
              </a:solidFill>
              <a:latin typeface="Average"/>
              <a:ea typeface="Average"/>
              <a:cs typeface="Average"/>
              <a:sym typeface="Average"/>
            </a:endParaRPr>
          </a:p>
        </p:txBody>
      </p:sp>
      <p:sp>
        <p:nvSpPr>
          <p:cNvPr id="129" name="Google Shape;129;p10"/>
          <p:cNvSpPr txBox="1"/>
          <p:nvPr/>
        </p:nvSpPr>
        <p:spPr>
          <a:xfrm>
            <a:off x="818275" y="3004450"/>
            <a:ext cx="70197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Activities in this phase consist of  interviewing user management  Summarizing the knowledge obtained  Estimating the scope of the project and  Documenting the results The output of this phase is a feasibility report containing a problem definition and summarizing the objectives. Management must then make a decision on whether to proceed with the proposed project</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cxnSp>
        <p:nvCxnSpPr>
          <p:cNvPr id="134" name="Google Shape;134;p11"/>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35" name="Google Shape;135;p11"/>
          <p:cNvSpPr txBox="1"/>
          <p:nvPr/>
        </p:nvSpPr>
        <p:spPr>
          <a:xfrm>
            <a:off x="615300" y="714500"/>
            <a:ext cx="7135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GB" sz="1900" u="none" cap="none" strike="noStrike">
                <a:solidFill>
                  <a:schemeClr val="dk1"/>
                </a:solidFill>
                <a:latin typeface="Montserrat"/>
                <a:ea typeface="Montserrat"/>
                <a:cs typeface="Montserrat"/>
                <a:sym typeface="Montserrat"/>
              </a:rPr>
              <a:t> System </a:t>
            </a:r>
            <a:r>
              <a:rPr b="0" i="0" lang="en-GB" sz="1900" u="none" cap="none" strike="noStrike">
                <a:solidFill>
                  <a:schemeClr val="dk1"/>
                </a:solidFill>
                <a:latin typeface="Montserrat"/>
                <a:ea typeface="Montserrat"/>
                <a:cs typeface="Montserrat"/>
                <a:sym typeface="Montserrat"/>
              </a:rPr>
              <a:t>Analysis</a:t>
            </a:r>
            <a:endParaRPr b="0" i="0" sz="2300" u="none" cap="none" strike="noStrike">
              <a:solidFill>
                <a:srgbClr val="FFFFFF"/>
              </a:solidFill>
              <a:latin typeface="Montserrat"/>
              <a:ea typeface="Montserrat"/>
              <a:cs typeface="Montserrat"/>
              <a:sym typeface="Montserrat"/>
            </a:endParaRPr>
          </a:p>
        </p:txBody>
      </p:sp>
      <p:sp>
        <p:nvSpPr>
          <p:cNvPr id="136" name="Google Shape;136;p11"/>
          <p:cNvSpPr txBox="1"/>
          <p:nvPr/>
        </p:nvSpPr>
        <p:spPr>
          <a:xfrm>
            <a:off x="818275" y="1480450"/>
            <a:ext cx="70197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It is a process of collecting factual data, understand the processes involved, identifying problems and recommending feasible suggestions for improving the system functioning. This involves studying the business processes, gathering operational data, understand the information flow, finding out bottlenecks and evolving solutions for overcoming the weaknesses of the system so as to achieve the organizational goals</a:t>
            </a:r>
            <a:endParaRPr b="0" i="0" sz="1600" u="none" cap="none" strike="noStrike">
              <a:solidFill>
                <a:srgbClr val="000000"/>
              </a:solidFill>
              <a:latin typeface="Average"/>
              <a:ea typeface="Average"/>
              <a:cs typeface="Average"/>
              <a:sym typeface="Average"/>
            </a:endParaRPr>
          </a:p>
        </p:txBody>
      </p:sp>
      <p:sp>
        <p:nvSpPr>
          <p:cNvPr id="137" name="Google Shape;137;p11"/>
          <p:cNvSpPr txBox="1"/>
          <p:nvPr/>
        </p:nvSpPr>
        <p:spPr>
          <a:xfrm>
            <a:off x="818275" y="2928250"/>
            <a:ext cx="70197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System Analysis also includes subdividing of complex process involving the entire system, identification of data store and manual processes. 3.4 System Design It is the most crucial phase in the developments of a system. The logical system design arrived at as a result of systems analysis is converted into physical system design. Normally, the design proceeds in two stages</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cxnSp>
        <p:nvCxnSpPr>
          <p:cNvPr id="142" name="Google Shape;142;p12"/>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43" name="Google Shape;143;p12"/>
          <p:cNvSpPr txBox="1"/>
          <p:nvPr/>
        </p:nvSpPr>
        <p:spPr>
          <a:xfrm>
            <a:off x="615300" y="714500"/>
            <a:ext cx="7135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GB" sz="1900" u="none" cap="none" strike="noStrike">
                <a:solidFill>
                  <a:schemeClr val="dk1"/>
                </a:solidFill>
                <a:latin typeface="Montserrat"/>
                <a:ea typeface="Montserrat"/>
                <a:cs typeface="Montserrat"/>
                <a:sym typeface="Montserrat"/>
              </a:rPr>
              <a:t> System </a:t>
            </a:r>
            <a:r>
              <a:rPr b="0" i="0" lang="en-GB" sz="1900" u="none" cap="none" strike="noStrike">
                <a:solidFill>
                  <a:schemeClr val="dk1"/>
                </a:solidFill>
                <a:latin typeface="Montserrat"/>
                <a:ea typeface="Montserrat"/>
                <a:cs typeface="Montserrat"/>
                <a:sym typeface="Montserrat"/>
              </a:rPr>
              <a:t>Design</a:t>
            </a:r>
            <a:endParaRPr b="0" i="0" sz="2300" u="none" cap="none" strike="noStrike">
              <a:solidFill>
                <a:srgbClr val="FFFFFF"/>
              </a:solidFill>
              <a:latin typeface="Montserrat"/>
              <a:ea typeface="Montserrat"/>
              <a:cs typeface="Montserrat"/>
              <a:sym typeface="Montserrat"/>
            </a:endParaRPr>
          </a:p>
        </p:txBody>
      </p:sp>
      <p:sp>
        <p:nvSpPr>
          <p:cNvPr id="144" name="Google Shape;144;p12"/>
          <p:cNvSpPr txBox="1"/>
          <p:nvPr/>
        </p:nvSpPr>
        <p:spPr>
          <a:xfrm>
            <a:off x="818275" y="1480450"/>
            <a:ext cx="7019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It is the most crucial phase in the developments of a system. The logical system design arrived at as a result of systems analysis is converted into physical system design. Normally, the design proceeds in two stages</a:t>
            </a:r>
            <a:endParaRPr b="0" i="0" sz="1600" u="none" cap="none" strike="noStrike">
              <a:solidFill>
                <a:srgbClr val="000000"/>
              </a:solidFill>
              <a:latin typeface="Average"/>
              <a:ea typeface="Average"/>
              <a:cs typeface="Average"/>
              <a:sym typeface="Average"/>
            </a:endParaRPr>
          </a:p>
        </p:txBody>
      </p:sp>
      <p:sp>
        <p:nvSpPr>
          <p:cNvPr id="145" name="Google Shape;145;p12"/>
          <p:cNvSpPr txBox="1"/>
          <p:nvPr/>
        </p:nvSpPr>
        <p:spPr>
          <a:xfrm>
            <a:off x="818275" y="2623450"/>
            <a:ext cx="70197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System Design also includes subdividing of complex process involving the entire system, identification of data store and manual processes. 3.4 System Design It is the most crucial phase in the developments of a system. The logical system design arrived at as a result of systems analysis is converted into physical system design. Normally, the design proceeds in two stages</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nvSpPr>
        <p:spPr>
          <a:xfrm>
            <a:off x="310500" y="714500"/>
            <a:ext cx="7135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100"/>
              <a:buFont typeface="Arial"/>
              <a:buNone/>
            </a:pPr>
            <a:r>
              <a:rPr b="1" i="0" lang="en-GB" sz="1100" u="none" cap="none" strike="noStrike">
                <a:solidFill>
                  <a:srgbClr val="FFFFFF"/>
                </a:solidFill>
                <a:latin typeface="Montserrat"/>
                <a:ea typeface="Montserrat"/>
                <a:cs typeface="Montserrat"/>
                <a:sym typeface="Montserrat"/>
              </a:rPr>
              <a:t>Data Flow </a:t>
            </a:r>
            <a:r>
              <a:rPr b="0" i="0" lang="en-GB" sz="1100" u="none" cap="none" strike="noStrike">
                <a:solidFill>
                  <a:srgbClr val="FFFFFF"/>
                </a:solidFill>
                <a:latin typeface="Montserrat"/>
                <a:ea typeface="Montserrat"/>
                <a:cs typeface="Montserrat"/>
                <a:sym typeface="Montserrat"/>
              </a:rPr>
              <a:t>diagram</a:t>
            </a:r>
            <a:endParaRPr b="0" i="0" sz="1100" u="none" cap="none" strike="noStrike">
              <a:solidFill>
                <a:srgbClr val="FFFFFF"/>
              </a:solidFill>
              <a:latin typeface="Montserrat"/>
              <a:ea typeface="Montserrat"/>
              <a:cs typeface="Montserrat"/>
              <a:sym typeface="Montserrat"/>
            </a:endParaRPr>
          </a:p>
        </p:txBody>
      </p:sp>
      <p:cxnSp>
        <p:nvCxnSpPr>
          <p:cNvPr id="151" name="Google Shape;151;p13"/>
          <p:cNvCxnSpPr/>
          <p:nvPr/>
        </p:nvCxnSpPr>
        <p:spPr>
          <a:xfrm>
            <a:off x="733025" y="729725"/>
            <a:ext cx="5804700" cy="0"/>
          </a:xfrm>
          <a:prstGeom prst="straightConnector1">
            <a:avLst/>
          </a:prstGeom>
          <a:noFill/>
          <a:ln cap="flat" cmpd="sng" w="9525">
            <a:solidFill>
              <a:schemeClr val="dk2"/>
            </a:solidFill>
            <a:prstDash val="solid"/>
            <a:round/>
            <a:headEnd len="sm" w="sm" type="none"/>
            <a:tailEnd len="sm" w="sm" type="none"/>
          </a:ln>
        </p:spPr>
      </p:cxnSp>
      <p:sp>
        <p:nvSpPr>
          <p:cNvPr id="152" name="Google Shape;152;p13"/>
          <p:cNvSpPr/>
          <p:nvPr/>
        </p:nvSpPr>
        <p:spPr>
          <a:xfrm>
            <a:off x="3702069" y="882925"/>
            <a:ext cx="1354500" cy="573900"/>
          </a:xfrm>
          <a:prstGeom prst="rect">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txBox="1"/>
          <p:nvPr/>
        </p:nvSpPr>
        <p:spPr>
          <a:xfrm>
            <a:off x="3966057" y="954041"/>
            <a:ext cx="82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Montserrat"/>
                <a:ea typeface="Montserrat"/>
                <a:cs typeface="Montserrat"/>
                <a:sym typeface="Montserrat"/>
              </a:rPr>
              <a:t>User</a:t>
            </a:r>
            <a:endParaRPr b="0" i="0" sz="1800" u="none" cap="none" strike="noStrike">
              <a:solidFill>
                <a:srgbClr val="000000"/>
              </a:solidFill>
              <a:latin typeface="Montserrat"/>
              <a:ea typeface="Montserrat"/>
              <a:cs typeface="Montserrat"/>
              <a:sym typeface="Montserrat"/>
            </a:endParaRPr>
          </a:p>
        </p:txBody>
      </p:sp>
      <p:sp>
        <p:nvSpPr>
          <p:cNvPr id="154" name="Google Shape;154;p13"/>
          <p:cNvSpPr/>
          <p:nvPr/>
        </p:nvSpPr>
        <p:spPr>
          <a:xfrm>
            <a:off x="1789625" y="2122928"/>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3820457" y="2122928"/>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5796302" y="2117985"/>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txBox="1"/>
          <p:nvPr/>
        </p:nvSpPr>
        <p:spPr>
          <a:xfrm>
            <a:off x="1860882" y="2465886"/>
            <a:ext cx="976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1.1 Customer</a:t>
            </a:r>
            <a:endParaRPr b="0" i="0" sz="1000" u="none" cap="none" strike="noStrike">
              <a:solidFill>
                <a:srgbClr val="000000"/>
              </a:solidFill>
              <a:latin typeface="Montserrat"/>
              <a:ea typeface="Montserrat"/>
              <a:cs typeface="Montserrat"/>
              <a:sym typeface="Montserrat"/>
            </a:endParaRPr>
          </a:p>
        </p:txBody>
      </p:sp>
      <p:sp>
        <p:nvSpPr>
          <p:cNvPr id="158" name="Google Shape;158;p13"/>
          <p:cNvSpPr txBox="1"/>
          <p:nvPr/>
        </p:nvSpPr>
        <p:spPr>
          <a:xfrm>
            <a:off x="3863520" y="2465886"/>
            <a:ext cx="976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1.3 Product</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   Supplier</a:t>
            </a:r>
            <a:endParaRPr b="0" i="0" sz="1000" u="none" cap="none" strike="noStrike">
              <a:solidFill>
                <a:srgbClr val="000000"/>
              </a:solidFill>
              <a:latin typeface="Montserrat"/>
              <a:ea typeface="Montserrat"/>
              <a:cs typeface="Montserrat"/>
              <a:sym typeface="Montserrat"/>
            </a:endParaRPr>
          </a:p>
        </p:txBody>
      </p:sp>
      <p:sp>
        <p:nvSpPr>
          <p:cNvPr id="159" name="Google Shape;159;p13"/>
          <p:cNvSpPr txBox="1"/>
          <p:nvPr/>
        </p:nvSpPr>
        <p:spPr>
          <a:xfrm>
            <a:off x="5851288" y="2537143"/>
            <a:ext cx="976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Montserrat"/>
                <a:ea typeface="Montserrat"/>
                <a:cs typeface="Montserrat"/>
                <a:sym typeface="Montserrat"/>
              </a:rPr>
              <a:t>1.2 Supplier</a:t>
            </a:r>
            <a:endParaRPr b="0" i="0" sz="1100" u="none" cap="none" strike="noStrike">
              <a:solidFill>
                <a:srgbClr val="000000"/>
              </a:solidFill>
              <a:latin typeface="Montserrat"/>
              <a:ea typeface="Montserrat"/>
              <a:cs typeface="Montserrat"/>
              <a:sym typeface="Montserrat"/>
            </a:endParaRPr>
          </a:p>
        </p:txBody>
      </p:sp>
      <p:cxnSp>
        <p:nvCxnSpPr>
          <p:cNvPr id="160" name="Google Shape;160;p13"/>
          <p:cNvCxnSpPr>
            <a:stCxn id="152" idx="1"/>
            <a:endCxn id="154" idx="0"/>
          </p:cNvCxnSpPr>
          <p:nvPr/>
        </p:nvCxnSpPr>
        <p:spPr>
          <a:xfrm flipH="1">
            <a:off x="2348469" y="1169875"/>
            <a:ext cx="1353600" cy="953100"/>
          </a:xfrm>
          <a:prstGeom prst="bentConnector2">
            <a:avLst/>
          </a:prstGeom>
          <a:noFill/>
          <a:ln cap="flat" cmpd="sng" w="9525">
            <a:solidFill>
              <a:schemeClr val="dk2"/>
            </a:solidFill>
            <a:prstDash val="solid"/>
            <a:round/>
            <a:headEnd len="sm" w="sm" type="none"/>
            <a:tailEnd len="med" w="med" type="stealth"/>
          </a:ln>
        </p:spPr>
      </p:cxnSp>
      <p:cxnSp>
        <p:nvCxnSpPr>
          <p:cNvPr id="161" name="Google Shape;161;p13"/>
          <p:cNvCxnSpPr>
            <a:stCxn id="152" idx="3"/>
            <a:endCxn id="156" idx="0"/>
          </p:cNvCxnSpPr>
          <p:nvPr/>
        </p:nvCxnSpPr>
        <p:spPr>
          <a:xfrm>
            <a:off x="5056569" y="1169875"/>
            <a:ext cx="1298700" cy="948000"/>
          </a:xfrm>
          <a:prstGeom prst="bentConnector2">
            <a:avLst/>
          </a:prstGeom>
          <a:noFill/>
          <a:ln cap="flat" cmpd="sng" w="9525">
            <a:solidFill>
              <a:schemeClr val="dk2"/>
            </a:solidFill>
            <a:prstDash val="solid"/>
            <a:round/>
            <a:headEnd len="sm" w="sm" type="none"/>
            <a:tailEnd len="med" w="med" type="stealth"/>
          </a:ln>
        </p:spPr>
      </p:cxnSp>
      <p:cxnSp>
        <p:nvCxnSpPr>
          <p:cNvPr id="162" name="Google Shape;162;p13"/>
          <p:cNvCxnSpPr>
            <a:endCxn id="155" idx="0"/>
          </p:cNvCxnSpPr>
          <p:nvPr/>
        </p:nvCxnSpPr>
        <p:spPr>
          <a:xfrm>
            <a:off x="4379357" y="1456928"/>
            <a:ext cx="0" cy="666000"/>
          </a:xfrm>
          <a:prstGeom prst="straightConnector1">
            <a:avLst/>
          </a:prstGeom>
          <a:noFill/>
          <a:ln cap="flat" cmpd="sng" w="9525">
            <a:solidFill>
              <a:schemeClr val="dk2"/>
            </a:solidFill>
            <a:prstDash val="solid"/>
            <a:round/>
            <a:headEnd len="sm" w="sm" type="none"/>
            <a:tailEnd len="med" w="med" type="triangle"/>
          </a:ln>
        </p:spPr>
      </p:cxnSp>
      <p:sp>
        <p:nvSpPr>
          <p:cNvPr id="163" name="Google Shape;163;p13"/>
          <p:cNvSpPr txBox="1"/>
          <p:nvPr/>
        </p:nvSpPr>
        <p:spPr>
          <a:xfrm>
            <a:off x="1727800" y="-265800"/>
            <a:ext cx="976500" cy="12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64" name="Google Shape;164;p13"/>
          <p:cNvSpPr txBox="1"/>
          <p:nvPr/>
        </p:nvSpPr>
        <p:spPr>
          <a:xfrm>
            <a:off x="1909200" y="3961125"/>
            <a:ext cx="71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65" name="Google Shape;165;p13"/>
          <p:cNvSpPr txBox="1"/>
          <p:nvPr/>
        </p:nvSpPr>
        <p:spPr>
          <a:xfrm>
            <a:off x="1854600" y="4227900"/>
            <a:ext cx="97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Customer</a:t>
            </a:r>
            <a:endParaRPr b="0" i="0" sz="1200" u="none" cap="none" strike="noStrike">
              <a:solidFill>
                <a:schemeClr val="accent6"/>
              </a:solidFill>
              <a:latin typeface="Montserrat"/>
              <a:ea typeface="Montserrat"/>
              <a:cs typeface="Montserrat"/>
              <a:sym typeface="Montserrat"/>
            </a:endParaRPr>
          </a:p>
        </p:txBody>
      </p:sp>
      <p:sp>
        <p:nvSpPr>
          <p:cNvPr id="166" name="Google Shape;166;p13"/>
          <p:cNvSpPr txBox="1"/>
          <p:nvPr/>
        </p:nvSpPr>
        <p:spPr>
          <a:xfrm>
            <a:off x="3820450" y="4227900"/>
            <a:ext cx="97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Product</a:t>
            </a:r>
            <a:endParaRPr b="0" i="0" sz="1200" u="none" cap="none" strike="noStrike">
              <a:solidFill>
                <a:schemeClr val="accent6"/>
              </a:solidFill>
              <a:latin typeface="Montserrat"/>
              <a:ea typeface="Montserrat"/>
              <a:cs typeface="Montserrat"/>
              <a:sym typeface="Montserrat"/>
            </a:endParaRPr>
          </a:p>
        </p:txBody>
      </p:sp>
      <p:sp>
        <p:nvSpPr>
          <p:cNvPr id="167" name="Google Shape;167;p13"/>
          <p:cNvSpPr txBox="1"/>
          <p:nvPr/>
        </p:nvSpPr>
        <p:spPr>
          <a:xfrm>
            <a:off x="5796300" y="4227900"/>
            <a:ext cx="97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Supplier</a:t>
            </a:r>
            <a:endParaRPr b="0" i="0" sz="1200" u="none" cap="none" strike="noStrike">
              <a:solidFill>
                <a:schemeClr val="accent6"/>
              </a:solidFill>
              <a:latin typeface="Montserrat"/>
              <a:ea typeface="Montserrat"/>
              <a:cs typeface="Montserrat"/>
              <a:sym typeface="Montserrat"/>
            </a:endParaRPr>
          </a:p>
        </p:txBody>
      </p:sp>
      <p:cxnSp>
        <p:nvCxnSpPr>
          <p:cNvPr id="168" name="Google Shape;168;p13"/>
          <p:cNvCxnSpPr/>
          <p:nvPr/>
        </p:nvCxnSpPr>
        <p:spPr>
          <a:xfrm>
            <a:off x="1874700" y="4227900"/>
            <a:ext cx="936300" cy="0"/>
          </a:xfrm>
          <a:prstGeom prst="straightConnector1">
            <a:avLst/>
          </a:prstGeom>
          <a:noFill/>
          <a:ln cap="flat" cmpd="sng" w="9525">
            <a:solidFill>
              <a:schemeClr val="dk2"/>
            </a:solidFill>
            <a:prstDash val="solid"/>
            <a:round/>
            <a:headEnd len="sm" w="sm" type="none"/>
            <a:tailEnd len="sm" w="sm" type="none"/>
          </a:ln>
        </p:spPr>
      </p:cxnSp>
      <p:cxnSp>
        <p:nvCxnSpPr>
          <p:cNvPr id="169" name="Google Shape;169;p13"/>
          <p:cNvCxnSpPr/>
          <p:nvPr/>
        </p:nvCxnSpPr>
        <p:spPr>
          <a:xfrm>
            <a:off x="1874700" y="4597200"/>
            <a:ext cx="936300" cy="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13"/>
          <p:cNvCxnSpPr/>
          <p:nvPr/>
        </p:nvCxnSpPr>
        <p:spPr>
          <a:xfrm>
            <a:off x="3797400" y="4227900"/>
            <a:ext cx="936300" cy="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13"/>
          <p:cNvCxnSpPr/>
          <p:nvPr/>
        </p:nvCxnSpPr>
        <p:spPr>
          <a:xfrm>
            <a:off x="5786300" y="4227900"/>
            <a:ext cx="936300" cy="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13"/>
          <p:cNvCxnSpPr/>
          <p:nvPr/>
        </p:nvCxnSpPr>
        <p:spPr>
          <a:xfrm>
            <a:off x="3797400" y="4597200"/>
            <a:ext cx="936300" cy="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13"/>
          <p:cNvCxnSpPr/>
          <p:nvPr/>
        </p:nvCxnSpPr>
        <p:spPr>
          <a:xfrm>
            <a:off x="5776200" y="4597200"/>
            <a:ext cx="936300" cy="0"/>
          </a:xfrm>
          <a:prstGeom prst="straightConnector1">
            <a:avLst/>
          </a:prstGeom>
          <a:noFill/>
          <a:ln cap="flat" cmpd="sng" w="9525">
            <a:solidFill>
              <a:schemeClr val="dk2"/>
            </a:solidFill>
            <a:prstDash val="solid"/>
            <a:round/>
            <a:headEnd len="sm" w="sm" type="none"/>
            <a:tailEnd len="sm" w="sm" type="none"/>
          </a:ln>
        </p:spPr>
      </p:cxnSp>
      <p:cxnSp>
        <p:nvCxnSpPr>
          <p:cNvPr id="174" name="Google Shape;174;p13"/>
          <p:cNvCxnSpPr>
            <a:stCxn id="154" idx="4"/>
            <a:endCxn id="165" idx="0"/>
          </p:cNvCxnSpPr>
          <p:nvPr/>
        </p:nvCxnSpPr>
        <p:spPr>
          <a:xfrm rot="5400000">
            <a:off x="1852025" y="3731528"/>
            <a:ext cx="987300" cy="5700"/>
          </a:xfrm>
          <a:prstGeom prst="bentConnector3">
            <a:avLst>
              <a:gd fmla="val 49994" name="adj1"/>
            </a:avLst>
          </a:prstGeom>
          <a:noFill/>
          <a:ln cap="flat" cmpd="sng" w="9525">
            <a:solidFill>
              <a:schemeClr val="dk2"/>
            </a:solidFill>
            <a:prstDash val="solid"/>
            <a:round/>
            <a:headEnd len="sm" w="sm" type="none"/>
            <a:tailEnd len="med" w="med" type="stealth"/>
          </a:ln>
        </p:spPr>
      </p:cxnSp>
      <p:cxnSp>
        <p:nvCxnSpPr>
          <p:cNvPr id="175" name="Google Shape;175;p13"/>
          <p:cNvCxnSpPr>
            <a:stCxn id="155" idx="4"/>
            <a:endCxn id="166" idx="0"/>
          </p:cNvCxnSpPr>
          <p:nvPr/>
        </p:nvCxnSpPr>
        <p:spPr>
          <a:xfrm rot="5400000">
            <a:off x="3850307" y="3698978"/>
            <a:ext cx="987300" cy="70800"/>
          </a:xfrm>
          <a:prstGeom prst="bentConnector3">
            <a:avLst>
              <a:gd fmla="val 49994" name="adj1"/>
            </a:avLst>
          </a:prstGeom>
          <a:noFill/>
          <a:ln cap="flat" cmpd="sng" w="9525">
            <a:solidFill>
              <a:schemeClr val="dk2"/>
            </a:solidFill>
            <a:prstDash val="solid"/>
            <a:round/>
            <a:headEnd len="sm" w="sm" type="none"/>
            <a:tailEnd len="med" w="med" type="triangle"/>
          </a:ln>
        </p:spPr>
      </p:cxnSp>
      <p:cxnSp>
        <p:nvCxnSpPr>
          <p:cNvPr id="176" name="Google Shape;176;p13"/>
          <p:cNvCxnSpPr>
            <a:stCxn id="167" idx="1"/>
            <a:endCxn id="155" idx="6"/>
          </p:cNvCxnSpPr>
          <p:nvPr/>
        </p:nvCxnSpPr>
        <p:spPr>
          <a:xfrm rot="10800000">
            <a:off x="4938300" y="2681850"/>
            <a:ext cx="858000" cy="1730700"/>
          </a:xfrm>
          <a:prstGeom prst="bentConnector3">
            <a:avLst>
              <a:gd fmla="val 50003" name="adj1"/>
            </a:avLst>
          </a:prstGeom>
          <a:noFill/>
          <a:ln cap="flat" cmpd="sng" w="9525">
            <a:solidFill>
              <a:schemeClr val="dk2"/>
            </a:solidFill>
            <a:prstDash val="solid"/>
            <a:round/>
            <a:headEnd len="sm" w="sm" type="none"/>
            <a:tailEnd len="med" w="med" type="triangle"/>
          </a:ln>
        </p:spPr>
      </p:cxnSp>
      <p:cxnSp>
        <p:nvCxnSpPr>
          <p:cNvPr id="177" name="Google Shape;177;p13"/>
          <p:cNvCxnSpPr>
            <a:stCxn id="156" idx="4"/>
            <a:endCxn id="167" idx="0"/>
          </p:cNvCxnSpPr>
          <p:nvPr/>
        </p:nvCxnSpPr>
        <p:spPr>
          <a:xfrm rot="5400000">
            <a:off x="5823752" y="3696435"/>
            <a:ext cx="992100" cy="70800"/>
          </a:xfrm>
          <a:prstGeom prst="bentConnector3">
            <a:avLst>
              <a:gd fmla="val 50001" name="adj1"/>
            </a:avLst>
          </a:prstGeom>
          <a:noFill/>
          <a:ln cap="flat" cmpd="sng" w="9525">
            <a:solidFill>
              <a:schemeClr val="dk2"/>
            </a:solidFill>
            <a:prstDash val="solid"/>
            <a:round/>
            <a:headEnd len="sm" w="sm" type="none"/>
            <a:tailEnd len="sm" w="sm" type="none"/>
          </a:ln>
        </p:spPr>
      </p:cxnSp>
      <p:sp>
        <p:nvSpPr>
          <p:cNvPr id="178" name="Google Shape;178;p13"/>
          <p:cNvSpPr txBox="1"/>
          <p:nvPr/>
        </p:nvSpPr>
        <p:spPr>
          <a:xfrm>
            <a:off x="2318082" y="3521024"/>
            <a:ext cx="97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Customer Details</a:t>
            </a:r>
            <a:endParaRPr b="0" i="0" sz="800" u="none" cap="none" strike="noStrike">
              <a:solidFill>
                <a:schemeClr val="accent6"/>
              </a:solidFill>
              <a:latin typeface="Montserrat"/>
              <a:ea typeface="Montserrat"/>
              <a:cs typeface="Montserrat"/>
              <a:sym typeface="Montserrat"/>
            </a:endParaRPr>
          </a:p>
        </p:txBody>
      </p:sp>
      <p:sp>
        <p:nvSpPr>
          <p:cNvPr id="179" name="Google Shape;179;p13"/>
          <p:cNvSpPr txBox="1"/>
          <p:nvPr/>
        </p:nvSpPr>
        <p:spPr>
          <a:xfrm>
            <a:off x="4379357" y="3521024"/>
            <a:ext cx="97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Product</a:t>
            </a:r>
            <a:endParaRPr b="0" i="0" sz="800" u="none" cap="none" strike="noStrike">
              <a:solidFill>
                <a:schemeClr val="accent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Details</a:t>
            </a:r>
            <a:endParaRPr b="0" i="0" sz="800" u="none" cap="none" strike="noStrike">
              <a:solidFill>
                <a:schemeClr val="accent6"/>
              </a:solidFill>
              <a:latin typeface="Montserrat"/>
              <a:ea typeface="Montserrat"/>
              <a:cs typeface="Montserrat"/>
              <a:sym typeface="Montserrat"/>
            </a:endParaRPr>
          </a:p>
        </p:txBody>
      </p:sp>
      <p:sp>
        <p:nvSpPr>
          <p:cNvPr id="180" name="Google Shape;180;p13"/>
          <p:cNvSpPr txBox="1"/>
          <p:nvPr/>
        </p:nvSpPr>
        <p:spPr>
          <a:xfrm>
            <a:off x="5355857" y="3141986"/>
            <a:ext cx="97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Supplier</a:t>
            </a:r>
            <a:endParaRPr b="0" i="0" sz="800" u="none" cap="none" strike="noStrike">
              <a:solidFill>
                <a:schemeClr val="accent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ID</a:t>
            </a:r>
            <a:endParaRPr b="0" i="0" sz="800" u="none" cap="none" strike="noStrike">
              <a:solidFill>
                <a:schemeClr val="accent6"/>
              </a:solidFill>
              <a:latin typeface="Montserrat"/>
              <a:ea typeface="Montserrat"/>
              <a:cs typeface="Montserrat"/>
              <a:sym typeface="Montserrat"/>
            </a:endParaRPr>
          </a:p>
        </p:txBody>
      </p:sp>
      <p:sp>
        <p:nvSpPr>
          <p:cNvPr id="181" name="Google Shape;181;p13"/>
          <p:cNvSpPr txBox="1"/>
          <p:nvPr/>
        </p:nvSpPr>
        <p:spPr>
          <a:xfrm>
            <a:off x="6355257" y="3521024"/>
            <a:ext cx="97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Supplier</a:t>
            </a:r>
            <a:endParaRPr b="0" i="0" sz="800" u="none" cap="none" strike="noStrike">
              <a:solidFill>
                <a:schemeClr val="accent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Details</a:t>
            </a:r>
            <a:endParaRPr b="0" i="0" sz="800" u="none" cap="none" strike="noStrike">
              <a:solidFill>
                <a:schemeClr val="accent6"/>
              </a:solidFill>
              <a:latin typeface="Montserrat"/>
              <a:ea typeface="Montserrat"/>
              <a:cs typeface="Montserrat"/>
              <a:sym typeface="Montserrat"/>
            </a:endParaRPr>
          </a:p>
        </p:txBody>
      </p:sp>
      <p:sp>
        <p:nvSpPr>
          <p:cNvPr id="182" name="Google Shape;182;p13"/>
          <p:cNvSpPr txBox="1"/>
          <p:nvPr/>
        </p:nvSpPr>
        <p:spPr>
          <a:xfrm>
            <a:off x="691500" y="2927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DFD Level 2 - </a:t>
            </a:r>
            <a:r>
              <a:rPr b="0" i="0" lang="en-GB" sz="2000" u="none" cap="none" strike="noStrike">
                <a:solidFill>
                  <a:srgbClr val="FFFFFF"/>
                </a:solidFill>
                <a:latin typeface="Montserrat"/>
                <a:ea typeface="Montserrat"/>
                <a:cs typeface="Montserrat"/>
                <a:sym typeface="Montserrat"/>
              </a:rPr>
              <a:t>Administrator</a:t>
            </a:r>
            <a:endParaRPr b="0" i="0" sz="2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nvSpPr>
        <p:spPr>
          <a:xfrm>
            <a:off x="310500" y="2573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DFD Level 2 - </a:t>
            </a:r>
            <a:r>
              <a:rPr b="0" i="0" lang="en-GB" sz="2000" u="none" cap="none" strike="noStrike">
                <a:solidFill>
                  <a:srgbClr val="FFFFFF"/>
                </a:solidFill>
                <a:latin typeface="Montserrat"/>
                <a:ea typeface="Montserrat"/>
                <a:cs typeface="Montserrat"/>
                <a:sym typeface="Montserrat"/>
              </a:rPr>
              <a:t>Purchase</a:t>
            </a:r>
            <a:endParaRPr b="0" i="0" sz="2000" u="none" cap="none" strike="noStrike">
              <a:solidFill>
                <a:srgbClr val="FFFFFF"/>
              </a:solidFill>
              <a:latin typeface="Montserrat"/>
              <a:ea typeface="Montserrat"/>
              <a:cs typeface="Montserrat"/>
              <a:sym typeface="Montserrat"/>
            </a:endParaRPr>
          </a:p>
        </p:txBody>
      </p:sp>
      <p:cxnSp>
        <p:nvCxnSpPr>
          <p:cNvPr id="188" name="Google Shape;188;p14"/>
          <p:cNvCxnSpPr/>
          <p:nvPr/>
        </p:nvCxnSpPr>
        <p:spPr>
          <a:xfrm>
            <a:off x="733025" y="729725"/>
            <a:ext cx="5804700" cy="0"/>
          </a:xfrm>
          <a:prstGeom prst="straightConnector1">
            <a:avLst/>
          </a:prstGeom>
          <a:noFill/>
          <a:ln cap="flat" cmpd="sng" w="9525">
            <a:solidFill>
              <a:schemeClr val="dk2"/>
            </a:solidFill>
            <a:prstDash val="solid"/>
            <a:round/>
            <a:headEnd len="sm" w="sm" type="none"/>
            <a:tailEnd len="sm" w="sm" type="none"/>
          </a:ln>
        </p:spPr>
      </p:cxnSp>
      <p:sp>
        <p:nvSpPr>
          <p:cNvPr id="189" name="Google Shape;189;p14"/>
          <p:cNvSpPr/>
          <p:nvPr/>
        </p:nvSpPr>
        <p:spPr>
          <a:xfrm>
            <a:off x="3359215" y="1035325"/>
            <a:ext cx="1162500" cy="492600"/>
          </a:xfrm>
          <a:prstGeom prst="rect">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txBox="1"/>
          <p:nvPr/>
        </p:nvSpPr>
        <p:spPr>
          <a:xfrm>
            <a:off x="3585807" y="1096367"/>
            <a:ext cx="70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Montserrat"/>
                <a:ea typeface="Montserrat"/>
                <a:cs typeface="Montserrat"/>
                <a:sym typeface="Montserrat"/>
              </a:rPr>
              <a:t>User</a:t>
            </a:r>
            <a:endParaRPr b="0" i="0" sz="1800" u="none" cap="none" strike="noStrike">
              <a:solidFill>
                <a:srgbClr val="000000"/>
              </a:solidFill>
              <a:latin typeface="Montserrat"/>
              <a:ea typeface="Montserrat"/>
              <a:cs typeface="Montserrat"/>
              <a:sym typeface="Montserrat"/>
            </a:endParaRPr>
          </a:p>
        </p:txBody>
      </p:sp>
      <p:sp>
        <p:nvSpPr>
          <p:cNvPr id="191" name="Google Shape;191;p14"/>
          <p:cNvSpPr/>
          <p:nvPr/>
        </p:nvSpPr>
        <p:spPr>
          <a:xfrm>
            <a:off x="7107950" y="722728"/>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txBox="1"/>
          <p:nvPr/>
        </p:nvSpPr>
        <p:spPr>
          <a:xfrm>
            <a:off x="1727800" y="-265800"/>
            <a:ext cx="976500" cy="12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93" name="Google Shape;193;p14"/>
          <p:cNvSpPr txBox="1"/>
          <p:nvPr/>
        </p:nvSpPr>
        <p:spPr>
          <a:xfrm>
            <a:off x="3452225" y="4264700"/>
            <a:ext cx="97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Customer</a:t>
            </a:r>
            <a:endParaRPr b="0" i="0" sz="1200" u="none" cap="none" strike="noStrike">
              <a:solidFill>
                <a:schemeClr val="accent6"/>
              </a:solidFill>
              <a:latin typeface="Montserrat"/>
              <a:ea typeface="Montserrat"/>
              <a:cs typeface="Montserrat"/>
              <a:sym typeface="Montserrat"/>
            </a:endParaRPr>
          </a:p>
        </p:txBody>
      </p:sp>
      <p:cxnSp>
        <p:nvCxnSpPr>
          <p:cNvPr id="194" name="Google Shape;194;p14"/>
          <p:cNvCxnSpPr/>
          <p:nvPr/>
        </p:nvCxnSpPr>
        <p:spPr>
          <a:xfrm>
            <a:off x="3472325" y="4264700"/>
            <a:ext cx="936300" cy="0"/>
          </a:xfrm>
          <a:prstGeom prst="straightConnector1">
            <a:avLst/>
          </a:prstGeom>
          <a:noFill/>
          <a:ln cap="flat" cmpd="sng" w="9525">
            <a:solidFill>
              <a:schemeClr val="dk2"/>
            </a:solidFill>
            <a:prstDash val="solid"/>
            <a:round/>
            <a:headEnd len="sm" w="sm" type="none"/>
            <a:tailEnd len="sm" w="sm" type="none"/>
          </a:ln>
        </p:spPr>
      </p:cxnSp>
      <p:cxnSp>
        <p:nvCxnSpPr>
          <p:cNvPr id="195" name="Google Shape;195;p14"/>
          <p:cNvCxnSpPr/>
          <p:nvPr/>
        </p:nvCxnSpPr>
        <p:spPr>
          <a:xfrm>
            <a:off x="3472325" y="4634000"/>
            <a:ext cx="936300" cy="0"/>
          </a:xfrm>
          <a:prstGeom prst="straightConnector1">
            <a:avLst/>
          </a:prstGeom>
          <a:noFill/>
          <a:ln cap="flat" cmpd="sng" w="9525">
            <a:solidFill>
              <a:schemeClr val="dk2"/>
            </a:solidFill>
            <a:prstDash val="solid"/>
            <a:round/>
            <a:headEnd len="sm" w="sm" type="none"/>
            <a:tailEnd len="sm" w="sm" type="none"/>
          </a:ln>
        </p:spPr>
      </p:cxnSp>
      <p:sp>
        <p:nvSpPr>
          <p:cNvPr id="196" name="Google Shape;196;p14"/>
          <p:cNvSpPr/>
          <p:nvPr/>
        </p:nvSpPr>
        <p:spPr>
          <a:xfrm>
            <a:off x="3381575" y="2559328"/>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260000" y="2605928"/>
            <a:ext cx="1117800" cy="1117800"/>
          </a:xfrm>
          <a:prstGeom prst="ellipse">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txBox="1"/>
          <p:nvPr/>
        </p:nvSpPr>
        <p:spPr>
          <a:xfrm>
            <a:off x="1407450" y="2796466"/>
            <a:ext cx="97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3.2 </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Purchase </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To Supplier</a:t>
            </a:r>
            <a:endParaRPr b="0" i="0" sz="1000" u="none" cap="none" strike="noStrike">
              <a:solidFill>
                <a:srgbClr val="000000"/>
              </a:solidFill>
              <a:latin typeface="Montserrat"/>
              <a:ea typeface="Montserrat"/>
              <a:cs typeface="Montserrat"/>
              <a:sym typeface="Montserrat"/>
            </a:endParaRPr>
          </a:p>
        </p:txBody>
      </p:sp>
      <p:cxnSp>
        <p:nvCxnSpPr>
          <p:cNvPr id="199" name="Google Shape;199;p14"/>
          <p:cNvCxnSpPr>
            <a:stCxn id="189" idx="1"/>
            <a:endCxn id="197" idx="0"/>
          </p:cNvCxnSpPr>
          <p:nvPr/>
        </p:nvCxnSpPr>
        <p:spPr>
          <a:xfrm flipH="1">
            <a:off x="1819015" y="1281625"/>
            <a:ext cx="1540200" cy="1324200"/>
          </a:xfrm>
          <a:prstGeom prst="bentConnector2">
            <a:avLst/>
          </a:prstGeom>
          <a:noFill/>
          <a:ln cap="flat" cmpd="sng" w="9525">
            <a:solidFill>
              <a:schemeClr val="dk2"/>
            </a:solidFill>
            <a:prstDash val="solid"/>
            <a:round/>
            <a:headEnd len="sm" w="sm" type="none"/>
            <a:tailEnd len="med" w="med" type="triangle"/>
          </a:ln>
        </p:spPr>
      </p:cxnSp>
      <p:cxnSp>
        <p:nvCxnSpPr>
          <p:cNvPr id="200" name="Google Shape;200;p14"/>
          <p:cNvCxnSpPr>
            <a:stCxn id="190" idx="2"/>
            <a:endCxn id="196" idx="0"/>
          </p:cNvCxnSpPr>
          <p:nvPr/>
        </p:nvCxnSpPr>
        <p:spPr>
          <a:xfrm>
            <a:off x="3940557" y="1558067"/>
            <a:ext cx="0" cy="1001400"/>
          </a:xfrm>
          <a:prstGeom prst="straightConnector1">
            <a:avLst/>
          </a:prstGeom>
          <a:noFill/>
          <a:ln cap="flat" cmpd="sng" w="9525">
            <a:solidFill>
              <a:schemeClr val="dk2"/>
            </a:solidFill>
            <a:prstDash val="solid"/>
            <a:round/>
            <a:headEnd len="sm" w="sm" type="none"/>
            <a:tailEnd len="med" w="med" type="triangle"/>
          </a:ln>
        </p:spPr>
      </p:cxnSp>
      <p:cxnSp>
        <p:nvCxnSpPr>
          <p:cNvPr id="201" name="Google Shape;201;p14"/>
          <p:cNvCxnSpPr>
            <a:endCxn id="191" idx="2"/>
          </p:cNvCxnSpPr>
          <p:nvPr/>
        </p:nvCxnSpPr>
        <p:spPr>
          <a:xfrm>
            <a:off x="4521650" y="1281628"/>
            <a:ext cx="2586300" cy="0"/>
          </a:xfrm>
          <a:prstGeom prst="straightConnector1">
            <a:avLst/>
          </a:prstGeom>
          <a:noFill/>
          <a:ln cap="flat" cmpd="sng" w="9525">
            <a:solidFill>
              <a:schemeClr val="dk2"/>
            </a:solidFill>
            <a:prstDash val="solid"/>
            <a:round/>
            <a:headEnd len="sm" w="sm" type="none"/>
            <a:tailEnd len="med" w="med" type="triangle"/>
          </a:ln>
        </p:spPr>
      </p:cxnSp>
      <p:cxnSp>
        <p:nvCxnSpPr>
          <p:cNvPr id="202" name="Google Shape;202;p14"/>
          <p:cNvCxnSpPr>
            <a:stCxn id="197" idx="4"/>
            <a:endCxn id="193" idx="1"/>
          </p:cNvCxnSpPr>
          <p:nvPr/>
        </p:nvCxnSpPr>
        <p:spPr>
          <a:xfrm flipH="1" rot="-5400000">
            <a:off x="2272650" y="3269978"/>
            <a:ext cx="725700" cy="1633200"/>
          </a:xfrm>
          <a:prstGeom prst="bentConnector2">
            <a:avLst/>
          </a:prstGeom>
          <a:noFill/>
          <a:ln cap="flat" cmpd="sng" w="9525">
            <a:solidFill>
              <a:schemeClr val="dk2"/>
            </a:solidFill>
            <a:prstDash val="solid"/>
            <a:round/>
            <a:headEnd len="sm" w="sm" type="none"/>
            <a:tailEnd len="med" w="med" type="triangle"/>
          </a:ln>
        </p:spPr>
      </p:cxnSp>
      <p:sp>
        <p:nvSpPr>
          <p:cNvPr id="203" name="Google Shape;203;p14"/>
          <p:cNvSpPr txBox="1"/>
          <p:nvPr/>
        </p:nvSpPr>
        <p:spPr>
          <a:xfrm>
            <a:off x="3940557" y="1876399"/>
            <a:ext cx="97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Product</a:t>
            </a:r>
            <a:endParaRPr b="0" i="0" sz="800" u="none" cap="none" strike="noStrike">
              <a:solidFill>
                <a:schemeClr val="accent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Details</a:t>
            </a:r>
            <a:endParaRPr b="0" i="0" sz="800" u="none" cap="none" strike="noStrike">
              <a:solidFill>
                <a:schemeClr val="accent6"/>
              </a:solidFill>
              <a:latin typeface="Montserrat"/>
              <a:ea typeface="Montserrat"/>
              <a:cs typeface="Montserrat"/>
              <a:sym typeface="Montserrat"/>
            </a:endParaRPr>
          </a:p>
        </p:txBody>
      </p:sp>
      <p:sp>
        <p:nvSpPr>
          <p:cNvPr id="204" name="Google Shape;204;p14"/>
          <p:cNvSpPr txBox="1"/>
          <p:nvPr/>
        </p:nvSpPr>
        <p:spPr>
          <a:xfrm>
            <a:off x="6131450" y="2980175"/>
            <a:ext cx="97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Bill</a:t>
            </a:r>
            <a:endParaRPr b="0" i="0" sz="1200" u="none" cap="none" strike="noStrike">
              <a:solidFill>
                <a:schemeClr val="accent6"/>
              </a:solidFill>
              <a:latin typeface="Montserrat"/>
              <a:ea typeface="Montserrat"/>
              <a:cs typeface="Montserrat"/>
              <a:sym typeface="Montserrat"/>
            </a:endParaRPr>
          </a:p>
        </p:txBody>
      </p:sp>
      <p:cxnSp>
        <p:nvCxnSpPr>
          <p:cNvPr id="205" name="Google Shape;205;p14"/>
          <p:cNvCxnSpPr/>
          <p:nvPr/>
        </p:nvCxnSpPr>
        <p:spPr>
          <a:xfrm>
            <a:off x="6151550" y="2980175"/>
            <a:ext cx="936300" cy="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14"/>
          <p:cNvCxnSpPr/>
          <p:nvPr/>
        </p:nvCxnSpPr>
        <p:spPr>
          <a:xfrm>
            <a:off x="6151550" y="3349475"/>
            <a:ext cx="936300" cy="0"/>
          </a:xfrm>
          <a:prstGeom prst="straightConnector1">
            <a:avLst/>
          </a:prstGeom>
          <a:noFill/>
          <a:ln cap="flat" cmpd="sng" w="9525">
            <a:solidFill>
              <a:schemeClr val="dk2"/>
            </a:solidFill>
            <a:prstDash val="solid"/>
            <a:round/>
            <a:headEnd len="sm" w="sm" type="none"/>
            <a:tailEnd len="sm" w="sm" type="none"/>
          </a:ln>
        </p:spPr>
      </p:cxnSp>
      <p:cxnSp>
        <p:nvCxnSpPr>
          <p:cNvPr id="207" name="Google Shape;207;p14"/>
          <p:cNvCxnSpPr>
            <a:stCxn id="191" idx="4"/>
            <a:endCxn id="204" idx="3"/>
          </p:cNvCxnSpPr>
          <p:nvPr/>
        </p:nvCxnSpPr>
        <p:spPr>
          <a:xfrm rot="5400000">
            <a:off x="6725300" y="2223178"/>
            <a:ext cx="1324200" cy="558900"/>
          </a:xfrm>
          <a:prstGeom prst="bentConnector2">
            <a:avLst/>
          </a:prstGeom>
          <a:noFill/>
          <a:ln cap="flat" cmpd="sng" w="9525">
            <a:solidFill>
              <a:schemeClr val="dk2"/>
            </a:solidFill>
            <a:prstDash val="solid"/>
            <a:round/>
            <a:headEnd len="sm" w="sm" type="none"/>
            <a:tailEnd len="med" w="med" type="triangle"/>
          </a:ln>
        </p:spPr>
      </p:cxnSp>
      <p:cxnSp>
        <p:nvCxnSpPr>
          <p:cNvPr id="208" name="Google Shape;208;p14"/>
          <p:cNvCxnSpPr>
            <a:stCxn id="191" idx="5"/>
            <a:endCxn id="193" idx="3"/>
          </p:cNvCxnSpPr>
          <p:nvPr/>
        </p:nvCxnSpPr>
        <p:spPr>
          <a:xfrm rot="5400000">
            <a:off x="4859102" y="1246480"/>
            <a:ext cx="2772600" cy="3633300"/>
          </a:xfrm>
          <a:prstGeom prst="bentConnector2">
            <a:avLst/>
          </a:prstGeom>
          <a:noFill/>
          <a:ln cap="flat" cmpd="sng" w="9525">
            <a:solidFill>
              <a:schemeClr val="dk2"/>
            </a:solidFill>
            <a:prstDash val="solid"/>
            <a:round/>
            <a:headEnd len="sm" w="sm" type="none"/>
            <a:tailEnd len="med" w="med" type="triangle"/>
          </a:ln>
        </p:spPr>
      </p:cxnSp>
      <p:sp>
        <p:nvSpPr>
          <p:cNvPr id="209" name="Google Shape;209;p14"/>
          <p:cNvSpPr txBox="1"/>
          <p:nvPr/>
        </p:nvSpPr>
        <p:spPr>
          <a:xfrm>
            <a:off x="6537725" y="1834138"/>
            <a:ext cx="558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Details</a:t>
            </a:r>
            <a:endParaRPr b="0" i="0" sz="800" u="none" cap="none" strike="noStrike">
              <a:solidFill>
                <a:schemeClr val="accent6"/>
              </a:solidFill>
              <a:latin typeface="Montserrat"/>
              <a:ea typeface="Montserrat"/>
              <a:cs typeface="Montserrat"/>
              <a:sym typeface="Montserrat"/>
            </a:endParaRPr>
          </a:p>
        </p:txBody>
      </p:sp>
      <p:sp>
        <p:nvSpPr>
          <p:cNvPr id="210" name="Google Shape;210;p14"/>
          <p:cNvSpPr txBox="1"/>
          <p:nvPr/>
        </p:nvSpPr>
        <p:spPr>
          <a:xfrm>
            <a:off x="4980274" y="414162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Details</a:t>
            </a:r>
            <a:endParaRPr b="0" i="0" sz="800" u="none" cap="none" strike="noStrike">
              <a:solidFill>
                <a:schemeClr val="accent6"/>
              </a:solidFill>
              <a:latin typeface="Montserrat"/>
              <a:ea typeface="Montserrat"/>
              <a:cs typeface="Montserrat"/>
              <a:sym typeface="Montserrat"/>
            </a:endParaRPr>
          </a:p>
        </p:txBody>
      </p:sp>
      <p:cxnSp>
        <p:nvCxnSpPr>
          <p:cNvPr id="211" name="Google Shape;211;p14"/>
          <p:cNvCxnSpPr>
            <a:endCxn id="204" idx="1"/>
          </p:cNvCxnSpPr>
          <p:nvPr/>
        </p:nvCxnSpPr>
        <p:spPr>
          <a:xfrm>
            <a:off x="4499450" y="3118325"/>
            <a:ext cx="1632000" cy="46500"/>
          </a:xfrm>
          <a:prstGeom prst="straightConnector1">
            <a:avLst/>
          </a:prstGeom>
          <a:noFill/>
          <a:ln cap="flat" cmpd="sng" w="9525">
            <a:solidFill>
              <a:schemeClr val="dk2"/>
            </a:solidFill>
            <a:prstDash val="solid"/>
            <a:round/>
            <a:headEnd len="sm" w="sm" type="none"/>
            <a:tailEnd len="med" w="med" type="triangle"/>
          </a:ln>
        </p:spPr>
      </p:cxnSp>
      <p:sp>
        <p:nvSpPr>
          <p:cNvPr id="212" name="Google Shape;212;p14"/>
          <p:cNvSpPr txBox="1"/>
          <p:nvPr/>
        </p:nvSpPr>
        <p:spPr>
          <a:xfrm>
            <a:off x="4820403" y="2902275"/>
            <a:ext cx="849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Details</a:t>
            </a:r>
            <a:endParaRPr b="0" i="0" sz="800" u="none" cap="none" strike="noStrike">
              <a:solidFill>
                <a:schemeClr val="accent6"/>
              </a:solidFill>
              <a:latin typeface="Montserrat"/>
              <a:ea typeface="Montserrat"/>
              <a:cs typeface="Montserrat"/>
              <a:sym typeface="Montserrat"/>
            </a:endParaRPr>
          </a:p>
        </p:txBody>
      </p:sp>
      <p:sp>
        <p:nvSpPr>
          <p:cNvPr id="213" name="Google Shape;213;p14"/>
          <p:cNvSpPr txBox="1"/>
          <p:nvPr/>
        </p:nvSpPr>
        <p:spPr>
          <a:xfrm>
            <a:off x="2007874" y="97382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Product Details</a:t>
            </a:r>
            <a:endParaRPr b="0" i="0" sz="800" u="none" cap="none" strike="noStrike">
              <a:solidFill>
                <a:schemeClr val="accent6"/>
              </a:solidFill>
              <a:latin typeface="Montserrat"/>
              <a:ea typeface="Montserrat"/>
              <a:cs typeface="Montserrat"/>
              <a:sym typeface="Montserrat"/>
            </a:endParaRPr>
          </a:p>
        </p:txBody>
      </p:sp>
      <p:sp>
        <p:nvSpPr>
          <p:cNvPr id="214" name="Google Shape;214;p14"/>
          <p:cNvSpPr txBox="1"/>
          <p:nvPr/>
        </p:nvSpPr>
        <p:spPr>
          <a:xfrm>
            <a:off x="4777449" y="97382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Details</a:t>
            </a:r>
            <a:endParaRPr b="0" i="0" sz="800" u="none" cap="none" strike="noStrike">
              <a:solidFill>
                <a:schemeClr val="accent6"/>
              </a:solidFill>
              <a:latin typeface="Montserrat"/>
              <a:ea typeface="Montserrat"/>
              <a:cs typeface="Montserrat"/>
              <a:sym typeface="Montserrat"/>
            </a:endParaRPr>
          </a:p>
        </p:txBody>
      </p:sp>
      <p:sp>
        <p:nvSpPr>
          <p:cNvPr id="215" name="Google Shape;215;p14"/>
          <p:cNvSpPr txBox="1"/>
          <p:nvPr/>
        </p:nvSpPr>
        <p:spPr>
          <a:xfrm>
            <a:off x="4777449" y="128162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Details</a:t>
            </a:r>
            <a:endParaRPr b="0" i="0" sz="800" u="none" cap="none" strike="noStrike">
              <a:solidFill>
                <a:schemeClr val="accent6"/>
              </a:solidFill>
              <a:latin typeface="Montserrat"/>
              <a:ea typeface="Montserrat"/>
              <a:cs typeface="Montserrat"/>
              <a:sym typeface="Montserrat"/>
            </a:endParaRPr>
          </a:p>
        </p:txBody>
      </p:sp>
      <p:sp>
        <p:nvSpPr>
          <p:cNvPr id="216" name="Google Shape;216;p14"/>
          <p:cNvSpPr txBox="1"/>
          <p:nvPr/>
        </p:nvSpPr>
        <p:spPr>
          <a:xfrm>
            <a:off x="1819024" y="414162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Details</a:t>
            </a:r>
            <a:endParaRPr b="0" i="0" sz="800" u="none" cap="none" strike="noStrike">
              <a:solidFill>
                <a:schemeClr val="accent6"/>
              </a:solidFill>
              <a:latin typeface="Montserrat"/>
              <a:ea typeface="Montserrat"/>
              <a:cs typeface="Montserrat"/>
              <a:sym typeface="Montserrat"/>
            </a:endParaRPr>
          </a:p>
        </p:txBody>
      </p:sp>
      <p:sp>
        <p:nvSpPr>
          <p:cNvPr id="217" name="Google Shape;217;p14"/>
          <p:cNvSpPr txBox="1"/>
          <p:nvPr/>
        </p:nvSpPr>
        <p:spPr>
          <a:xfrm>
            <a:off x="3452300" y="2796475"/>
            <a:ext cx="1080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3.3</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Purchase </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By Customer</a:t>
            </a:r>
            <a:endParaRPr b="0" i="0" sz="1000" u="none" cap="none" strike="noStrike">
              <a:solidFill>
                <a:srgbClr val="000000"/>
              </a:solidFill>
              <a:latin typeface="Montserrat"/>
              <a:ea typeface="Montserrat"/>
              <a:cs typeface="Montserrat"/>
              <a:sym typeface="Montserrat"/>
            </a:endParaRPr>
          </a:p>
        </p:txBody>
      </p:sp>
      <p:sp>
        <p:nvSpPr>
          <p:cNvPr id="218" name="Google Shape;218;p14"/>
          <p:cNvSpPr txBox="1"/>
          <p:nvPr/>
        </p:nvSpPr>
        <p:spPr>
          <a:xfrm>
            <a:off x="7334300" y="927775"/>
            <a:ext cx="1080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3.1</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Create</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Purchase </a:t>
            </a:r>
            <a:endParaRPr b="0" i="0" sz="10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Montserrat"/>
                <a:ea typeface="Montserrat"/>
                <a:cs typeface="Montserrat"/>
                <a:sym typeface="Montserrat"/>
              </a:rPr>
              <a:t>Bill</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nvSpPr>
        <p:spPr>
          <a:xfrm>
            <a:off x="310500" y="257300"/>
            <a:ext cx="7135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700"/>
              <a:buFont typeface="Arial"/>
              <a:buNone/>
            </a:pPr>
            <a:r>
              <a:rPr b="1" i="0" lang="en-GB" sz="1700" u="none" cap="none" strike="noStrike">
                <a:solidFill>
                  <a:srgbClr val="FFFFFF"/>
                </a:solidFill>
                <a:latin typeface="Montserrat"/>
                <a:ea typeface="Montserrat"/>
                <a:cs typeface="Montserrat"/>
                <a:sym typeface="Montserrat"/>
              </a:rPr>
              <a:t>CONTEXT </a:t>
            </a:r>
            <a:r>
              <a:rPr b="0" i="0" lang="en-GB" sz="1700" u="none" cap="none" strike="noStrike">
                <a:solidFill>
                  <a:srgbClr val="FFFFFF"/>
                </a:solidFill>
                <a:latin typeface="Montserrat"/>
                <a:ea typeface="Montserrat"/>
                <a:cs typeface="Montserrat"/>
                <a:sym typeface="Montserrat"/>
              </a:rPr>
              <a:t>LEVEL</a:t>
            </a:r>
            <a:endParaRPr b="0" i="0" sz="1700" u="none" cap="none" strike="noStrike">
              <a:solidFill>
                <a:srgbClr val="FFFFFF"/>
              </a:solidFill>
              <a:latin typeface="Montserrat"/>
              <a:ea typeface="Montserrat"/>
              <a:cs typeface="Montserrat"/>
              <a:sym typeface="Montserrat"/>
            </a:endParaRPr>
          </a:p>
        </p:txBody>
      </p:sp>
      <p:cxnSp>
        <p:nvCxnSpPr>
          <p:cNvPr id="224" name="Google Shape;224;p15"/>
          <p:cNvCxnSpPr/>
          <p:nvPr/>
        </p:nvCxnSpPr>
        <p:spPr>
          <a:xfrm>
            <a:off x="352025" y="653525"/>
            <a:ext cx="5804700" cy="0"/>
          </a:xfrm>
          <a:prstGeom prst="straightConnector1">
            <a:avLst/>
          </a:prstGeom>
          <a:noFill/>
          <a:ln cap="flat" cmpd="sng" w="9525">
            <a:solidFill>
              <a:schemeClr val="dk2"/>
            </a:solidFill>
            <a:prstDash val="solid"/>
            <a:round/>
            <a:headEnd len="sm" w="sm" type="none"/>
            <a:tailEnd len="sm" w="sm" type="none"/>
          </a:ln>
        </p:spPr>
      </p:cxnSp>
      <p:sp>
        <p:nvSpPr>
          <p:cNvPr id="225" name="Google Shape;225;p15"/>
          <p:cNvSpPr txBox="1"/>
          <p:nvPr/>
        </p:nvSpPr>
        <p:spPr>
          <a:xfrm>
            <a:off x="1727800" y="-265800"/>
            <a:ext cx="976500" cy="12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226" name="Google Shape;226;p15"/>
          <p:cNvSpPr txBox="1"/>
          <p:nvPr/>
        </p:nvSpPr>
        <p:spPr>
          <a:xfrm>
            <a:off x="6768949" y="131900"/>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Details</a:t>
            </a:r>
            <a:endParaRPr b="0" i="0" sz="800" u="none" cap="none" strike="noStrike">
              <a:solidFill>
                <a:schemeClr val="accent6"/>
              </a:solidFill>
              <a:latin typeface="Montserrat"/>
              <a:ea typeface="Montserrat"/>
              <a:cs typeface="Montserrat"/>
              <a:sym typeface="Montserrat"/>
            </a:endParaRPr>
          </a:p>
        </p:txBody>
      </p:sp>
      <p:sp>
        <p:nvSpPr>
          <p:cNvPr id="227" name="Google Shape;227;p15"/>
          <p:cNvSpPr/>
          <p:nvPr/>
        </p:nvSpPr>
        <p:spPr>
          <a:xfrm>
            <a:off x="644475" y="858875"/>
            <a:ext cx="1083300" cy="64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3240000" y="2028500"/>
            <a:ext cx="1985400" cy="32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3240000" y="2348600"/>
            <a:ext cx="1985400" cy="1473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6808550" y="858875"/>
            <a:ext cx="1083300" cy="64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6808550" y="4500000"/>
            <a:ext cx="1083300" cy="446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txBox="1"/>
          <p:nvPr/>
        </p:nvSpPr>
        <p:spPr>
          <a:xfrm>
            <a:off x="745875" y="986900"/>
            <a:ext cx="857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Manager</a:t>
            </a:r>
            <a:endParaRPr b="0" i="0" sz="1100" u="none" cap="none" strike="noStrike">
              <a:solidFill>
                <a:schemeClr val="accent6"/>
              </a:solidFill>
              <a:latin typeface="Montserrat"/>
              <a:ea typeface="Montserrat"/>
              <a:cs typeface="Montserrat"/>
              <a:sym typeface="Montserrat"/>
            </a:endParaRPr>
          </a:p>
        </p:txBody>
      </p:sp>
      <p:sp>
        <p:nvSpPr>
          <p:cNvPr id="233" name="Google Shape;233;p15"/>
          <p:cNvSpPr txBox="1"/>
          <p:nvPr/>
        </p:nvSpPr>
        <p:spPr>
          <a:xfrm>
            <a:off x="3239999" y="2839675"/>
            <a:ext cx="19854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Medical</a:t>
            </a:r>
            <a:endParaRPr b="0" i="0" sz="1100" u="none" cap="none" strike="noStrike">
              <a:solidFill>
                <a:schemeClr val="accent6"/>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Management System</a:t>
            </a:r>
            <a:endParaRPr b="0" i="0" sz="1100" u="none" cap="none" strike="noStrike">
              <a:solidFill>
                <a:schemeClr val="accent6"/>
              </a:solidFill>
              <a:latin typeface="Montserrat"/>
              <a:ea typeface="Montserrat"/>
              <a:cs typeface="Montserrat"/>
              <a:sym typeface="Montserrat"/>
            </a:endParaRPr>
          </a:p>
        </p:txBody>
      </p:sp>
      <p:sp>
        <p:nvSpPr>
          <p:cNvPr id="234" name="Google Shape;234;p15"/>
          <p:cNvSpPr txBox="1"/>
          <p:nvPr/>
        </p:nvSpPr>
        <p:spPr>
          <a:xfrm>
            <a:off x="3712688" y="2011550"/>
            <a:ext cx="8574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0</a:t>
            </a:r>
            <a:endParaRPr b="0" i="0" sz="1100" u="none" cap="none" strike="noStrike">
              <a:solidFill>
                <a:schemeClr val="accent6"/>
              </a:solidFill>
              <a:latin typeface="Montserrat"/>
              <a:ea typeface="Montserrat"/>
              <a:cs typeface="Montserrat"/>
              <a:sym typeface="Montserrat"/>
            </a:endParaRPr>
          </a:p>
        </p:txBody>
      </p:sp>
      <p:sp>
        <p:nvSpPr>
          <p:cNvPr id="235" name="Google Shape;235;p15"/>
          <p:cNvSpPr txBox="1"/>
          <p:nvPr/>
        </p:nvSpPr>
        <p:spPr>
          <a:xfrm>
            <a:off x="6808550" y="986900"/>
            <a:ext cx="10833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Customer</a:t>
            </a:r>
            <a:endParaRPr b="0" i="0" sz="1100" u="none" cap="none" strike="noStrike">
              <a:solidFill>
                <a:schemeClr val="accent6"/>
              </a:solidFill>
              <a:latin typeface="Montserrat"/>
              <a:ea typeface="Montserrat"/>
              <a:cs typeface="Montserrat"/>
              <a:sym typeface="Montserrat"/>
            </a:endParaRPr>
          </a:p>
        </p:txBody>
      </p:sp>
      <p:sp>
        <p:nvSpPr>
          <p:cNvPr id="236" name="Google Shape;236;p15"/>
          <p:cNvSpPr txBox="1"/>
          <p:nvPr/>
        </p:nvSpPr>
        <p:spPr>
          <a:xfrm>
            <a:off x="6808550" y="4546200"/>
            <a:ext cx="10833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chemeClr val="accent6"/>
                </a:solidFill>
                <a:latin typeface="Montserrat"/>
                <a:ea typeface="Montserrat"/>
                <a:cs typeface="Montserrat"/>
                <a:sym typeface="Montserrat"/>
              </a:rPr>
              <a:t>Agency</a:t>
            </a:r>
            <a:endParaRPr b="0" i="0" sz="1100" u="none" cap="none" strike="noStrike">
              <a:solidFill>
                <a:schemeClr val="accent6"/>
              </a:solidFill>
              <a:latin typeface="Montserrat"/>
              <a:ea typeface="Montserrat"/>
              <a:cs typeface="Montserrat"/>
              <a:sym typeface="Montserrat"/>
            </a:endParaRPr>
          </a:p>
        </p:txBody>
      </p:sp>
      <p:cxnSp>
        <p:nvCxnSpPr>
          <p:cNvPr id="237" name="Google Shape;237;p15"/>
          <p:cNvCxnSpPr>
            <a:endCxn id="227" idx="3"/>
          </p:cNvCxnSpPr>
          <p:nvPr/>
        </p:nvCxnSpPr>
        <p:spPr>
          <a:xfrm rot="10800000">
            <a:off x="1727775" y="1182125"/>
            <a:ext cx="1512300" cy="1006500"/>
          </a:xfrm>
          <a:prstGeom prst="bentConnector3">
            <a:avLst>
              <a:gd fmla="val 50000" name="adj1"/>
            </a:avLst>
          </a:prstGeom>
          <a:noFill/>
          <a:ln cap="flat" cmpd="sng" w="9525">
            <a:solidFill>
              <a:schemeClr val="dk2"/>
            </a:solidFill>
            <a:prstDash val="solid"/>
            <a:round/>
            <a:headEnd len="med" w="med" type="triangle"/>
            <a:tailEnd len="sm" w="sm" type="none"/>
          </a:ln>
        </p:spPr>
      </p:cxnSp>
      <p:cxnSp>
        <p:nvCxnSpPr>
          <p:cNvPr id="238" name="Google Shape;238;p15"/>
          <p:cNvCxnSpPr>
            <a:stCxn id="227" idx="1"/>
          </p:cNvCxnSpPr>
          <p:nvPr/>
        </p:nvCxnSpPr>
        <p:spPr>
          <a:xfrm>
            <a:off x="644475" y="1182125"/>
            <a:ext cx="2617800" cy="2183100"/>
          </a:xfrm>
          <a:prstGeom prst="bentConnector3">
            <a:avLst>
              <a:gd fmla="val -9096" name="adj1"/>
            </a:avLst>
          </a:prstGeom>
          <a:noFill/>
          <a:ln cap="flat" cmpd="sng" w="9525">
            <a:solidFill>
              <a:schemeClr val="dk2"/>
            </a:solidFill>
            <a:prstDash val="solid"/>
            <a:round/>
            <a:headEnd len="sm" w="sm" type="none"/>
            <a:tailEnd len="med" w="med" type="triangle"/>
          </a:ln>
        </p:spPr>
      </p:cxnSp>
      <p:sp>
        <p:nvSpPr>
          <p:cNvPr id="239" name="Google Shape;239;p15"/>
          <p:cNvSpPr txBox="1"/>
          <p:nvPr/>
        </p:nvSpPr>
        <p:spPr>
          <a:xfrm>
            <a:off x="2471125" y="1531475"/>
            <a:ext cx="1241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Order Info</a:t>
            </a:r>
            <a:endParaRPr b="0" i="0" sz="800" u="none" cap="none" strike="noStrike">
              <a:solidFill>
                <a:schemeClr val="accent6"/>
              </a:solidFill>
              <a:latin typeface="Montserrat"/>
              <a:ea typeface="Montserrat"/>
              <a:cs typeface="Montserrat"/>
              <a:sym typeface="Montserrat"/>
            </a:endParaRPr>
          </a:p>
        </p:txBody>
      </p:sp>
      <p:cxnSp>
        <p:nvCxnSpPr>
          <p:cNvPr id="240" name="Google Shape;240;p15"/>
          <p:cNvCxnSpPr>
            <a:stCxn id="227" idx="2"/>
          </p:cNvCxnSpPr>
          <p:nvPr/>
        </p:nvCxnSpPr>
        <p:spPr>
          <a:xfrm flipH="1" rot="-5400000">
            <a:off x="1623075" y="1068425"/>
            <a:ext cx="1193700" cy="2067600"/>
          </a:xfrm>
          <a:prstGeom prst="bentConnector2">
            <a:avLst/>
          </a:prstGeom>
          <a:noFill/>
          <a:ln cap="flat" cmpd="sng" w="9525">
            <a:solidFill>
              <a:schemeClr val="dk2"/>
            </a:solidFill>
            <a:prstDash val="solid"/>
            <a:round/>
            <a:headEnd len="sm" w="sm" type="none"/>
            <a:tailEnd len="med" w="med" type="triangle"/>
          </a:ln>
        </p:spPr>
      </p:cxnSp>
      <p:sp>
        <p:nvSpPr>
          <p:cNvPr id="241" name="Google Shape;241;p15"/>
          <p:cNvSpPr txBox="1"/>
          <p:nvPr/>
        </p:nvSpPr>
        <p:spPr>
          <a:xfrm>
            <a:off x="1186113" y="2365550"/>
            <a:ext cx="1241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Sales Order Item</a:t>
            </a:r>
            <a:endParaRPr b="0" i="0" sz="800" u="none" cap="none" strike="noStrike">
              <a:solidFill>
                <a:schemeClr val="accent6"/>
              </a:solidFill>
              <a:latin typeface="Montserrat"/>
              <a:ea typeface="Montserrat"/>
              <a:cs typeface="Montserrat"/>
              <a:sym typeface="Montserrat"/>
            </a:endParaRPr>
          </a:p>
        </p:txBody>
      </p:sp>
      <p:cxnSp>
        <p:nvCxnSpPr>
          <p:cNvPr id="242" name="Google Shape;242;p15"/>
          <p:cNvCxnSpPr/>
          <p:nvPr/>
        </p:nvCxnSpPr>
        <p:spPr>
          <a:xfrm>
            <a:off x="972000" y="1505375"/>
            <a:ext cx="2232000" cy="1440000"/>
          </a:xfrm>
          <a:prstGeom prst="bentConnector2">
            <a:avLst/>
          </a:prstGeom>
          <a:noFill/>
          <a:ln cap="flat" cmpd="sng" w="9525">
            <a:solidFill>
              <a:schemeClr val="dk2"/>
            </a:solidFill>
            <a:prstDash val="solid"/>
            <a:round/>
            <a:headEnd len="sm" w="sm" type="none"/>
            <a:tailEnd len="med" w="med" type="triangle"/>
          </a:ln>
        </p:spPr>
      </p:cxnSp>
      <p:sp>
        <p:nvSpPr>
          <p:cNvPr id="243" name="Google Shape;243;p15"/>
          <p:cNvSpPr txBox="1"/>
          <p:nvPr/>
        </p:nvSpPr>
        <p:spPr>
          <a:xfrm>
            <a:off x="971988" y="2667050"/>
            <a:ext cx="1241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Info</a:t>
            </a:r>
            <a:endParaRPr b="0" i="0" sz="800" u="none" cap="none" strike="noStrike">
              <a:solidFill>
                <a:schemeClr val="accent6"/>
              </a:solidFill>
              <a:latin typeface="Montserrat"/>
              <a:ea typeface="Montserrat"/>
              <a:cs typeface="Montserrat"/>
              <a:sym typeface="Montserrat"/>
            </a:endParaRPr>
          </a:p>
        </p:txBody>
      </p:sp>
      <p:sp>
        <p:nvSpPr>
          <p:cNvPr id="244" name="Google Shape;244;p15"/>
          <p:cNvSpPr txBox="1"/>
          <p:nvPr/>
        </p:nvSpPr>
        <p:spPr>
          <a:xfrm>
            <a:off x="406349" y="3409175"/>
            <a:ext cx="1162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Pay Bill</a:t>
            </a:r>
            <a:endParaRPr b="0" i="0" sz="800" u="none" cap="none" strike="noStrike">
              <a:solidFill>
                <a:schemeClr val="accent6"/>
              </a:solidFill>
              <a:latin typeface="Montserrat"/>
              <a:ea typeface="Montserrat"/>
              <a:cs typeface="Montserrat"/>
              <a:sym typeface="Montserrat"/>
            </a:endParaRPr>
          </a:p>
        </p:txBody>
      </p:sp>
      <p:cxnSp>
        <p:nvCxnSpPr>
          <p:cNvPr id="245" name="Google Shape;245;p15"/>
          <p:cNvCxnSpPr/>
          <p:nvPr/>
        </p:nvCxnSpPr>
        <p:spPr>
          <a:xfrm>
            <a:off x="773999" y="1548000"/>
            <a:ext cx="2448000" cy="1597800"/>
          </a:xfrm>
          <a:prstGeom prst="bentConnector3">
            <a:avLst>
              <a:gd fmla="val -4223" name="adj1"/>
            </a:avLst>
          </a:prstGeom>
          <a:noFill/>
          <a:ln cap="flat" cmpd="sng" w="9525">
            <a:solidFill>
              <a:schemeClr val="dk2"/>
            </a:solidFill>
            <a:prstDash val="solid"/>
            <a:round/>
            <a:headEnd len="med" w="med" type="diamond"/>
            <a:tailEnd len="med" w="med" type="triangle"/>
          </a:ln>
        </p:spPr>
      </p:cxnSp>
      <p:sp>
        <p:nvSpPr>
          <p:cNvPr id="246" name="Google Shape;246;p15"/>
          <p:cNvSpPr txBox="1"/>
          <p:nvPr/>
        </p:nvSpPr>
        <p:spPr>
          <a:xfrm>
            <a:off x="667188" y="2871175"/>
            <a:ext cx="1241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Info</a:t>
            </a:r>
            <a:endParaRPr b="0" i="0" sz="800" u="none" cap="none" strike="noStrike">
              <a:solidFill>
                <a:schemeClr val="accent6"/>
              </a:solidFill>
              <a:latin typeface="Montserrat"/>
              <a:ea typeface="Montserrat"/>
              <a:cs typeface="Montserrat"/>
              <a:sym typeface="Montserrat"/>
            </a:endParaRPr>
          </a:p>
        </p:txBody>
      </p:sp>
      <p:cxnSp>
        <p:nvCxnSpPr>
          <p:cNvPr id="247" name="Google Shape;247;p15"/>
          <p:cNvCxnSpPr>
            <a:stCxn id="230" idx="2"/>
            <a:endCxn id="233" idx="3"/>
          </p:cNvCxnSpPr>
          <p:nvPr/>
        </p:nvCxnSpPr>
        <p:spPr>
          <a:xfrm rot="5400000">
            <a:off x="5489750" y="1240925"/>
            <a:ext cx="1596000" cy="2124900"/>
          </a:xfrm>
          <a:prstGeom prst="bentConnector2">
            <a:avLst/>
          </a:prstGeom>
          <a:noFill/>
          <a:ln cap="flat" cmpd="sng" w="9525">
            <a:solidFill>
              <a:schemeClr val="dk2"/>
            </a:solidFill>
            <a:prstDash val="solid"/>
            <a:round/>
            <a:headEnd len="sm" w="sm" type="none"/>
            <a:tailEnd len="med" w="med" type="triangle"/>
          </a:ln>
        </p:spPr>
      </p:cxnSp>
      <p:cxnSp>
        <p:nvCxnSpPr>
          <p:cNvPr id="248" name="Google Shape;248;p15"/>
          <p:cNvCxnSpPr/>
          <p:nvPr/>
        </p:nvCxnSpPr>
        <p:spPr>
          <a:xfrm flipH="1">
            <a:off x="5216975" y="1503475"/>
            <a:ext cx="1983600" cy="1291500"/>
          </a:xfrm>
          <a:prstGeom prst="bentConnector3">
            <a:avLst>
              <a:gd fmla="val 8335" name="adj1"/>
            </a:avLst>
          </a:prstGeom>
          <a:noFill/>
          <a:ln cap="flat" cmpd="sng" w="9525">
            <a:solidFill>
              <a:schemeClr val="dk2"/>
            </a:solidFill>
            <a:prstDash val="solid"/>
            <a:round/>
            <a:headEnd len="sm" w="sm" type="none"/>
            <a:tailEnd len="med" w="med" type="triangle"/>
          </a:ln>
        </p:spPr>
      </p:cxnSp>
      <p:cxnSp>
        <p:nvCxnSpPr>
          <p:cNvPr id="249" name="Google Shape;249;p15"/>
          <p:cNvCxnSpPr/>
          <p:nvPr/>
        </p:nvCxnSpPr>
        <p:spPr>
          <a:xfrm flipH="1">
            <a:off x="5227075" y="1504750"/>
            <a:ext cx="2402100" cy="1920600"/>
          </a:xfrm>
          <a:prstGeom prst="bentConnector3">
            <a:avLst>
              <a:gd fmla="val -653" name="adj1"/>
            </a:avLst>
          </a:prstGeom>
          <a:noFill/>
          <a:ln cap="flat" cmpd="sng" w="9525">
            <a:solidFill>
              <a:schemeClr val="dk2"/>
            </a:solidFill>
            <a:prstDash val="solid"/>
            <a:round/>
            <a:headEnd len="sm" w="sm" type="none"/>
            <a:tailEnd len="med" w="med" type="triangle"/>
          </a:ln>
        </p:spPr>
      </p:cxnSp>
      <p:sp>
        <p:nvSpPr>
          <p:cNvPr id="250" name="Google Shape;250;p15"/>
          <p:cNvSpPr txBox="1"/>
          <p:nvPr/>
        </p:nvSpPr>
        <p:spPr>
          <a:xfrm>
            <a:off x="5216976" y="2441750"/>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Ordered To Purchase</a:t>
            </a:r>
            <a:endParaRPr b="0" i="0" sz="800" u="none" cap="none" strike="noStrike">
              <a:solidFill>
                <a:schemeClr val="accent6"/>
              </a:solidFill>
              <a:latin typeface="Montserrat"/>
              <a:ea typeface="Montserrat"/>
              <a:cs typeface="Montserrat"/>
              <a:sym typeface="Montserrat"/>
            </a:endParaRPr>
          </a:p>
        </p:txBody>
      </p:sp>
      <p:sp>
        <p:nvSpPr>
          <p:cNvPr id="251" name="Google Shape;251;p15"/>
          <p:cNvSpPr txBox="1"/>
          <p:nvPr/>
        </p:nvSpPr>
        <p:spPr>
          <a:xfrm>
            <a:off x="5216976" y="2871175"/>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Received Item</a:t>
            </a:r>
            <a:endParaRPr b="0" i="0" sz="800" u="none" cap="none" strike="noStrike">
              <a:solidFill>
                <a:schemeClr val="accent6"/>
              </a:solidFill>
              <a:latin typeface="Montserrat"/>
              <a:ea typeface="Montserrat"/>
              <a:cs typeface="Montserrat"/>
              <a:sym typeface="Montserrat"/>
            </a:endParaRPr>
          </a:p>
        </p:txBody>
      </p:sp>
      <p:sp>
        <p:nvSpPr>
          <p:cNvPr id="252" name="Google Shape;252;p15"/>
          <p:cNvSpPr txBox="1"/>
          <p:nvPr/>
        </p:nvSpPr>
        <p:spPr>
          <a:xfrm>
            <a:off x="5216976" y="3178975"/>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Info</a:t>
            </a:r>
            <a:endParaRPr b="0" i="0" sz="800" u="none" cap="none" strike="noStrike">
              <a:solidFill>
                <a:schemeClr val="accent6"/>
              </a:solidFill>
              <a:latin typeface="Montserrat"/>
              <a:ea typeface="Montserrat"/>
              <a:cs typeface="Montserrat"/>
              <a:sym typeface="Montserrat"/>
            </a:endParaRPr>
          </a:p>
        </p:txBody>
      </p:sp>
      <p:cxnSp>
        <p:nvCxnSpPr>
          <p:cNvPr id="253" name="Google Shape;253;p15"/>
          <p:cNvCxnSpPr>
            <a:endCxn id="236" idx="1"/>
          </p:cNvCxnSpPr>
          <p:nvPr/>
        </p:nvCxnSpPr>
        <p:spPr>
          <a:xfrm>
            <a:off x="4056950" y="3837000"/>
            <a:ext cx="2751600" cy="886200"/>
          </a:xfrm>
          <a:prstGeom prst="bentConnector3">
            <a:avLst>
              <a:gd fmla="val 472" name="adj1"/>
            </a:avLst>
          </a:prstGeom>
          <a:noFill/>
          <a:ln cap="flat" cmpd="sng" w="9525">
            <a:solidFill>
              <a:schemeClr val="dk2"/>
            </a:solidFill>
            <a:prstDash val="solid"/>
            <a:round/>
            <a:headEnd len="sm" w="sm" type="none"/>
            <a:tailEnd len="med" w="med" type="triangle"/>
          </a:ln>
        </p:spPr>
      </p:cxnSp>
      <p:cxnSp>
        <p:nvCxnSpPr>
          <p:cNvPr id="254" name="Google Shape;254;p15"/>
          <p:cNvCxnSpPr/>
          <p:nvPr/>
        </p:nvCxnSpPr>
        <p:spPr>
          <a:xfrm>
            <a:off x="4232750" y="3822600"/>
            <a:ext cx="2585400" cy="1121400"/>
          </a:xfrm>
          <a:prstGeom prst="bentConnector3">
            <a:avLst>
              <a:gd fmla="val -17488" name="adj1"/>
            </a:avLst>
          </a:prstGeom>
          <a:noFill/>
          <a:ln cap="flat" cmpd="sng" w="9525">
            <a:solidFill>
              <a:schemeClr val="dk2"/>
            </a:solidFill>
            <a:prstDash val="solid"/>
            <a:round/>
            <a:headEnd len="sm" w="sm" type="none"/>
            <a:tailEnd len="med" w="med" type="triangle"/>
          </a:ln>
        </p:spPr>
      </p:cxnSp>
      <p:cxnSp>
        <p:nvCxnSpPr>
          <p:cNvPr id="255" name="Google Shape;255;p15"/>
          <p:cNvCxnSpPr>
            <a:stCxn id="229" idx="2"/>
            <a:endCxn id="236" idx="0"/>
          </p:cNvCxnSpPr>
          <p:nvPr/>
        </p:nvCxnSpPr>
        <p:spPr>
          <a:xfrm flipH="1" rot="-5400000">
            <a:off x="5429700" y="2625500"/>
            <a:ext cx="723600" cy="3117600"/>
          </a:xfrm>
          <a:prstGeom prst="bentConnector3">
            <a:avLst>
              <a:gd fmla="val 50007" name="adj1"/>
            </a:avLst>
          </a:prstGeom>
          <a:noFill/>
          <a:ln cap="flat" cmpd="sng" w="9525">
            <a:solidFill>
              <a:schemeClr val="dk2"/>
            </a:solidFill>
            <a:prstDash val="solid"/>
            <a:round/>
            <a:headEnd len="sm" w="sm" type="none"/>
            <a:tailEnd len="med" w="med" type="triangle"/>
          </a:ln>
        </p:spPr>
      </p:cxnSp>
      <p:cxnSp>
        <p:nvCxnSpPr>
          <p:cNvPr id="256" name="Google Shape;256;p15"/>
          <p:cNvCxnSpPr>
            <a:stCxn id="252" idx="1"/>
            <a:endCxn id="236" idx="3"/>
          </p:cNvCxnSpPr>
          <p:nvPr/>
        </p:nvCxnSpPr>
        <p:spPr>
          <a:xfrm>
            <a:off x="5216976" y="3332875"/>
            <a:ext cx="2674800" cy="1390200"/>
          </a:xfrm>
          <a:prstGeom prst="bentConnector5">
            <a:avLst>
              <a:gd fmla="val -8891" name="adj1"/>
              <a:gd fmla="val 49174" name="adj2"/>
              <a:gd fmla="val 108905" name="adj3"/>
            </a:avLst>
          </a:prstGeom>
          <a:noFill/>
          <a:ln cap="flat" cmpd="sng" w="9525">
            <a:solidFill>
              <a:schemeClr val="dk2"/>
            </a:solidFill>
            <a:prstDash val="solid"/>
            <a:round/>
            <a:headEnd len="sm" w="sm" type="none"/>
            <a:tailEnd len="med" w="med" type="triangle"/>
          </a:ln>
        </p:spPr>
      </p:cxnSp>
      <p:sp>
        <p:nvSpPr>
          <p:cNvPr id="257" name="Google Shape;257;p15"/>
          <p:cNvSpPr txBox="1"/>
          <p:nvPr/>
        </p:nvSpPr>
        <p:spPr>
          <a:xfrm>
            <a:off x="6093001" y="3178975"/>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Info</a:t>
            </a:r>
            <a:endParaRPr b="0" i="0" sz="800" u="none" cap="none" strike="noStrike">
              <a:solidFill>
                <a:schemeClr val="accent6"/>
              </a:solidFill>
              <a:latin typeface="Montserrat"/>
              <a:ea typeface="Montserrat"/>
              <a:cs typeface="Montserrat"/>
              <a:sym typeface="Montserrat"/>
            </a:endParaRPr>
          </a:p>
        </p:txBody>
      </p:sp>
      <p:sp>
        <p:nvSpPr>
          <p:cNvPr id="258" name="Google Shape;258;p15"/>
          <p:cNvSpPr txBox="1"/>
          <p:nvPr/>
        </p:nvSpPr>
        <p:spPr>
          <a:xfrm>
            <a:off x="5455251" y="3793175"/>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Purchase Info</a:t>
            </a:r>
            <a:endParaRPr b="0" i="0" sz="800" u="none" cap="none" strike="noStrike">
              <a:solidFill>
                <a:schemeClr val="accent6"/>
              </a:solidFill>
              <a:latin typeface="Montserrat"/>
              <a:ea typeface="Montserrat"/>
              <a:cs typeface="Montserrat"/>
              <a:sym typeface="Montserrat"/>
            </a:endParaRPr>
          </a:p>
        </p:txBody>
      </p:sp>
      <p:sp>
        <p:nvSpPr>
          <p:cNvPr id="259" name="Google Shape;259;p15"/>
          <p:cNvSpPr txBox="1"/>
          <p:nvPr/>
        </p:nvSpPr>
        <p:spPr>
          <a:xfrm>
            <a:off x="4156501" y="3945575"/>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Automation</a:t>
            </a:r>
            <a:endParaRPr b="0" i="0" sz="800" u="none" cap="none" strike="noStrike">
              <a:solidFill>
                <a:schemeClr val="accent6"/>
              </a:solidFill>
              <a:latin typeface="Montserrat"/>
              <a:ea typeface="Montserrat"/>
              <a:cs typeface="Montserrat"/>
              <a:sym typeface="Montserrat"/>
            </a:endParaRPr>
          </a:p>
        </p:txBody>
      </p:sp>
      <p:sp>
        <p:nvSpPr>
          <p:cNvPr id="260" name="Google Shape;260;p15"/>
          <p:cNvSpPr txBox="1"/>
          <p:nvPr/>
        </p:nvSpPr>
        <p:spPr>
          <a:xfrm>
            <a:off x="4007451" y="4483800"/>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Sales Item</a:t>
            </a:r>
            <a:endParaRPr b="0" i="0" sz="800" u="none" cap="none" strike="noStrike">
              <a:solidFill>
                <a:schemeClr val="accent6"/>
              </a:solidFill>
              <a:latin typeface="Montserrat"/>
              <a:ea typeface="Montserrat"/>
              <a:cs typeface="Montserrat"/>
              <a:sym typeface="Montserrat"/>
            </a:endParaRPr>
          </a:p>
        </p:txBody>
      </p:sp>
      <p:sp>
        <p:nvSpPr>
          <p:cNvPr id="261" name="Google Shape;261;p15"/>
          <p:cNvSpPr txBox="1"/>
          <p:nvPr/>
        </p:nvSpPr>
        <p:spPr>
          <a:xfrm>
            <a:off x="3780626" y="4712400"/>
            <a:ext cx="1353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accent6"/>
                </a:solidFill>
                <a:latin typeface="Montserrat"/>
                <a:ea typeface="Montserrat"/>
                <a:cs typeface="Montserrat"/>
                <a:sym typeface="Montserrat"/>
              </a:rPr>
              <a:t>Bill Info</a:t>
            </a:r>
            <a:endParaRPr b="0" i="0" sz="800" u="none" cap="none" strike="noStrike">
              <a:solidFill>
                <a:schemeClr val="accent6"/>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nvSpPr>
        <p:spPr>
          <a:xfrm>
            <a:off x="310500" y="2573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Use Case </a:t>
            </a:r>
            <a:r>
              <a:rPr b="0" i="0" lang="en-GB" sz="2000" u="none" cap="none" strike="noStrike">
                <a:solidFill>
                  <a:srgbClr val="FFFFFF"/>
                </a:solidFill>
                <a:latin typeface="Montserrat"/>
                <a:ea typeface="Montserrat"/>
                <a:cs typeface="Montserrat"/>
                <a:sym typeface="Montserrat"/>
              </a:rPr>
              <a:t>Diagram</a:t>
            </a:r>
            <a:endParaRPr b="0" i="0" sz="2000" u="none" cap="none" strike="noStrike">
              <a:solidFill>
                <a:srgbClr val="FFFFFF"/>
              </a:solidFill>
              <a:latin typeface="Montserrat"/>
              <a:ea typeface="Montserrat"/>
              <a:cs typeface="Montserrat"/>
              <a:sym typeface="Montserrat"/>
            </a:endParaRPr>
          </a:p>
        </p:txBody>
      </p:sp>
      <p:cxnSp>
        <p:nvCxnSpPr>
          <p:cNvPr id="267" name="Google Shape;267;p16"/>
          <p:cNvCxnSpPr/>
          <p:nvPr/>
        </p:nvCxnSpPr>
        <p:spPr>
          <a:xfrm>
            <a:off x="733025" y="729725"/>
            <a:ext cx="5804700" cy="0"/>
          </a:xfrm>
          <a:prstGeom prst="straightConnector1">
            <a:avLst/>
          </a:prstGeom>
          <a:noFill/>
          <a:ln cap="flat" cmpd="sng" w="9525">
            <a:solidFill>
              <a:schemeClr val="dk2"/>
            </a:solidFill>
            <a:prstDash val="solid"/>
            <a:round/>
            <a:headEnd len="sm" w="sm" type="none"/>
            <a:tailEnd len="sm" w="sm" type="none"/>
          </a:ln>
        </p:spPr>
      </p:cxnSp>
      <p:sp>
        <p:nvSpPr>
          <p:cNvPr id="268" name="Google Shape;268;p16"/>
          <p:cNvSpPr/>
          <p:nvPr/>
        </p:nvSpPr>
        <p:spPr>
          <a:xfrm>
            <a:off x="2700000" y="897250"/>
            <a:ext cx="3600000" cy="4094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3189900" y="1375150"/>
            <a:ext cx="964200" cy="48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Register User</a:t>
            </a:r>
            <a:endParaRPr b="0" i="0" sz="800" u="none" cap="none" strike="noStrike">
              <a:solidFill>
                <a:srgbClr val="000000"/>
              </a:solidFill>
              <a:latin typeface="Montserrat"/>
              <a:ea typeface="Montserrat"/>
              <a:cs typeface="Montserrat"/>
              <a:sym typeface="Montserrat"/>
            </a:endParaRPr>
          </a:p>
        </p:txBody>
      </p:sp>
      <p:sp>
        <p:nvSpPr>
          <p:cNvPr id="270" name="Google Shape;270;p16"/>
          <p:cNvSpPr txBox="1"/>
          <p:nvPr/>
        </p:nvSpPr>
        <p:spPr>
          <a:xfrm>
            <a:off x="2700000" y="897250"/>
            <a:ext cx="3600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accent6"/>
                </a:solidFill>
                <a:latin typeface="Montserrat"/>
                <a:ea typeface="Montserrat"/>
                <a:cs typeface="Montserrat"/>
                <a:sym typeface="Montserrat"/>
              </a:rPr>
              <a:t>Aftab Medical Management System Use Case Diagram</a:t>
            </a:r>
            <a:endParaRPr b="0" i="0" sz="1200" u="none" cap="none" strike="noStrike">
              <a:solidFill>
                <a:schemeClr val="accent6"/>
              </a:solidFill>
              <a:latin typeface="Montserrat"/>
              <a:ea typeface="Montserrat"/>
              <a:cs typeface="Montserrat"/>
              <a:sym typeface="Montserrat"/>
            </a:endParaRPr>
          </a:p>
        </p:txBody>
      </p:sp>
      <p:sp>
        <p:nvSpPr>
          <p:cNvPr id="271" name="Google Shape;271;p16"/>
          <p:cNvSpPr/>
          <p:nvPr/>
        </p:nvSpPr>
        <p:spPr>
          <a:xfrm>
            <a:off x="3037502" y="2138406"/>
            <a:ext cx="1045800" cy="48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Store data about the customer</a:t>
            </a:r>
            <a:endParaRPr b="0" i="0" sz="800" u="none" cap="none" strike="noStrike">
              <a:solidFill>
                <a:srgbClr val="000000"/>
              </a:solidFill>
              <a:latin typeface="Montserrat"/>
              <a:ea typeface="Montserrat"/>
              <a:cs typeface="Montserrat"/>
              <a:sym typeface="Montserrat"/>
            </a:endParaRPr>
          </a:p>
        </p:txBody>
      </p:sp>
      <p:sp>
        <p:nvSpPr>
          <p:cNvPr id="272" name="Google Shape;272;p16"/>
          <p:cNvSpPr/>
          <p:nvPr/>
        </p:nvSpPr>
        <p:spPr>
          <a:xfrm>
            <a:off x="4235650" y="1856625"/>
            <a:ext cx="913800" cy="4311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Login To System</a:t>
            </a:r>
            <a:endParaRPr b="0" i="0" sz="800" u="none" cap="none" strike="noStrike">
              <a:solidFill>
                <a:srgbClr val="000000"/>
              </a:solidFill>
              <a:latin typeface="Montserrat"/>
              <a:ea typeface="Montserrat"/>
              <a:cs typeface="Montserrat"/>
              <a:sym typeface="Montserrat"/>
            </a:endParaRPr>
          </a:p>
        </p:txBody>
      </p:sp>
      <p:sp>
        <p:nvSpPr>
          <p:cNvPr id="273" name="Google Shape;273;p16"/>
          <p:cNvSpPr/>
          <p:nvPr/>
        </p:nvSpPr>
        <p:spPr>
          <a:xfrm>
            <a:off x="3526361" y="2688165"/>
            <a:ext cx="1045800" cy="48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Store data about supplier</a:t>
            </a:r>
            <a:endParaRPr b="0" i="0" sz="800" u="none" cap="none" strike="noStrike">
              <a:solidFill>
                <a:srgbClr val="000000"/>
              </a:solidFill>
              <a:latin typeface="Montserrat"/>
              <a:ea typeface="Montserrat"/>
              <a:cs typeface="Montserrat"/>
              <a:sym typeface="Montserrat"/>
            </a:endParaRPr>
          </a:p>
        </p:txBody>
      </p:sp>
      <p:sp>
        <p:nvSpPr>
          <p:cNvPr id="274" name="Google Shape;274;p16"/>
          <p:cNvSpPr/>
          <p:nvPr/>
        </p:nvSpPr>
        <p:spPr>
          <a:xfrm>
            <a:off x="3162925" y="3237925"/>
            <a:ext cx="913800" cy="4311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Medicine Info</a:t>
            </a:r>
            <a:endParaRPr b="0" i="0" sz="800" u="none" cap="none" strike="noStrike">
              <a:solidFill>
                <a:srgbClr val="000000"/>
              </a:solidFill>
              <a:latin typeface="Montserrat"/>
              <a:ea typeface="Montserrat"/>
              <a:cs typeface="Montserrat"/>
              <a:sym typeface="Montserrat"/>
            </a:endParaRPr>
          </a:p>
        </p:txBody>
      </p:sp>
      <p:sp>
        <p:nvSpPr>
          <p:cNvPr id="275" name="Google Shape;275;p16"/>
          <p:cNvSpPr/>
          <p:nvPr/>
        </p:nvSpPr>
        <p:spPr>
          <a:xfrm>
            <a:off x="3526350" y="3711475"/>
            <a:ext cx="913800" cy="367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Sales Invoice</a:t>
            </a:r>
            <a:endParaRPr b="0" i="0" sz="800" u="none" cap="none" strike="noStrike">
              <a:solidFill>
                <a:srgbClr val="000000"/>
              </a:solidFill>
              <a:latin typeface="Montserrat"/>
              <a:ea typeface="Montserrat"/>
              <a:cs typeface="Montserrat"/>
              <a:sym typeface="Montserrat"/>
            </a:endParaRPr>
          </a:p>
        </p:txBody>
      </p:sp>
      <p:sp>
        <p:nvSpPr>
          <p:cNvPr id="276" name="Google Shape;276;p16"/>
          <p:cNvSpPr/>
          <p:nvPr/>
        </p:nvSpPr>
        <p:spPr>
          <a:xfrm>
            <a:off x="3162550" y="4192975"/>
            <a:ext cx="872100" cy="367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Sales Report</a:t>
            </a:r>
            <a:endParaRPr b="0" i="0" sz="800" u="none" cap="none" strike="noStrike">
              <a:solidFill>
                <a:srgbClr val="000000"/>
              </a:solidFill>
              <a:latin typeface="Montserrat"/>
              <a:ea typeface="Montserrat"/>
              <a:cs typeface="Montserrat"/>
              <a:sym typeface="Montserrat"/>
            </a:endParaRPr>
          </a:p>
        </p:txBody>
      </p:sp>
      <p:sp>
        <p:nvSpPr>
          <p:cNvPr id="277" name="Google Shape;277;p16"/>
          <p:cNvSpPr/>
          <p:nvPr/>
        </p:nvSpPr>
        <p:spPr>
          <a:xfrm>
            <a:off x="4500000" y="4129575"/>
            <a:ext cx="913800" cy="4311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Retrieve Store data</a:t>
            </a:r>
            <a:endParaRPr b="0" i="0" sz="800" u="none" cap="none" strike="noStrike">
              <a:solidFill>
                <a:srgbClr val="000000"/>
              </a:solidFill>
              <a:latin typeface="Montserrat"/>
              <a:ea typeface="Montserrat"/>
              <a:cs typeface="Montserrat"/>
              <a:sym typeface="Montserrat"/>
            </a:endParaRPr>
          </a:p>
        </p:txBody>
      </p:sp>
      <p:sp>
        <p:nvSpPr>
          <p:cNvPr id="278" name="Google Shape;278;p16"/>
          <p:cNvSpPr/>
          <p:nvPr/>
        </p:nvSpPr>
        <p:spPr>
          <a:xfrm>
            <a:off x="5337600" y="4484275"/>
            <a:ext cx="913800" cy="4311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000000"/>
                </a:solidFill>
                <a:latin typeface="Montserrat"/>
                <a:ea typeface="Montserrat"/>
                <a:cs typeface="Montserrat"/>
                <a:sym typeface="Montserrat"/>
              </a:rPr>
              <a:t>Update stored data</a:t>
            </a:r>
            <a:endParaRPr b="0" i="0" sz="800" u="none" cap="none" strike="noStrike">
              <a:solidFill>
                <a:srgbClr val="000000"/>
              </a:solidFill>
              <a:latin typeface="Montserrat"/>
              <a:ea typeface="Montserrat"/>
              <a:cs typeface="Montserrat"/>
              <a:sym typeface="Montserrat"/>
            </a:endParaRPr>
          </a:p>
        </p:txBody>
      </p:sp>
      <p:pic>
        <p:nvPicPr>
          <p:cNvPr id="279" name="Google Shape;279;p16"/>
          <p:cNvPicPr preferRelativeResize="0"/>
          <p:nvPr/>
        </p:nvPicPr>
        <p:blipFill rotWithShape="1">
          <a:blip r:embed="rId3">
            <a:alphaModFix/>
          </a:blip>
          <a:srcRect b="0" l="0" r="0" t="0"/>
          <a:stretch/>
        </p:blipFill>
        <p:spPr>
          <a:xfrm>
            <a:off x="817950" y="1856625"/>
            <a:ext cx="913800" cy="913800"/>
          </a:xfrm>
          <a:prstGeom prst="rect">
            <a:avLst/>
          </a:prstGeom>
          <a:noFill/>
          <a:ln>
            <a:noFill/>
          </a:ln>
        </p:spPr>
      </p:pic>
      <p:pic>
        <p:nvPicPr>
          <p:cNvPr id="280" name="Google Shape;280;p16"/>
          <p:cNvPicPr preferRelativeResize="0"/>
          <p:nvPr/>
        </p:nvPicPr>
        <p:blipFill rotWithShape="1">
          <a:blip r:embed="rId3">
            <a:alphaModFix/>
          </a:blip>
          <a:srcRect b="0" l="0" r="0" t="0"/>
          <a:stretch/>
        </p:blipFill>
        <p:spPr>
          <a:xfrm>
            <a:off x="6942600" y="2688175"/>
            <a:ext cx="913800" cy="913800"/>
          </a:xfrm>
          <a:prstGeom prst="rect">
            <a:avLst/>
          </a:prstGeom>
          <a:noFill/>
          <a:ln>
            <a:noFill/>
          </a:ln>
        </p:spPr>
      </p:pic>
      <p:sp>
        <p:nvSpPr>
          <p:cNvPr id="281" name="Google Shape;281;p16"/>
          <p:cNvSpPr txBox="1"/>
          <p:nvPr/>
        </p:nvSpPr>
        <p:spPr>
          <a:xfrm>
            <a:off x="767700" y="2770425"/>
            <a:ext cx="10458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accent6"/>
                </a:solidFill>
                <a:latin typeface="Montserrat"/>
                <a:ea typeface="Montserrat"/>
                <a:cs typeface="Montserrat"/>
                <a:sym typeface="Montserrat"/>
              </a:rPr>
              <a:t>Administrator</a:t>
            </a:r>
            <a:endParaRPr b="0" i="0" sz="900" u="none" cap="none" strike="noStrike">
              <a:solidFill>
                <a:schemeClr val="accent6"/>
              </a:solidFill>
              <a:latin typeface="Montserrat"/>
              <a:ea typeface="Montserrat"/>
              <a:cs typeface="Montserrat"/>
              <a:sym typeface="Montserrat"/>
            </a:endParaRPr>
          </a:p>
        </p:txBody>
      </p:sp>
      <p:sp>
        <p:nvSpPr>
          <p:cNvPr id="282" name="Google Shape;282;p16"/>
          <p:cNvSpPr txBox="1"/>
          <p:nvPr/>
        </p:nvSpPr>
        <p:spPr>
          <a:xfrm>
            <a:off x="6876600" y="3601975"/>
            <a:ext cx="10458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chemeClr val="accent6"/>
                </a:solidFill>
                <a:latin typeface="Montserrat"/>
                <a:ea typeface="Montserrat"/>
                <a:cs typeface="Montserrat"/>
                <a:sym typeface="Montserrat"/>
              </a:rPr>
              <a:t>User</a:t>
            </a:r>
            <a:endParaRPr b="0" i="0" sz="900" u="none" cap="none" strike="noStrike">
              <a:solidFill>
                <a:schemeClr val="accent6"/>
              </a:solidFill>
              <a:latin typeface="Montserrat"/>
              <a:ea typeface="Montserrat"/>
              <a:cs typeface="Montserrat"/>
              <a:sym typeface="Montserrat"/>
            </a:endParaRPr>
          </a:p>
        </p:txBody>
      </p:sp>
      <p:cxnSp>
        <p:nvCxnSpPr>
          <p:cNvPr id="283" name="Google Shape;283;p16"/>
          <p:cNvCxnSpPr>
            <a:stCxn id="279" idx="3"/>
            <a:endCxn id="269" idx="2"/>
          </p:cNvCxnSpPr>
          <p:nvPr/>
        </p:nvCxnSpPr>
        <p:spPr>
          <a:xfrm flipH="1" rot="10800000">
            <a:off x="1731750" y="1616025"/>
            <a:ext cx="1458300" cy="697500"/>
          </a:xfrm>
          <a:prstGeom prst="straightConnector1">
            <a:avLst/>
          </a:prstGeom>
          <a:noFill/>
          <a:ln cap="flat" cmpd="sng" w="9525">
            <a:solidFill>
              <a:schemeClr val="dk2"/>
            </a:solidFill>
            <a:prstDash val="solid"/>
            <a:round/>
            <a:headEnd len="sm" w="sm" type="none"/>
            <a:tailEnd len="med" w="med" type="triangle"/>
          </a:ln>
        </p:spPr>
      </p:cxnSp>
      <p:cxnSp>
        <p:nvCxnSpPr>
          <p:cNvPr id="284" name="Google Shape;284;p16"/>
          <p:cNvCxnSpPr>
            <a:stCxn id="279" idx="3"/>
            <a:endCxn id="272" idx="1"/>
          </p:cNvCxnSpPr>
          <p:nvPr/>
        </p:nvCxnSpPr>
        <p:spPr>
          <a:xfrm flipH="1" rot="10800000">
            <a:off x="1731750" y="1919625"/>
            <a:ext cx="2637600" cy="393900"/>
          </a:xfrm>
          <a:prstGeom prst="straightConnector1">
            <a:avLst/>
          </a:prstGeom>
          <a:noFill/>
          <a:ln cap="flat" cmpd="sng" w="9525">
            <a:solidFill>
              <a:schemeClr val="dk2"/>
            </a:solidFill>
            <a:prstDash val="solid"/>
            <a:round/>
            <a:headEnd len="sm" w="sm" type="none"/>
            <a:tailEnd len="med" w="med" type="triangle"/>
          </a:ln>
        </p:spPr>
      </p:cxnSp>
      <p:cxnSp>
        <p:nvCxnSpPr>
          <p:cNvPr id="285" name="Google Shape;285;p16"/>
          <p:cNvCxnSpPr>
            <a:stCxn id="280" idx="0"/>
            <a:endCxn id="273" idx="6"/>
          </p:cNvCxnSpPr>
          <p:nvPr/>
        </p:nvCxnSpPr>
        <p:spPr>
          <a:xfrm flipH="1">
            <a:off x="4572300" y="2688175"/>
            <a:ext cx="2827200" cy="240600"/>
          </a:xfrm>
          <a:prstGeom prst="straightConnector1">
            <a:avLst/>
          </a:prstGeom>
          <a:noFill/>
          <a:ln cap="flat" cmpd="sng" w="9525">
            <a:solidFill>
              <a:schemeClr val="dk2"/>
            </a:solidFill>
            <a:prstDash val="solid"/>
            <a:round/>
            <a:headEnd len="sm" w="sm" type="none"/>
            <a:tailEnd len="med" w="med" type="triangle"/>
          </a:ln>
        </p:spPr>
      </p:cxnSp>
      <p:cxnSp>
        <p:nvCxnSpPr>
          <p:cNvPr id="286" name="Google Shape;286;p16"/>
          <p:cNvCxnSpPr>
            <a:stCxn id="280" idx="1"/>
            <a:endCxn id="274" idx="6"/>
          </p:cNvCxnSpPr>
          <p:nvPr/>
        </p:nvCxnSpPr>
        <p:spPr>
          <a:xfrm flipH="1">
            <a:off x="4076700" y="3145075"/>
            <a:ext cx="2865900" cy="308400"/>
          </a:xfrm>
          <a:prstGeom prst="straightConnector1">
            <a:avLst/>
          </a:prstGeom>
          <a:noFill/>
          <a:ln cap="flat" cmpd="sng" w="9525">
            <a:solidFill>
              <a:schemeClr val="dk2"/>
            </a:solidFill>
            <a:prstDash val="solid"/>
            <a:round/>
            <a:headEnd len="sm" w="sm" type="none"/>
            <a:tailEnd len="med" w="med" type="triangle"/>
          </a:ln>
        </p:spPr>
      </p:cxnSp>
      <p:cxnSp>
        <p:nvCxnSpPr>
          <p:cNvPr id="287" name="Google Shape;287;p16"/>
          <p:cNvCxnSpPr>
            <a:stCxn id="280" idx="1"/>
            <a:endCxn id="275" idx="6"/>
          </p:cNvCxnSpPr>
          <p:nvPr/>
        </p:nvCxnSpPr>
        <p:spPr>
          <a:xfrm flipH="1">
            <a:off x="4440300" y="3145075"/>
            <a:ext cx="2502300" cy="750300"/>
          </a:xfrm>
          <a:prstGeom prst="straightConnector1">
            <a:avLst/>
          </a:prstGeom>
          <a:noFill/>
          <a:ln cap="flat" cmpd="sng" w="9525">
            <a:solidFill>
              <a:schemeClr val="dk2"/>
            </a:solidFill>
            <a:prstDash val="solid"/>
            <a:round/>
            <a:headEnd len="sm" w="sm" type="none"/>
            <a:tailEnd len="med" w="med" type="triangle"/>
          </a:ln>
        </p:spPr>
      </p:cxnSp>
      <p:cxnSp>
        <p:nvCxnSpPr>
          <p:cNvPr id="288" name="Google Shape;288;p16"/>
          <p:cNvCxnSpPr>
            <a:stCxn id="280" idx="1"/>
            <a:endCxn id="276" idx="6"/>
          </p:cNvCxnSpPr>
          <p:nvPr/>
        </p:nvCxnSpPr>
        <p:spPr>
          <a:xfrm flipH="1">
            <a:off x="4034700" y="3145075"/>
            <a:ext cx="2907900" cy="1231800"/>
          </a:xfrm>
          <a:prstGeom prst="straightConnector1">
            <a:avLst/>
          </a:prstGeom>
          <a:noFill/>
          <a:ln cap="flat" cmpd="sng" w="9525">
            <a:solidFill>
              <a:schemeClr val="dk2"/>
            </a:solidFill>
            <a:prstDash val="solid"/>
            <a:round/>
            <a:headEnd len="sm" w="sm" type="none"/>
            <a:tailEnd len="med" w="med" type="triangle"/>
          </a:ln>
        </p:spPr>
      </p:cxnSp>
      <p:cxnSp>
        <p:nvCxnSpPr>
          <p:cNvPr id="289" name="Google Shape;289;p16"/>
          <p:cNvCxnSpPr>
            <a:stCxn id="280" idx="1"/>
            <a:endCxn id="277" idx="6"/>
          </p:cNvCxnSpPr>
          <p:nvPr/>
        </p:nvCxnSpPr>
        <p:spPr>
          <a:xfrm flipH="1">
            <a:off x="5413800" y="3145075"/>
            <a:ext cx="1528800" cy="1200000"/>
          </a:xfrm>
          <a:prstGeom prst="straightConnector1">
            <a:avLst/>
          </a:prstGeom>
          <a:noFill/>
          <a:ln cap="flat" cmpd="sng" w="9525">
            <a:solidFill>
              <a:schemeClr val="dk2"/>
            </a:solidFill>
            <a:prstDash val="solid"/>
            <a:round/>
            <a:headEnd len="sm" w="sm" type="none"/>
            <a:tailEnd len="med" w="med" type="triangle"/>
          </a:ln>
        </p:spPr>
      </p:cxnSp>
      <p:cxnSp>
        <p:nvCxnSpPr>
          <p:cNvPr id="290" name="Google Shape;290;p16"/>
          <p:cNvCxnSpPr>
            <a:stCxn id="280" idx="1"/>
            <a:endCxn id="278" idx="0"/>
          </p:cNvCxnSpPr>
          <p:nvPr/>
        </p:nvCxnSpPr>
        <p:spPr>
          <a:xfrm flipH="1">
            <a:off x="5794500" y="3145075"/>
            <a:ext cx="1148100" cy="1339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Diagram</a:t>
            </a:r>
            <a:r>
              <a:rPr b="1" i="0" lang="en-GB" sz="2000" u="none" cap="none" strike="noStrike">
                <a:solidFill>
                  <a:srgbClr val="FFFFFF"/>
                </a:solidFill>
                <a:latin typeface="Montserrat"/>
                <a:ea typeface="Montserrat"/>
                <a:cs typeface="Montserrat"/>
                <a:sym typeface="Montserrat"/>
              </a:rPr>
              <a:t> of Aftab Medical Web Portal</a:t>
            </a:r>
            <a:endParaRPr b="0" i="0" sz="2000" u="none" cap="none" strike="noStrike">
              <a:solidFill>
                <a:srgbClr val="FFFFFF"/>
              </a:solidFill>
              <a:latin typeface="Montserrat"/>
              <a:ea typeface="Montserrat"/>
              <a:cs typeface="Montserrat"/>
              <a:sym typeface="Montserrat"/>
            </a:endParaRPr>
          </a:p>
        </p:txBody>
      </p:sp>
      <p:cxnSp>
        <p:nvCxnSpPr>
          <p:cNvPr id="296" name="Google Shape;296;p17"/>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297" name="Google Shape;297;p17"/>
          <p:cNvPicPr preferRelativeResize="0"/>
          <p:nvPr/>
        </p:nvPicPr>
        <p:blipFill rotWithShape="1">
          <a:blip r:embed="rId3">
            <a:alphaModFix/>
          </a:blip>
          <a:srcRect b="0" l="0" r="0" t="0"/>
          <a:stretch/>
        </p:blipFill>
        <p:spPr>
          <a:xfrm>
            <a:off x="1182300" y="635450"/>
            <a:ext cx="7529599" cy="4427825"/>
          </a:xfrm>
          <a:prstGeom prst="rect">
            <a:avLst/>
          </a:prstGeom>
          <a:noFill/>
          <a:ln>
            <a:noFill/>
          </a:ln>
        </p:spPr>
      </p:pic>
      <p:sp>
        <p:nvSpPr>
          <p:cNvPr id="298" name="Google Shape;298;p17"/>
          <p:cNvSpPr txBox="1"/>
          <p:nvPr/>
        </p:nvSpPr>
        <p:spPr>
          <a:xfrm>
            <a:off x="170550" y="2041475"/>
            <a:ext cx="1092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Montserrat"/>
                <a:ea typeface="Montserrat"/>
                <a:cs typeface="Montserrat"/>
                <a:sym typeface="Montserrat"/>
              </a:rPr>
              <a:t>Login</a:t>
            </a:r>
            <a:endParaRPr b="0" i="0" sz="16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Montserrat"/>
                <a:ea typeface="Montserrat"/>
                <a:cs typeface="Montserrat"/>
                <a:sym typeface="Montserrat"/>
              </a:rPr>
              <a:t>Page</a:t>
            </a:r>
            <a:endParaRPr b="0" i="0" sz="16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8"/>
          <p:cNvPicPr preferRelativeResize="0"/>
          <p:nvPr/>
        </p:nvPicPr>
        <p:blipFill rotWithShape="1">
          <a:blip r:embed="rId3">
            <a:alphaModFix/>
          </a:blip>
          <a:srcRect b="0" l="1037" r="1037" t="0"/>
          <a:stretch/>
        </p:blipFill>
        <p:spPr>
          <a:xfrm>
            <a:off x="1029900" y="406850"/>
            <a:ext cx="7529598" cy="4427825"/>
          </a:xfrm>
          <a:prstGeom prst="rect">
            <a:avLst/>
          </a:prstGeom>
          <a:noFill/>
          <a:ln>
            <a:noFill/>
          </a:ln>
        </p:spPr>
      </p:pic>
      <p:sp>
        <p:nvSpPr>
          <p:cNvPr id="304" name="Google Shape;304;p18"/>
          <p:cNvSpPr txBox="1"/>
          <p:nvPr/>
        </p:nvSpPr>
        <p:spPr>
          <a:xfrm>
            <a:off x="170550" y="60275"/>
            <a:ext cx="1082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DashBoard</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9"/>
          <p:cNvPicPr preferRelativeResize="0"/>
          <p:nvPr/>
        </p:nvPicPr>
        <p:blipFill rotWithShape="1">
          <a:blip r:embed="rId3">
            <a:alphaModFix/>
          </a:blip>
          <a:srcRect b="278" l="0" r="0" t="278"/>
          <a:stretch/>
        </p:blipFill>
        <p:spPr>
          <a:xfrm>
            <a:off x="1029900" y="406850"/>
            <a:ext cx="7529597" cy="4427826"/>
          </a:xfrm>
          <a:prstGeom prst="rect">
            <a:avLst/>
          </a:prstGeom>
          <a:noFill/>
          <a:ln>
            <a:noFill/>
          </a:ln>
        </p:spPr>
      </p:pic>
      <p:sp>
        <p:nvSpPr>
          <p:cNvPr id="310" name="Google Shape;310;p19"/>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Manage Categories</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462900" y="485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Features of Medical Shop Management System</a:t>
            </a:r>
            <a:endParaRPr b="1" i="0" sz="2000" u="none" cap="none" strike="noStrike">
              <a:solidFill>
                <a:srgbClr val="FFFFFF"/>
              </a:solidFill>
              <a:latin typeface="Montserrat"/>
              <a:ea typeface="Montserrat"/>
              <a:cs typeface="Montserrat"/>
              <a:sym typeface="Montserrat"/>
            </a:endParaRPr>
          </a:p>
        </p:txBody>
      </p:sp>
      <p:sp>
        <p:nvSpPr>
          <p:cNvPr id="67" name="Google Shape;67;p2"/>
          <p:cNvSpPr txBox="1"/>
          <p:nvPr/>
        </p:nvSpPr>
        <p:spPr>
          <a:xfrm>
            <a:off x="894475" y="1175650"/>
            <a:ext cx="6474600" cy="2955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FFFFFF"/>
              </a:buClr>
              <a:buSzPts val="1200"/>
              <a:buFont typeface="Montserrat"/>
              <a:buChar char="●"/>
            </a:pPr>
            <a:r>
              <a:rPr b="0" i="0" lang="en-GB" sz="1200" u="none" cap="none" strike="noStrike">
                <a:solidFill>
                  <a:srgbClr val="FFFFFF"/>
                </a:solidFill>
                <a:latin typeface="Montserrat"/>
                <a:ea typeface="Montserrat"/>
                <a:cs typeface="Montserrat"/>
                <a:sym typeface="Montserrat"/>
              </a:rPr>
              <a:t>User can search details of the  Sells, Medical Shop,  Medicines,  Inventory.</a:t>
            </a:r>
            <a:endParaRPr b="0" i="0" sz="1200" u="none" cap="none" strike="noStrike">
              <a:solidFill>
                <a:srgbClr val="FFFFFF"/>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00"/>
              <a:buFont typeface="Arial"/>
              <a:buNone/>
            </a:pPr>
            <a:r>
              <a:t/>
            </a:r>
            <a:endParaRPr b="0" i="0" sz="100" u="none" cap="none" strike="noStrike">
              <a:solidFill>
                <a:srgbClr val="FFFFFF"/>
              </a:solidFill>
              <a:latin typeface="Montserrat"/>
              <a:ea typeface="Montserrat"/>
              <a:cs typeface="Montserrat"/>
              <a:sym typeface="Montserrat"/>
            </a:endParaRPr>
          </a:p>
          <a:p>
            <a:pPr indent="-304800" lvl="0" marL="457200" marR="0" rtl="0" algn="l">
              <a:lnSpc>
                <a:spcPct val="100000"/>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a:ea typeface="Montserrat"/>
                <a:cs typeface="Montserrat"/>
                <a:sym typeface="Montserrat"/>
              </a:rPr>
              <a:t>Medical Shop Management System is an online application, from which user can easily manage Medical Shop details,  Company details,  Stocks details</a:t>
            </a:r>
            <a:endParaRPr b="0" i="0" sz="1200" u="none" cap="none" strike="noStrike">
              <a:solidFill>
                <a:srgbClr val="FFFFFF"/>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00"/>
              <a:buFont typeface="Arial"/>
              <a:buNone/>
            </a:pPr>
            <a:r>
              <a:t/>
            </a:r>
            <a:endParaRPr b="0" i="0" sz="100" u="none" cap="none" strike="noStrike">
              <a:solidFill>
                <a:srgbClr val="FFFFFF"/>
              </a:solidFill>
              <a:latin typeface="Montserrat"/>
              <a:ea typeface="Montserrat"/>
              <a:cs typeface="Montserrat"/>
              <a:sym typeface="Montserrat"/>
            </a:endParaRPr>
          </a:p>
          <a:p>
            <a:pPr indent="-304800" lvl="0" marL="457200" marR="0" rtl="0" algn="l">
              <a:lnSpc>
                <a:spcPct val="100000"/>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a:ea typeface="Montserrat"/>
                <a:cs typeface="Montserrat"/>
                <a:sym typeface="Montserrat"/>
              </a:rPr>
              <a:t>Admin can track all the information of Medical Shop,  Sells,  Company etc</a:t>
            </a:r>
            <a:endParaRPr b="0" i="0" sz="1200" u="none" cap="none" strike="noStrike">
              <a:solidFill>
                <a:srgbClr val="FFFFFF"/>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00"/>
              <a:buFont typeface="Arial"/>
              <a:buNone/>
            </a:pPr>
            <a:r>
              <a:t/>
            </a:r>
            <a:endParaRPr b="0" i="0" sz="100" u="none" cap="none" strike="noStrike">
              <a:solidFill>
                <a:srgbClr val="FFFFFF"/>
              </a:solidFill>
              <a:latin typeface="Montserrat"/>
              <a:ea typeface="Montserrat"/>
              <a:cs typeface="Montserrat"/>
              <a:sym typeface="Montserrat"/>
            </a:endParaRPr>
          </a:p>
          <a:p>
            <a:pPr indent="-304800" lvl="0" marL="457200" marR="0" rtl="0" algn="l">
              <a:lnSpc>
                <a:spcPct val="100000"/>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a:ea typeface="Montserrat"/>
                <a:cs typeface="Montserrat"/>
                <a:sym typeface="Montserrat"/>
              </a:rPr>
              <a:t>Admin can edit, add, delete and update the records of  Stocks,  Medicines,  Inventory</a:t>
            </a:r>
            <a:endParaRPr b="0" i="0" sz="1200" u="none" cap="none" strike="noStrike">
              <a:solidFill>
                <a:srgbClr val="FFFFFF"/>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00"/>
              <a:buFont typeface="Arial"/>
              <a:buNone/>
            </a:pPr>
            <a:r>
              <a:t/>
            </a:r>
            <a:endParaRPr b="0" i="0" sz="100" u="none" cap="none" strike="noStrike">
              <a:solidFill>
                <a:srgbClr val="FFFFFF"/>
              </a:solidFill>
              <a:latin typeface="Montserrat"/>
              <a:ea typeface="Montserrat"/>
              <a:cs typeface="Montserrat"/>
              <a:sym typeface="Montserrat"/>
            </a:endParaRPr>
          </a:p>
          <a:p>
            <a:pPr indent="-304800" lvl="0" marL="457200" marR="0" rtl="0" algn="l">
              <a:lnSpc>
                <a:spcPct val="100000"/>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a:ea typeface="Montserrat"/>
                <a:cs typeface="Montserrat"/>
                <a:sym typeface="Montserrat"/>
              </a:rPr>
              <a:t>Manage the information about of  Company,  Medicines, Medical Shop</a:t>
            </a:r>
            <a:endParaRPr b="0" i="0" sz="1200" u="none" cap="none" strike="noStrike">
              <a:solidFill>
                <a:srgbClr val="FFFFFF"/>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500"/>
              <a:buFont typeface="Arial"/>
              <a:buNone/>
            </a:pPr>
            <a:r>
              <a:t/>
            </a:r>
            <a:endParaRPr b="0" i="0" sz="1500" u="none" cap="none" strike="noStrike">
              <a:solidFill>
                <a:srgbClr val="000000"/>
              </a:solidFill>
              <a:latin typeface="Average"/>
              <a:ea typeface="Average"/>
              <a:cs typeface="Average"/>
              <a:sym typeface="Average"/>
            </a:endParaRPr>
          </a:p>
        </p:txBody>
      </p:sp>
      <p:cxnSp>
        <p:nvCxnSpPr>
          <p:cNvPr id="68" name="Google Shape;68;p2"/>
          <p:cNvCxnSpPr/>
          <p:nvPr/>
        </p:nvCxnSpPr>
        <p:spPr>
          <a:xfrm>
            <a:off x="885425" y="958325"/>
            <a:ext cx="58047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0"/>
          <p:cNvPicPr preferRelativeResize="0"/>
          <p:nvPr/>
        </p:nvPicPr>
        <p:blipFill rotWithShape="1">
          <a:blip r:embed="rId3">
            <a:alphaModFix/>
          </a:blip>
          <a:srcRect b="336" l="0" r="0" t="347"/>
          <a:stretch/>
        </p:blipFill>
        <p:spPr>
          <a:xfrm>
            <a:off x="1029900" y="406850"/>
            <a:ext cx="7529597" cy="4427825"/>
          </a:xfrm>
          <a:prstGeom prst="rect">
            <a:avLst/>
          </a:prstGeom>
          <a:noFill/>
          <a:ln>
            <a:noFill/>
          </a:ln>
        </p:spPr>
      </p:pic>
      <p:sp>
        <p:nvSpPr>
          <p:cNvPr id="316" name="Google Shape;316;p20"/>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Add Categories</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1"/>
          <p:cNvPicPr preferRelativeResize="0"/>
          <p:nvPr/>
        </p:nvPicPr>
        <p:blipFill rotWithShape="1">
          <a:blip r:embed="rId3">
            <a:alphaModFix/>
          </a:blip>
          <a:srcRect b="89" l="0" r="0" t="88"/>
          <a:stretch/>
        </p:blipFill>
        <p:spPr>
          <a:xfrm>
            <a:off x="1029900" y="406850"/>
            <a:ext cx="7529596" cy="4427826"/>
          </a:xfrm>
          <a:prstGeom prst="rect">
            <a:avLst/>
          </a:prstGeom>
          <a:noFill/>
          <a:ln>
            <a:noFill/>
          </a:ln>
        </p:spPr>
      </p:pic>
      <p:sp>
        <p:nvSpPr>
          <p:cNvPr id="322" name="Google Shape;322;p21"/>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Inside Categories</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2"/>
          <p:cNvPicPr preferRelativeResize="0"/>
          <p:nvPr/>
        </p:nvPicPr>
        <p:blipFill rotWithShape="1">
          <a:blip r:embed="rId3">
            <a:alphaModFix/>
          </a:blip>
          <a:srcRect b="278" l="0" r="0" t="278"/>
          <a:stretch/>
        </p:blipFill>
        <p:spPr>
          <a:xfrm>
            <a:off x="1029900" y="406850"/>
            <a:ext cx="7529597" cy="4427826"/>
          </a:xfrm>
          <a:prstGeom prst="rect">
            <a:avLst/>
          </a:prstGeom>
          <a:noFill/>
          <a:ln>
            <a:noFill/>
          </a:ln>
        </p:spPr>
      </p:pic>
      <p:sp>
        <p:nvSpPr>
          <p:cNvPr id="328" name="Google Shape;328;p22"/>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Manage Categories</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3"/>
          <p:cNvPicPr preferRelativeResize="0"/>
          <p:nvPr/>
        </p:nvPicPr>
        <p:blipFill rotWithShape="1">
          <a:blip r:embed="rId3">
            <a:alphaModFix/>
          </a:blip>
          <a:srcRect b="38" l="0" r="0" t="39"/>
          <a:stretch/>
        </p:blipFill>
        <p:spPr>
          <a:xfrm>
            <a:off x="1029900" y="406850"/>
            <a:ext cx="7529599" cy="4427825"/>
          </a:xfrm>
          <a:prstGeom prst="rect">
            <a:avLst/>
          </a:prstGeom>
          <a:noFill/>
          <a:ln>
            <a:noFill/>
          </a:ln>
        </p:spPr>
      </p:pic>
      <p:sp>
        <p:nvSpPr>
          <p:cNvPr id="334" name="Google Shape;334;p23"/>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Add Item</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4"/>
          <p:cNvPicPr preferRelativeResize="0"/>
          <p:nvPr/>
        </p:nvPicPr>
        <p:blipFill rotWithShape="1">
          <a:blip r:embed="rId3">
            <a:alphaModFix/>
          </a:blip>
          <a:srcRect b="307" l="0" r="0" t="308"/>
          <a:stretch/>
        </p:blipFill>
        <p:spPr>
          <a:xfrm>
            <a:off x="1029900" y="406850"/>
            <a:ext cx="7529597" cy="4427825"/>
          </a:xfrm>
          <a:prstGeom prst="rect">
            <a:avLst/>
          </a:prstGeom>
          <a:noFill/>
          <a:ln>
            <a:noFill/>
          </a:ln>
        </p:spPr>
      </p:pic>
      <p:sp>
        <p:nvSpPr>
          <p:cNvPr id="340" name="Google Shape;340;p24"/>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Add Bill</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5"/>
          <p:cNvPicPr preferRelativeResize="0"/>
          <p:nvPr/>
        </p:nvPicPr>
        <p:blipFill rotWithShape="1">
          <a:blip r:embed="rId3">
            <a:alphaModFix/>
          </a:blip>
          <a:srcRect b="227" l="0" r="0" t="227"/>
          <a:stretch/>
        </p:blipFill>
        <p:spPr>
          <a:xfrm>
            <a:off x="1029900" y="406850"/>
            <a:ext cx="7529597" cy="4427825"/>
          </a:xfrm>
          <a:prstGeom prst="rect">
            <a:avLst/>
          </a:prstGeom>
          <a:noFill/>
          <a:ln>
            <a:noFill/>
          </a:ln>
        </p:spPr>
      </p:pic>
      <p:sp>
        <p:nvSpPr>
          <p:cNvPr id="346" name="Google Shape;346;p25"/>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View Bill</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6"/>
          <p:cNvPicPr preferRelativeResize="0"/>
          <p:nvPr/>
        </p:nvPicPr>
        <p:blipFill rotWithShape="1">
          <a:blip r:embed="rId3">
            <a:alphaModFix/>
          </a:blip>
          <a:srcRect b="14383" l="0" r="0" t="14376"/>
          <a:stretch/>
        </p:blipFill>
        <p:spPr>
          <a:xfrm>
            <a:off x="1029900" y="406850"/>
            <a:ext cx="7529597" cy="4427825"/>
          </a:xfrm>
          <a:prstGeom prst="rect">
            <a:avLst/>
          </a:prstGeom>
          <a:noFill/>
          <a:ln>
            <a:noFill/>
          </a:ln>
        </p:spPr>
      </p:pic>
      <p:sp>
        <p:nvSpPr>
          <p:cNvPr id="352" name="Google Shape;352;p26"/>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Print Bill</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7"/>
          <p:cNvPicPr preferRelativeResize="0"/>
          <p:nvPr/>
        </p:nvPicPr>
        <p:blipFill rotWithShape="1">
          <a:blip r:embed="rId3">
            <a:alphaModFix/>
          </a:blip>
          <a:srcRect b="0" l="49" r="59" t="0"/>
          <a:stretch/>
        </p:blipFill>
        <p:spPr>
          <a:xfrm>
            <a:off x="1029900" y="406850"/>
            <a:ext cx="7529596" cy="4427825"/>
          </a:xfrm>
          <a:prstGeom prst="rect">
            <a:avLst/>
          </a:prstGeom>
          <a:noFill/>
          <a:ln>
            <a:noFill/>
          </a:ln>
        </p:spPr>
      </p:pic>
      <p:sp>
        <p:nvSpPr>
          <p:cNvPr id="358" name="Google Shape;358;p27"/>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Inventory Page</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8"/>
          <p:cNvPicPr preferRelativeResize="0"/>
          <p:nvPr/>
        </p:nvPicPr>
        <p:blipFill rotWithShape="1">
          <a:blip r:embed="rId3">
            <a:alphaModFix/>
          </a:blip>
          <a:srcRect b="376" l="0" r="0" t="387"/>
          <a:stretch/>
        </p:blipFill>
        <p:spPr>
          <a:xfrm>
            <a:off x="1029900" y="406850"/>
            <a:ext cx="7529598" cy="4427825"/>
          </a:xfrm>
          <a:prstGeom prst="rect">
            <a:avLst/>
          </a:prstGeom>
          <a:noFill/>
          <a:ln>
            <a:noFill/>
          </a:ln>
        </p:spPr>
      </p:pic>
      <p:sp>
        <p:nvSpPr>
          <p:cNvPr id="364" name="Google Shape;364;p28"/>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Account Setting</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9"/>
          <p:cNvPicPr preferRelativeResize="0"/>
          <p:nvPr/>
        </p:nvPicPr>
        <p:blipFill rotWithShape="1">
          <a:blip r:embed="rId3">
            <a:alphaModFix/>
          </a:blip>
          <a:srcRect b="0" l="3166" r="3155" t="0"/>
          <a:stretch/>
        </p:blipFill>
        <p:spPr>
          <a:xfrm>
            <a:off x="1029900" y="406850"/>
            <a:ext cx="7529597" cy="4427825"/>
          </a:xfrm>
          <a:prstGeom prst="rect">
            <a:avLst/>
          </a:prstGeom>
          <a:noFill/>
          <a:ln>
            <a:noFill/>
          </a:ln>
        </p:spPr>
      </p:pic>
      <p:sp>
        <p:nvSpPr>
          <p:cNvPr id="370" name="Google Shape;370;p29"/>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Profile Page</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462900" y="485900"/>
            <a:ext cx="7135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600"/>
              <a:buFont typeface="Arial"/>
              <a:buNone/>
            </a:pPr>
            <a:r>
              <a:rPr b="0" i="0" lang="en-GB" sz="2600" u="none" cap="none" strike="noStrike">
                <a:solidFill>
                  <a:srgbClr val="FFFFFF"/>
                </a:solidFill>
                <a:latin typeface="Montserrat"/>
                <a:ea typeface="Montserrat"/>
                <a:cs typeface="Montserrat"/>
                <a:sym typeface="Montserrat"/>
              </a:rPr>
              <a:t>Modules of the </a:t>
            </a:r>
            <a:r>
              <a:rPr b="1" i="0" lang="en-GB" sz="2600" u="none" cap="none" strike="noStrike">
                <a:solidFill>
                  <a:srgbClr val="FFFFFF"/>
                </a:solidFill>
                <a:latin typeface="Montserrat"/>
                <a:ea typeface="Montserrat"/>
                <a:cs typeface="Montserrat"/>
                <a:sym typeface="Montserrat"/>
              </a:rPr>
              <a:t>Medical Shop</a:t>
            </a:r>
            <a:endParaRPr b="1" i="0" sz="2000" u="none" cap="none" strike="noStrike">
              <a:solidFill>
                <a:srgbClr val="FFFFFF"/>
              </a:solidFill>
              <a:latin typeface="Montserrat"/>
              <a:ea typeface="Montserrat"/>
              <a:cs typeface="Montserrat"/>
              <a:sym typeface="Montserrat"/>
            </a:endParaRPr>
          </a:p>
        </p:txBody>
      </p:sp>
      <p:sp>
        <p:nvSpPr>
          <p:cNvPr id="74" name="Google Shape;74;p3"/>
          <p:cNvSpPr txBox="1"/>
          <p:nvPr/>
        </p:nvSpPr>
        <p:spPr>
          <a:xfrm>
            <a:off x="818275" y="1785250"/>
            <a:ext cx="8014200" cy="1037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7916"/>
              </a:lnSpc>
              <a:spcBef>
                <a:spcPts val="0"/>
              </a:spcBef>
              <a:spcAft>
                <a:spcPts val="0"/>
              </a:spcAft>
              <a:buClr>
                <a:srgbClr val="FFFFFF"/>
              </a:buClr>
              <a:buSzPts val="1200"/>
              <a:buFont typeface="Montserrat"/>
              <a:buChar char="❖"/>
            </a:pPr>
            <a:r>
              <a:rPr b="1" i="0" lang="en-GB" sz="1400" u="none" cap="none" strike="noStrike">
                <a:solidFill>
                  <a:srgbClr val="FFFFFF"/>
                </a:solidFill>
                <a:latin typeface="Montserrat"/>
                <a:ea typeface="Montserrat"/>
                <a:cs typeface="Montserrat"/>
                <a:sym typeface="Montserrat"/>
              </a:rPr>
              <a:t>These are the main modules of the project:</a:t>
            </a:r>
            <a:endParaRPr b="1" i="0" sz="14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Medical Shop Module</a:t>
            </a:r>
            <a:r>
              <a:rPr b="1" i="0" lang="en-GB" sz="1200" u="none" cap="none" strike="noStrike">
                <a:solidFill>
                  <a:srgbClr val="FFFFFF"/>
                </a:solidFill>
                <a:latin typeface="Montserrat"/>
                <a:ea typeface="Montserrat"/>
                <a:cs typeface="Montserrat"/>
                <a:sym typeface="Montserrat"/>
              </a:rPr>
              <a:t>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We can create, read, update and delete Medical Shop from this module</a:t>
            </a:r>
            <a:endParaRPr b="0" i="0" sz="1500" u="none" cap="none" strike="noStrike">
              <a:solidFill>
                <a:srgbClr val="000000"/>
              </a:solidFill>
              <a:latin typeface="Average"/>
              <a:ea typeface="Average"/>
              <a:cs typeface="Average"/>
              <a:sym typeface="Average"/>
            </a:endParaRPr>
          </a:p>
        </p:txBody>
      </p:sp>
      <p:cxnSp>
        <p:nvCxnSpPr>
          <p:cNvPr id="75" name="Google Shape;75;p3"/>
          <p:cNvCxnSpPr/>
          <p:nvPr/>
        </p:nvCxnSpPr>
        <p:spPr>
          <a:xfrm>
            <a:off x="885425" y="958325"/>
            <a:ext cx="5804700" cy="0"/>
          </a:xfrm>
          <a:prstGeom prst="straightConnector1">
            <a:avLst/>
          </a:prstGeom>
          <a:noFill/>
          <a:ln cap="flat" cmpd="sng" w="9525">
            <a:solidFill>
              <a:schemeClr val="dk2"/>
            </a:solidFill>
            <a:prstDash val="solid"/>
            <a:round/>
            <a:headEnd len="sm" w="sm" type="none"/>
            <a:tailEnd len="sm" w="sm" type="none"/>
          </a:ln>
        </p:spPr>
      </p:cxnSp>
      <p:sp>
        <p:nvSpPr>
          <p:cNvPr id="76" name="Google Shape;76;p3"/>
          <p:cNvSpPr txBox="1"/>
          <p:nvPr/>
        </p:nvSpPr>
        <p:spPr>
          <a:xfrm>
            <a:off x="158100" y="1095500"/>
            <a:ext cx="53127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0"/>
              </a:spcBef>
              <a:spcAft>
                <a:spcPts val="800"/>
              </a:spcAft>
              <a:buClr>
                <a:srgbClr val="000000"/>
              </a:buClr>
              <a:buSzPts val="2600"/>
              <a:buFont typeface="Arial"/>
              <a:buNone/>
            </a:pPr>
            <a:r>
              <a:rPr b="1" i="0" lang="en-GB" sz="2600" u="none" cap="none" strike="noStrike">
                <a:solidFill>
                  <a:srgbClr val="FFFFFF"/>
                </a:solidFill>
                <a:latin typeface="Montserrat SemiBold"/>
                <a:ea typeface="Montserrat SemiBold"/>
                <a:cs typeface="Montserrat SemiBold"/>
                <a:sym typeface="Montserrat SemiBold"/>
              </a:rPr>
              <a:t>Management </a:t>
            </a:r>
            <a:r>
              <a:rPr b="0" i="0" lang="en-GB" sz="2600" u="none" cap="none" strike="noStrike">
                <a:solidFill>
                  <a:srgbClr val="FFFFFF"/>
                </a:solidFill>
                <a:latin typeface="Montserrat"/>
                <a:ea typeface="Montserrat"/>
                <a:cs typeface="Montserrat"/>
                <a:sym typeface="Montserrat"/>
              </a:rPr>
              <a:t>System</a:t>
            </a:r>
            <a:endParaRPr b="0" i="0" sz="2000" u="none" cap="none" strike="noStrike">
              <a:solidFill>
                <a:srgbClr val="FFFFFF"/>
              </a:solidFill>
              <a:latin typeface="Montserrat"/>
              <a:ea typeface="Montserrat"/>
              <a:cs typeface="Montserrat"/>
              <a:sym typeface="Montserrat"/>
            </a:endParaRPr>
          </a:p>
        </p:txBody>
      </p:sp>
      <p:sp>
        <p:nvSpPr>
          <p:cNvPr id="77" name="Google Shape;77;p3"/>
          <p:cNvSpPr txBox="1"/>
          <p:nvPr/>
        </p:nvSpPr>
        <p:spPr>
          <a:xfrm>
            <a:off x="818275" y="2623450"/>
            <a:ext cx="8014200" cy="8421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00"/>
              <a:buFont typeface="Arial"/>
              <a:buNone/>
            </a:pPr>
            <a:r>
              <a:t/>
            </a:r>
            <a:endParaRPr b="1" i="0" sz="1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Sells Module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All the operations related to Sells, is managed by this module</a:t>
            </a:r>
            <a:endParaRPr b="0" i="0" sz="1500" u="none" cap="none" strike="noStrike">
              <a:solidFill>
                <a:srgbClr val="000000"/>
              </a:solidFill>
              <a:latin typeface="Average"/>
              <a:ea typeface="Average"/>
              <a:cs typeface="Average"/>
              <a:sym typeface="Average"/>
            </a:endParaRPr>
          </a:p>
        </p:txBody>
      </p:sp>
      <p:sp>
        <p:nvSpPr>
          <p:cNvPr id="78" name="Google Shape;78;p3"/>
          <p:cNvSpPr txBox="1"/>
          <p:nvPr/>
        </p:nvSpPr>
        <p:spPr>
          <a:xfrm>
            <a:off x="818275" y="3309250"/>
            <a:ext cx="8014200" cy="8421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00"/>
              <a:buFont typeface="Arial"/>
              <a:buNone/>
            </a:pPr>
            <a:r>
              <a:t/>
            </a:r>
            <a:endParaRPr b="1" i="0" sz="1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Company Module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Company Module is used to manage the Company</a:t>
            </a:r>
            <a:endParaRPr b="0" i="0" sz="1500" u="none" cap="none" strike="noStrike">
              <a:solidFill>
                <a:srgbClr val="000000"/>
              </a:solidFill>
              <a:latin typeface="Average"/>
              <a:ea typeface="Average"/>
              <a:cs typeface="Average"/>
              <a:sym typeface="Average"/>
            </a:endParaRPr>
          </a:p>
        </p:txBody>
      </p:sp>
      <p:sp>
        <p:nvSpPr>
          <p:cNvPr id="79" name="Google Shape;79;p3"/>
          <p:cNvSpPr txBox="1"/>
          <p:nvPr/>
        </p:nvSpPr>
        <p:spPr>
          <a:xfrm>
            <a:off x="818275" y="3995050"/>
            <a:ext cx="8014200" cy="8421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00"/>
              <a:buFont typeface="Arial"/>
              <a:buNone/>
            </a:pPr>
            <a:r>
              <a:t/>
            </a:r>
            <a:endParaRPr b="1" i="0" sz="1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Stocks Module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It has been developed for managing the Stocks</a:t>
            </a:r>
            <a:endParaRPr b="0" i="0" sz="1500" u="none" cap="none" strike="noStrike">
              <a:solidFill>
                <a:srgbClr val="000000"/>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30"/>
          <p:cNvPicPr preferRelativeResize="0"/>
          <p:nvPr/>
        </p:nvPicPr>
        <p:blipFill rotWithShape="1">
          <a:blip r:embed="rId3">
            <a:alphaModFix/>
          </a:blip>
          <a:srcRect b="38" l="0" r="0" t="39"/>
          <a:stretch/>
        </p:blipFill>
        <p:spPr>
          <a:xfrm>
            <a:off x="1029900" y="406850"/>
            <a:ext cx="7529599" cy="4427825"/>
          </a:xfrm>
          <a:prstGeom prst="rect">
            <a:avLst/>
          </a:prstGeom>
          <a:noFill/>
          <a:ln>
            <a:noFill/>
          </a:ln>
        </p:spPr>
      </p:pic>
      <p:sp>
        <p:nvSpPr>
          <p:cNvPr id="376" name="Google Shape;376;p30"/>
          <p:cNvSpPr txBox="1"/>
          <p:nvPr/>
        </p:nvSpPr>
        <p:spPr>
          <a:xfrm>
            <a:off x="170550" y="60275"/>
            <a:ext cx="1714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Montserrat"/>
                <a:ea typeface="Montserrat"/>
                <a:cs typeface="Montserrat"/>
                <a:sym typeface="Montserrat"/>
              </a:rPr>
              <a:t>Report Page</a:t>
            </a:r>
            <a:endParaRPr b="0" i="0" sz="12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categories</a:t>
            </a:r>
            <a:endParaRPr b="0" i="0" sz="1500" u="none" cap="none" strike="noStrike">
              <a:solidFill>
                <a:srgbClr val="FFFFFF"/>
              </a:solidFill>
              <a:latin typeface="Montserrat"/>
              <a:ea typeface="Montserrat"/>
              <a:cs typeface="Montserrat"/>
              <a:sym typeface="Montserrat"/>
            </a:endParaRPr>
          </a:p>
        </p:txBody>
      </p:sp>
      <p:cxnSp>
        <p:nvCxnSpPr>
          <p:cNvPr id="382" name="Google Shape;382;p31"/>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383" name="Google Shape;383;p31"/>
          <p:cNvPicPr preferRelativeResize="0"/>
          <p:nvPr/>
        </p:nvPicPr>
        <p:blipFill rotWithShape="1">
          <a:blip r:embed="rId3">
            <a:alphaModFix/>
          </a:blip>
          <a:srcRect b="0" l="17501" r="17508" t="0"/>
          <a:stretch/>
        </p:blipFill>
        <p:spPr>
          <a:xfrm>
            <a:off x="1182300" y="635450"/>
            <a:ext cx="7529598" cy="4427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inventory</a:t>
            </a:r>
            <a:endParaRPr b="0" i="0" sz="1500" u="none" cap="none" strike="noStrike">
              <a:solidFill>
                <a:srgbClr val="FFFFFF"/>
              </a:solidFill>
              <a:latin typeface="Montserrat"/>
              <a:ea typeface="Montserrat"/>
              <a:cs typeface="Montserrat"/>
              <a:sym typeface="Montserrat"/>
            </a:endParaRPr>
          </a:p>
        </p:txBody>
      </p:sp>
      <p:cxnSp>
        <p:nvCxnSpPr>
          <p:cNvPr id="389" name="Google Shape;389;p32"/>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390" name="Google Shape;390;p32"/>
          <p:cNvPicPr preferRelativeResize="0"/>
          <p:nvPr/>
        </p:nvPicPr>
        <p:blipFill rotWithShape="1">
          <a:blip r:embed="rId3">
            <a:alphaModFix/>
          </a:blip>
          <a:srcRect b="0" l="7526" r="7525" t="0"/>
          <a:stretch/>
        </p:blipFill>
        <p:spPr>
          <a:xfrm>
            <a:off x="1182300" y="635450"/>
            <a:ext cx="7529598" cy="44278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Site</a:t>
            </a:r>
            <a:endParaRPr b="0" i="0" sz="1500" u="none" cap="none" strike="noStrike">
              <a:solidFill>
                <a:srgbClr val="FFFFFF"/>
              </a:solidFill>
              <a:latin typeface="Montserrat"/>
              <a:ea typeface="Montserrat"/>
              <a:cs typeface="Montserrat"/>
              <a:sym typeface="Montserrat"/>
            </a:endParaRPr>
          </a:p>
        </p:txBody>
      </p:sp>
      <p:cxnSp>
        <p:nvCxnSpPr>
          <p:cNvPr id="396" name="Google Shape;396;p33"/>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397" name="Google Shape;397;p33"/>
          <p:cNvPicPr preferRelativeResize="0"/>
          <p:nvPr/>
        </p:nvPicPr>
        <p:blipFill rotWithShape="1">
          <a:blip r:embed="rId3">
            <a:alphaModFix/>
          </a:blip>
          <a:srcRect b="0" l="28530" r="28531" t="0"/>
          <a:stretch/>
        </p:blipFill>
        <p:spPr>
          <a:xfrm>
            <a:off x="1182300" y="635450"/>
            <a:ext cx="7529599" cy="44278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4"/>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Sold</a:t>
            </a:r>
            <a:endParaRPr b="0" i="0" sz="1500" u="none" cap="none" strike="noStrike">
              <a:solidFill>
                <a:srgbClr val="FFFFFF"/>
              </a:solidFill>
              <a:latin typeface="Montserrat"/>
              <a:ea typeface="Montserrat"/>
              <a:cs typeface="Montserrat"/>
              <a:sym typeface="Montserrat"/>
            </a:endParaRPr>
          </a:p>
        </p:txBody>
      </p:sp>
      <p:cxnSp>
        <p:nvCxnSpPr>
          <p:cNvPr id="403" name="Google Shape;403;p34"/>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404" name="Google Shape;404;p34"/>
          <p:cNvPicPr preferRelativeResize="0"/>
          <p:nvPr/>
        </p:nvPicPr>
        <p:blipFill rotWithShape="1">
          <a:blip r:embed="rId3">
            <a:alphaModFix/>
          </a:blip>
          <a:srcRect b="0" l="19406" r="19412" t="0"/>
          <a:stretch/>
        </p:blipFill>
        <p:spPr>
          <a:xfrm>
            <a:off x="1182300" y="635450"/>
            <a:ext cx="7529600" cy="44278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Suppliers</a:t>
            </a:r>
            <a:endParaRPr b="0" i="0" sz="1500" u="none" cap="none" strike="noStrike">
              <a:solidFill>
                <a:srgbClr val="FFFFFF"/>
              </a:solidFill>
              <a:latin typeface="Montserrat"/>
              <a:ea typeface="Montserrat"/>
              <a:cs typeface="Montserrat"/>
              <a:sym typeface="Montserrat"/>
            </a:endParaRPr>
          </a:p>
        </p:txBody>
      </p:sp>
      <p:cxnSp>
        <p:nvCxnSpPr>
          <p:cNvPr id="410" name="Google Shape;410;p35"/>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411" name="Google Shape;411;p35"/>
          <p:cNvPicPr preferRelativeResize="0"/>
          <p:nvPr/>
        </p:nvPicPr>
        <p:blipFill rotWithShape="1">
          <a:blip r:embed="rId3">
            <a:alphaModFix/>
          </a:blip>
          <a:srcRect b="0" l="22016" r="22017" t="0"/>
          <a:stretch/>
        </p:blipFill>
        <p:spPr>
          <a:xfrm>
            <a:off x="1182300" y="635450"/>
            <a:ext cx="7529599" cy="44278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nvSpPr>
        <p:spPr>
          <a:xfrm>
            <a:off x="158100" y="104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0" i="0" lang="en-GB" sz="2000" u="none" cap="none" strike="noStrike">
                <a:solidFill>
                  <a:srgbClr val="FFFFFF"/>
                </a:solidFill>
                <a:latin typeface="Montserrat"/>
                <a:ea typeface="Montserrat"/>
                <a:cs typeface="Montserrat"/>
                <a:sym typeface="Montserrat"/>
              </a:rPr>
              <a:t>Data Directories - </a:t>
            </a:r>
            <a:r>
              <a:rPr b="0" i="0" lang="en-GB" sz="1500" u="none" cap="none" strike="noStrike">
                <a:solidFill>
                  <a:srgbClr val="FFFFFF"/>
                </a:solidFill>
                <a:latin typeface="Montserrat"/>
                <a:ea typeface="Montserrat"/>
                <a:cs typeface="Montserrat"/>
                <a:sym typeface="Montserrat"/>
              </a:rPr>
              <a:t>Users</a:t>
            </a:r>
            <a:endParaRPr b="0" i="0" sz="1500" u="none" cap="none" strike="noStrike">
              <a:solidFill>
                <a:srgbClr val="FFFFFF"/>
              </a:solidFill>
              <a:latin typeface="Montserrat"/>
              <a:ea typeface="Montserrat"/>
              <a:cs typeface="Montserrat"/>
              <a:sym typeface="Montserrat"/>
            </a:endParaRPr>
          </a:p>
        </p:txBody>
      </p:sp>
      <p:cxnSp>
        <p:nvCxnSpPr>
          <p:cNvPr id="417" name="Google Shape;417;p36"/>
          <p:cNvCxnSpPr/>
          <p:nvPr/>
        </p:nvCxnSpPr>
        <p:spPr>
          <a:xfrm>
            <a:off x="275825" y="577325"/>
            <a:ext cx="5804700" cy="0"/>
          </a:xfrm>
          <a:prstGeom prst="straightConnector1">
            <a:avLst/>
          </a:prstGeom>
          <a:noFill/>
          <a:ln cap="flat" cmpd="sng" w="9525">
            <a:solidFill>
              <a:schemeClr val="dk2"/>
            </a:solidFill>
            <a:prstDash val="solid"/>
            <a:round/>
            <a:headEnd len="sm" w="sm" type="none"/>
            <a:tailEnd len="sm" w="sm" type="none"/>
          </a:ln>
        </p:spPr>
      </p:cxnSp>
      <p:pic>
        <p:nvPicPr>
          <p:cNvPr id="418" name="Google Shape;418;p36"/>
          <p:cNvPicPr preferRelativeResize="0"/>
          <p:nvPr/>
        </p:nvPicPr>
        <p:blipFill rotWithShape="1">
          <a:blip r:embed="rId3">
            <a:alphaModFix/>
          </a:blip>
          <a:srcRect b="0" l="25116" r="25116" t="0"/>
          <a:stretch/>
        </p:blipFill>
        <p:spPr>
          <a:xfrm>
            <a:off x="1182300" y="635450"/>
            <a:ext cx="7529599" cy="4427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nvSpPr>
        <p:spPr>
          <a:xfrm>
            <a:off x="589675" y="2166250"/>
            <a:ext cx="8014200" cy="8421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00"/>
              <a:buFont typeface="Arial"/>
              <a:buNone/>
            </a:pPr>
            <a:r>
              <a:t/>
            </a:r>
            <a:endParaRPr b="1" i="0" sz="1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Inventory Module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Inventory operations will be managed by Inventory module</a:t>
            </a:r>
            <a:endParaRPr b="0" i="0" sz="1500" u="none" cap="none" strike="noStrike">
              <a:solidFill>
                <a:srgbClr val="000000"/>
              </a:solidFill>
              <a:latin typeface="Average"/>
              <a:ea typeface="Average"/>
              <a:cs typeface="Average"/>
              <a:sym typeface="Average"/>
            </a:endParaRPr>
          </a:p>
        </p:txBody>
      </p:sp>
      <p:sp>
        <p:nvSpPr>
          <p:cNvPr id="85" name="Google Shape;85;p4"/>
          <p:cNvSpPr txBox="1"/>
          <p:nvPr/>
        </p:nvSpPr>
        <p:spPr>
          <a:xfrm>
            <a:off x="589675" y="1328050"/>
            <a:ext cx="8014200" cy="1037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7916"/>
              </a:lnSpc>
              <a:spcBef>
                <a:spcPts val="0"/>
              </a:spcBef>
              <a:spcAft>
                <a:spcPts val="0"/>
              </a:spcAft>
              <a:buClr>
                <a:srgbClr val="FFFFFF"/>
              </a:buClr>
              <a:buSzPts val="1200"/>
              <a:buFont typeface="Montserrat"/>
              <a:buChar char="❖"/>
            </a:pPr>
            <a:r>
              <a:rPr b="1" i="0" lang="en-GB" sz="1400" u="none" cap="none" strike="noStrike">
                <a:solidFill>
                  <a:srgbClr val="FFFFFF"/>
                </a:solidFill>
                <a:latin typeface="Montserrat"/>
                <a:ea typeface="Montserrat"/>
                <a:cs typeface="Montserrat"/>
                <a:sym typeface="Montserrat"/>
              </a:rPr>
              <a:t>:</a:t>
            </a:r>
            <a:endParaRPr b="1" i="0" sz="1400" u="none" cap="none" strike="noStrike">
              <a:solidFill>
                <a:srgbClr val="FFFFFF"/>
              </a:solidFill>
              <a:latin typeface="Montserrat"/>
              <a:ea typeface="Montserrat"/>
              <a:cs typeface="Montserrat"/>
              <a:sym typeface="Montserrat"/>
            </a:endParaRPr>
          </a:p>
          <a:p>
            <a:pPr indent="-304800" lvl="1" marL="914400" marR="0" rtl="0" algn="l">
              <a:lnSpc>
                <a:spcPct val="107916"/>
              </a:lnSpc>
              <a:spcBef>
                <a:spcPts val="800"/>
              </a:spcBef>
              <a:spcAft>
                <a:spcPts val="0"/>
              </a:spcAft>
              <a:buClr>
                <a:srgbClr val="FFFFFF"/>
              </a:buClr>
              <a:buSzPts val="1200"/>
              <a:buFont typeface="Montserrat"/>
              <a:buChar char="➢"/>
            </a:pPr>
            <a:r>
              <a:rPr b="0" i="0" lang="en-GB" sz="1200" u="none" cap="none" strike="noStrike">
                <a:solidFill>
                  <a:srgbClr val="FFFFFF"/>
                </a:solidFill>
                <a:latin typeface="Montserrat Medium"/>
                <a:ea typeface="Montserrat Medium"/>
                <a:cs typeface="Montserrat Medium"/>
                <a:sym typeface="Montserrat Medium"/>
              </a:rPr>
              <a:t>Medicines Module :</a:t>
            </a:r>
            <a:endParaRPr b="1" i="0" sz="1200" u="none" cap="none" strike="noStrike">
              <a:solidFill>
                <a:srgbClr val="FFFFFF"/>
              </a:solidFill>
              <a:latin typeface="Montserrat"/>
              <a:ea typeface="Montserrat"/>
              <a:cs typeface="Montserrat"/>
              <a:sym typeface="Montserrat"/>
            </a:endParaRPr>
          </a:p>
          <a:p>
            <a:pPr indent="0" lvl="0" marL="457200" marR="0" rtl="0" algn="l">
              <a:lnSpc>
                <a:spcPct val="107916"/>
              </a:lnSpc>
              <a:spcBef>
                <a:spcPts val="800"/>
              </a:spcBef>
              <a:spcAft>
                <a:spcPts val="800"/>
              </a:spcAft>
              <a:buClr>
                <a:srgbClr val="000000"/>
              </a:buClr>
              <a:buSzPts val="1400"/>
              <a:buFont typeface="Arial"/>
              <a:buNone/>
            </a:pPr>
            <a:r>
              <a:rPr b="0" i="0" lang="en-GB" sz="1400" u="none" cap="none" strike="noStrike">
                <a:solidFill>
                  <a:srgbClr val="FFFFFF"/>
                </a:solidFill>
                <a:latin typeface="Montserrat"/>
                <a:ea typeface="Montserrat"/>
                <a:cs typeface="Montserrat"/>
                <a:sym typeface="Montserrat"/>
              </a:rPr>
              <a:t>          It manages the Medicines</a:t>
            </a:r>
            <a:endParaRPr b="0" i="0" sz="1500" u="none" cap="none" strike="noStrike">
              <a:solidFill>
                <a:srgbClr val="000000"/>
              </a:solidFill>
              <a:latin typeface="Average"/>
              <a:ea typeface="Average"/>
              <a:cs typeface="Average"/>
              <a:sym typeface="Average"/>
            </a:endParaRPr>
          </a:p>
        </p:txBody>
      </p:sp>
      <p:cxnSp>
        <p:nvCxnSpPr>
          <p:cNvPr id="86" name="Google Shape;86;p4"/>
          <p:cNvCxnSpPr/>
          <p:nvPr/>
        </p:nvCxnSpPr>
        <p:spPr>
          <a:xfrm>
            <a:off x="885425" y="3168125"/>
            <a:ext cx="7479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462900" y="485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Technologies </a:t>
            </a:r>
            <a:r>
              <a:rPr b="0" i="0" lang="en-GB" sz="2000" u="none" cap="none" strike="noStrike">
                <a:solidFill>
                  <a:srgbClr val="FFFFFF"/>
                </a:solidFill>
                <a:latin typeface="Montserrat"/>
                <a:ea typeface="Montserrat"/>
                <a:cs typeface="Montserrat"/>
                <a:sym typeface="Montserrat"/>
              </a:rPr>
              <a:t>used in</a:t>
            </a:r>
            <a:r>
              <a:rPr b="1" i="0" lang="en-GB" sz="2000" u="none" cap="none" strike="noStrike">
                <a:solidFill>
                  <a:srgbClr val="FFFFFF"/>
                </a:solidFill>
                <a:latin typeface="Montserrat"/>
                <a:ea typeface="Montserrat"/>
                <a:cs typeface="Montserrat"/>
                <a:sym typeface="Montserrat"/>
              </a:rPr>
              <a:t> Project</a:t>
            </a:r>
            <a:endParaRPr b="1" i="0" sz="2000" u="none" cap="none" strike="noStrike">
              <a:solidFill>
                <a:srgbClr val="FFFFFF"/>
              </a:solidFill>
              <a:latin typeface="Montserrat"/>
              <a:ea typeface="Montserrat"/>
              <a:cs typeface="Montserrat"/>
              <a:sym typeface="Montserrat"/>
            </a:endParaRPr>
          </a:p>
        </p:txBody>
      </p:sp>
      <p:sp>
        <p:nvSpPr>
          <p:cNvPr id="92" name="Google Shape;92;p5"/>
          <p:cNvSpPr txBox="1"/>
          <p:nvPr/>
        </p:nvSpPr>
        <p:spPr>
          <a:xfrm>
            <a:off x="665875" y="1175650"/>
            <a:ext cx="6474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FFFFFF"/>
              </a:buClr>
              <a:buSzPts val="1400"/>
              <a:buFont typeface="Montserrat"/>
              <a:buChar char="❖"/>
            </a:pPr>
            <a:r>
              <a:rPr b="0" i="0" lang="en-GB" sz="1400" u="none" cap="none" strike="noStrike">
                <a:solidFill>
                  <a:srgbClr val="FFFFFF"/>
                </a:solidFill>
                <a:latin typeface="Montserrat"/>
                <a:ea typeface="Montserrat"/>
                <a:cs typeface="Montserrat"/>
                <a:sym typeface="Montserrat"/>
              </a:rPr>
              <a:t>HTML</a:t>
            </a:r>
            <a:endParaRPr b="0" i="0" sz="1400" u="none" cap="none" strike="noStrike">
              <a:solidFill>
                <a:srgbClr val="FFFFFF"/>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b="0" i="0" lang="en-GB" sz="1400" u="none" cap="none" strike="noStrike">
                <a:solidFill>
                  <a:srgbClr val="FFFFFF"/>
                </a:solidFill>
                <a:latin typeface="Montserrat"/>
                <a:ea typeface="Montserrat"/>
                <a:cs typeface="Montserrat"/>
                <a:sym typeface="Montserrat"/>
              </a:rPr>
              <a:t>CSS</a:t>
            </a:r>
            <a:endParaRPr b="0" i="0" sz="1400" u="none" cap="none" strike="noStrike">
              <a:solidFill>
                <a:srgbClr val="FFFFFF"/>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b="0" i="0" lang="en-GB" sz="1400" u="none" cap="none" strike="noStrike">
                <a:solidFill>
                  <a:srgbClr val="FFFFFF"/>
                </a:solidFill>
                <a:latin typeface="Montserrat"/>
                <a:ea typeface="Montserrat"/>
                <a:cs typeface="Montserrat"/>
                <a:sym typeface="Montserrat"/>
              </a:rPr>
              <a:t>JS</a:t>
            </a:r>
            <a:endParaRPr b="0" i="0" sz="1400" u="none" cap="none" strike="noStrike">
              <a:solidFill>
                <a:srgbClr val="FFFFFF"/>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b="0" i="0" lang="en-GB" sz="1400" u="none" cap="none" strike="noStrike">
                <a:solidFill>
                  <a:srgbClr val="FFFFFF"/>
                </a:solidFill>
                <a:latin typeface="Montserrat"/>
                <a:ea typeface="Montserrat"/>
                <a:cs typeface="Montserrat"/>
                <a:sym typeface="Montserrat"/>
              </a:rPr>
              <a:t>PHP</a:t>
            </a:r>
            <a:endParaRPr b="0" i="0" sz="1400" u="none" cap="none" strike="noStrike">
              <a:solidFill>
                <a:srgbClr val="FFFFFF"/>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b="0" i="0" lang="en-GB" sz="1400" u="none" cap="none" strike="noStrike">
                <a:solidFill>
                  <a:srgbClr val="FFFFFF"/>
                </a:solidFill>
                <a:latin typeface="Montserrat"/>
                <a:ea typeface="Montserrat"/>
                <a:cs typeface="Montserrat"/>
                <a:sym typeface="Montserrat"/>
              </a:rPr>
              <a:t>MYSQL</a:t>
            </a:r>
            <a:endParaRPr b="0" i="0" sz="1400" u="none" cap="none" strike="noStrike">
              <a:solidFill>
                <a:srgbClr val="FFFFFF"/>
              </a:solidFill>
              <a:latin typeface="Montserrat"/>
              <a:ea typeface="Montserrat"/>
              <a:cs typeface="Montserrat"/>
              <a:sym typeface="Montserrat"/>
            </a:endParaRPr>
          </a:p>
        </p:txBody>
      </p:sp>
      <p:cxnSp>
        <p:nvCxnSpPr>
          <p:cNvPr id="93" name="Google Shape;93;p5"/>
          <p:cNvCxnSpPr/>
          <p:nvPr/>
        </p:nvCxnSpPr>
        <p:spPr>
          <a:xfrm>
            <a:off x="885425" y="958325"/>
            <a:ext cx="58047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nvSpPr>
        <p:spPr>
          <a:xfrm>
            <a:off x="462900" y="485900"/>
            <a:ext cx="713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2000"/>
              <a:buFont typeface="Arial"/>
              <a:buNone/>
            </a:pPr>
            <a:r>
              <a:rPr b="1" i="0" lang="en-GB" sz="2000" u="none" cap="none" strike="noStrike">
                <a:solidFill>
                  <a:srgbClr val="FFFFFF"/>
                </a:solidFill>
                <a:latin typeface="Montserrat"/>
                <a:ea typeface="Montserrat"/>
                <a:cs typeface="Montserrat"/>
                <a:sym typeface="Montserrat"/>
              </a:rPr>
              <a:t>Introduction</a:t>
            </a:r>
            <a:endParaRPr b="1" i="0" sz="2000" u="none" cap="none" strike="noStrike">
              <a:solidFill>
                <a:srgbClr val="FFFFFF"/>
              </a:solidFill>
              <a:latin typeface="Montserrat"/>
              <a:ea typeface="Montserrat"/>
              <a:cs typeface="Montserrat"/>
              <a:sym typeface="Montserrat"/>
            </a:endParaRPr>
          </a:p>
        </p:txBody>
      </p:sp>
      <p:cxnSp>
        <p:nvCxnSpPr>
          <p:cNvPr id="99" name="Google Shape;99;p6"/>
          <p:cNvCxnSpPr/>
          <p:nvPr/>
        </p:nvCxnSpPr>
        <p:spPr>
          <a:xfrm>
            <a:off x="885425" y="958325"/>
            <a:ext cx="5804700" cy="0"/>
          </a:xfrm>
          <a:prstGeom prst="straightConnector1">
            <a:avLst/>
          </a:prstGeom>
          <a:noFill/>
          <a:ln cap="flat" cmpd="sng" w="9525">
            <a:solidFill>
              <a:schemeClr val="dk2"/>
            </a:solidFill>
            <a:prstDash val="solid"/>
            <a:round/>
            <a:headEnd len="sm" w="sm" type="none"/>
            <a:tailEnd len="sm" w="sm" type="none"/>
          </a:ln>
        </p:spPr>
      </p:cxnSp>
      <p:sp>
        <p:nvSpPr>
          <p:cNvPr id="100" name="Google Shape;100;p6"/>
          <p:cNvSpPr txBox="1"/>
          <p:nvPr/>
        </p:nvSpPr>
        <p:spPr>
          <a:xfrm>
            <a:off x="894475" y="1175650"/>
            <a:ext cx="64746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Introduction This project concerned about developing a Pharmacy Management System that will be used for retail and wholesale pharmacies. The purpose of this project is to manage all data derived for a pharmacy to maintain their business through the system rather than recording their data manually which is more risk to the business to maintain and to avoid loss. According to my feasibility study of different pharmacies in Zanzibar and Main Land I have reached different pharmacies and recognized that most of them they recording their data manually through book of accounts. This type of recording data it makes them to incurred more loss and they are not able to determine if they incurred loss or not for those who having a large stock of medicine. There are a lot of discrepancies of items in the stock, it is hard for them even to recognise their all customer’s records; they cannot have even their weekly, monthly or a yearly report easily because of recording manually. Due to this challenges which cause to minimize a business profit I became with solution on how they can reduce risk and maximize their profit through Pharmacy management system. </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7"/>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06" name="Google Shape;106;p7"/>
          <p:cNvSpPr txBox="1"/>
          <p:nvPr/>
        </p:nvSpPr>
        <p:spPr>
          <a:xfrm>
            <a:off x="539100" y="790700"/>
            <a:ext cx="7135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Background</a:t>
            </a:r>
            <a:r>
              <a:rPr b="0" i="0" lang="en-GB" sz="1600" u="none" cap="none" strike="noStrike">
                <a:solidFill>
                  <a:schemeClr val="dk1"/>
                </a:solidFill>
                <a:latin typeface="Montserrat"/>
                <a:ea typeface="Montserrat"/>
                <a:cs typeface="Montserrat"/>
                <a:sym typeface="Montserrat"/>
              </a:rPr>
              <a:t> </a:t>
            </a:r>
            <a:r>
              <a:rPr b="0" i="0" lang="en-GB" sz="1500" u="none" cap="none" strike="noStrike">
                <a:solidFill>
                  <a:schemeClr val="dk1"/>
                </a:solidFill>
                <a:latin typeface="Montserrat"/>
                <a:ea typeface="Montserrat"/>
                <a:cs typeface="Montserrat"/>
                <a:sym typeface="Montserrat"/>
              </a:rPr>
              <a:t>Of the study Pharmacy management system</a:t>
            </a:r>
            <a:r>
              <a:rPr b="0" i="0" lang="en-GB" sz="1300" u="none" cap="none" strike="noStrike">
                <a:solidFill>
                  <a:schemeClr val="dk1"/>
                </a:solidFill>
                <a:latin typeface="Montserrat"/>
                <a:ea typeface="Montserrat"/>
                <a:cs typeface="Montserrat"/>
                <a:sym typeface="Montserrat"/>
              </a:rPr>
              <a:t> </a:t>
            </a:r>
            <a:endParaRPr b="1" i="0" sz="2000" u="none" cap="none" strike="noStrike">
              <a:solidFill>
                <a:srgbClr val="FFFFFF"/>
              </a:solidFill>
              <a:latin typeface="Montserrat"/>
              <a:ea typeface="Montserrat"/>
              <a:cs typeface="Montserrat"/>
              <a:sym typeface="Montserrat"/>
            </a:endParaRPr>
          </a:p>
          <a:p>
            <a:pPr indent="0" lvl="0" marL="0" marR="0" rtl="0" algn="l">
              <a:lnSpc>
                <a:spcPct val="107916"/>
              </a:lnSpc>
              <a:spcBef>
                <a:spcPts val="0"/>
              </a:spcBef>
              <a:spcAft>
                <a:spcPts val="800"/>
              </a:spcAft>
              <a:buClr>
                <a:srgbClr val="000000"/>
              </a:buClr>
              <a:buSzPts val="2000"/>
              <a:buFont typeface="Arial"/>
              <a:buNone/>
            </a:pPr>
            <a:r>
              <a:t/>
            </a:r>
            <a:endParaRPr b="1" i="0" sz="2000" u="none" cap="none" strike="noStrike">
              <a:solidFill>
                <a:srgbClr val="FFFFFF"/>
              </a:solidFill>
              <a:latin typeface="Montserrat"/>
              <a:ea typeface="Montserrat"/>
              <a:cs typeface="Montserrat"/>
              <a:sym typeface="Montserrat"/>
            </a:endParaRPr>
          </a:p>
        </p:txBody>
      </p:sp>
      <p:sp>
        <p:nvSpPr>
          <p:cNvPr id="107" name="Google Shape;107;p7"/>
          <p:cNvSpPr txBox="1"/>
          <p:nvPr/>
        </p:nvSpPr>
        <p:spPr>
          <a:xfrm>
            <a:off x="818275" y="1404250"/>
            <a:ext cx="70197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is a system that consists of data entry, retrieval and monitoring stock, sale, customer records, debtor’s and management administrator’s records and determination of minimum quantity of each drug. String searching technique also applied in this system. This technique is referring by drugs name, drug code and description of drugs. Besides that, the system also provides two types of methods which are Quantity and Expire date of drugs. This system always checking the date to remind the sales man if the certain drug was expired and will be triggered to remind the sale man if the certain of the drugs reached the minimum quantity. This system enable administrator to control and monitor the drugs stock effectively. Due to the size and quantity service of the pharmacy, the pharmacy has a very large customer base. The number of customers is quickly increases due to the increase of demand of drugs in many areas. This situation makes the pharmacist to be busy and use a lot of time to manage and control their business records. Meanwhile the pharmacist has to insure satisfaction in services to keep their records effectively at a reasonable time.</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cxnSp>
        <p:nvCxnSpPr>
          <p:cNvPr id="112" name="Google Shape;112;p8"/>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13" name="Google Shape;113;p8"/>
          <p:cNvSpPr txBox="1"/>
          <p:nvPr/>
        </p:nvSpPr>
        <p:spPr>
          <a:xfrm>
            <a:off x="539100" y="562100"/>
            <a:ext cx="7135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Montserrat"/>
                <a:ea typeface="Montserrat"/>
                <a:cs typeface="Montserrat"/>
                <a:sym typeface="Montserrat"/>
              </a:rPr>
              <a:t>Problem </a:t>
            </a:r>
            <a:r>
              <a:rPr b="0" i="0" lang="en-GB" sz="1600" u="none" cap="none" strike="noStrike">
                <a:solidFill>
                  <a:schemeClr val="dk1"/>
                </a:solidFill>
                <a:latin typeface="Montserrat"/>
                <a:ea typeface="Montserrat"/>
                <a:cs typeface="Montserrat"/>
                <a:sym typeface="Montserrat"/>
              </a:rPr>
              <a:t>statement Improving performance and efficiency in              pharmacy</a:t>
            </a:r>
            <a:endParaRPr b="1" i="0" sz="2000" u="none" cap="none" strike="noStrike">
              <a:solidFill>
                <a:srgbClr val="FFFFFF"/>
              </a:solidFill>
              <a:latin typeface="Montserrat"/>
              <a:ea typeface="Montserrat"/>
              <a:cs typeface="Montserrat"/>
              <a:sym typeface="Montserrat"/>
            </a:endParaRPr>
          </a:p>
        </p:txBody>
      </p:sp>
      <p:sp>
        <p:nvSpPr>
          <p:cNvPr id="114" name="Google Shape;114;p8"/>
          <p:cNvSpPr txBox="1"/>
          <p:nvPr/>
        </p:nvSpPr>
        <p:spPr>
          <a:xfrm>
            <a:off x="818275" y="1404250"/>
            <a:ext cx="70197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is a system that consists of data entry, retrieval and monitoring stock, sale, customer records, debtor’s and management administrator’s records and determination of minimum quantity of each drug. String searching technique also applied in this system. This technique is referring by drugs name, drug code and description of drugs. Besides that, the system also provides two types of methods which are Quantity and Expire date of drugs. This system always checking the date to remind the sales man if the certain drug was expired and will be triggered to remind the sale man if the certain of the drugs reached the minimum quantity. This system enable administrator to control and monitor the drugs stock effectively. Due to the size and quantity service of the pharmacy, the pharmacy has a very large customer base. The number of customers is quickly increases due to the increase of demand of drugs in many areas. This situation makes the pharmacist to be busy and use a lot of time to manage and control their business records. Meanwhile the pharmacist has to insure satisfaction in services to keep their records effectively at a reasonable time.</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cxnSp>
        <p:nvCxnSpPr>
          <p:cNvPr id="119" name="Google Shape;119;p9"/>
          <p:cNvCxnSpPr/>
          <p:nvPr/>
        </p:nvCxnSpPr>
        <p:spPr>
          <a:xfrm>
            <a:off x="885425" y="1263125"/>
            <a:ext cx="5804700" cy="0"/>
          </a:xfrm>
          <a:prstGeom prst="straightConnector1">
            <a:avLst/>
          </a:prstGeom>
          <a:noFill/>
          <a:ln cap="flat" cmpd="sng" w="9525">
            <a:solidFill>
              <a:schemeClr val="dk2"/>
            </a:solidFill>
            <a:prstDash val="solid"/>
            <a:round/>
            <a:headEnd len="sm" w="sm" type="none"/>
            <a:tailEnd len="sm" w="sm" type="none"/>
          </a:ln>
        </p:spPr>
      </p:cxnSp>
      <p:sp>
        <p:nvSpPr>
          <p:cNvPr id="120" name="Google Shape;120;p9"/>
          <p:cNvSpPr txBox="1"/>
          <p:nvPr/>
        </p:nvSpPr>
        <p:spPr>
          <a:xfrm>
            <a:off x="615300" y="714500"/>
            <a:ext cx="7135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chemeClr val="dk1"/>
                </a:solidFill>
                <a:latin typeface="Montserrat"/>
                <a:ea typeface="Montserrat"/>
                <a:cs typeface="Montserrat"/>
                <a:sym typeface="Montserrat"/>
              </a:rPr>
              <a:t>Objective </a:t>
            </a:r>
            <a:r>
              <a:rPr b="0" i="0" lang="en-GB" sz="1700" u="none" cap="none" strike="noStrike">
                <a:solidFill>
                  <a:schemeClr val="dk1"/>
                </a:solidFill>
                <a:latin typeface="Montserrat"/>
                <a:ea typeface="Montserrat"/>
                <a:cs typeface="Montserrat"/>
                <a:sym typeface="Montserrat"/>
              </a:rPr>
              <a:t>of the project</a:t>
            </a:r>
            <a:r>
              <a:rPr b="1" i="0" lang="en-GB" sz="1700" u="none" cap="none" strike="noStrike">
                <a:solidFill>
                  <a:schemeClr val="dk1"/>
                </a:solidFill>
                <a:latin typeface="Montserrat"/>
                <a:ea typeface="Montserrat"/>
                <a:cs typeface="Montserrat"/>
                <a:sym typeface="Montserrat"/>
              </a:rPr>
              <a:t> </a:t>
            </a:r>
            <a:endParaRPr b="1" i="0" sz="2100" u="none" cap="none" strike="noStrike">
              <a:solidFill>
                <a:srgbClr val="FFFFFF"/>
              </a:solidFill>
              <a:latin typeface="Montserrat"/>
              <a:ea typeface="Montserrat"/>
              <a:cs typeface="Montserrat"/>
              <a:sym typeface="Montserrat"/>
            </a:endParaRPr>
          </a:p>
        </p:txBody>
      </p:sp>
      <p:sp>
        <p:nvSpPr>
          <p:cNvPr id="121" name="Google Shape;121;p9"/>
          <p:cNvSpPr txBox="1"/>
          <p:nvPr/>
        </p:nvSpPr>
        <p:spPr>
          <a:xfrm>
            <a:off x="818275" y="1404250"/>
            <a:ext cx="70197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FF"/>
                </a:solidFill>
                <a:latin typeface="Montserrat"/>
                <a:ea typeface="Montserrat"/>
                <a:cs typeface="Montserrat"/>
                <a:sym typeface="Montserrat"/>
              </a:rPr>
              <a:t>is a system that consists of data entry, retrieval and monitoring stock, sale, customer records, debtor’s and management administrator’s records and determination of minimum quantity of each drug. String searching technique also applied in this system. This technique is referring by drugs name, drug code and description of drugs. Besides that, the system also provides two types of methods which are Quantity and Expire date of drugs. This system always checking the date to remind the sales man if the certain drug was expired and will be triggered to remind the sale man if the certain of the drugs reached the minimum quantity. This system enable administrator to control and monitor the drugs stock effectively. Due to the size and quantity service of the pharmacy, the pharmacy has a very large customer base. The number of customers is quickly increases due to the increase of demand of drugs in many areas. This situation makes the pharmacist to be busy and use a lot of time to manage and control their business records. Meanwhile the pharmacist has to insure satisfaction in services to keep their records effectively at a reasonable time.</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