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9" r:id="rId2"/>
    <p:sldId id="288" r:id="rId3"/>
    <p:sldId id="291" r:id="rId4"/>
    <p:sldId id="290" r:id="rId5"/>
    <p:sldId id="2833" r:id="rId6"/>
    <p:sldId id="2831" r:id="rId7"/>
    <p:sldId id="2832" r:id="rId8"/>
    <p:sldId id="2830" r:id="rId9"/>
    <p:sldId id="2834" r:id="rId10"/>
    <p:sldId id="2837" r:id="rId11"/>
    <p:sldId id="2835" r:id="rId12"/>
    <p:sldId id="2836" r:id="rId13"/>
    <p:sldId id="2838" r:id="rId14"/>
    <p:sldId id="2891" r:id="rId15"/>
    <p:sldId id="283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F22"/>
    <a:srgbClr val="276BA9"/>
    <a:srgbClr val="000000"/>
    <a:srgbClr val="780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228F9-D33E-4C85-8CA6-6F643CD2F879}" v="10" dt="2022-12-06T15:25:13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0" d="100"/>
          <a:sy n="160" d="100"/>
        </p:scale>
        <p:origin x="-438" y="-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Medeiros De Souza" userId="f09e4b2e-cd96-4d63-8901-ac223430f0af" providerId="ADAL" clId="{51E228F9-D33E-4C85-8CA6-6F643CD2F879}"/>
    <pc:docChg chg="modSld">
      <pc:chgData name="Bruno Medeiros De Souza" userId="f09e4b2e-cd96-4d63-8901-ac223430f0af" providerId="ADAL" clId="{51E228F9-D33E-4C85-8CA6-6F643CD2F879}" dt="2022-12-06T15:25:13.093" v="9" actId="2085"/>
      <pc:docMkLst>
        <pc:docMk/>
      </pc:docMkLst>
      <pc:sldChg chg="modSp">
        <pc:chgData name="Bruno Medeiros De Souza" userId="f09e4b2e-cd96-4d63-8901-ac223430f0af" providerId="ADAL" clId="{51E228F9-D33E-4C85-8CA6-6F643CD2F879}" dt="2022-12-06T15:25:13.093" v="9" actId="2085"/>
        <pc:sldMkLst>
          <pc:docMk/>
          <pc:sldMk cId="1384275374" sldId="2830"/>
        </pc:sldMkLst>
        <pc:graphicFrameChg chg="mod">
          <ac:chgData name="Bruno Medeiros De Souza" userId="f09e4b2e-cd96-4d63-8901-ac223430f0af" providerId="ADAL" clId="{51E228F9-D33E-4C85-8CA6-6F643CD2F879}" dt="2022-12-06T15:25:13.093" v="9" actId="2085"/>
          <ac:graphicFrameMkLst>
            <pc:docMk/>
            <pc:sldMk cId="1384275374" sldId="2830"/>
            <ac:graphicFrameMk id="13" creationId="{B7ED3C96-42BA-A979-8067-AF5DB0A72C12}"/>
          </ac:graphicFrameMkLst>
        </pc:graphicFrameChg>
      </pc:sldChg>
      <pc:sldChg chg="modAnim">
        <pc:chgData name="Bruno Medeiros De Souza" userId="f09e4b2e-cd96-4d63-8901-ac223430f0af" providerId="ADAL" clId="{51E228F9-D33E-4C85-8CA6-6F643CD2F879}" dt="2022-11-30T23:16:00.090" v="1"/>
        <pc:sldMkLst>
          <pc:docMk/>
          <pc:sldMk cId="1896301508" sldId="283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tx1"/>
                </a:solidFill>
              </a:rPr>
              <a:t>Profissionais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baseline="0" dirty="0" err="1">
                <a:solidFill>
                  <a:schemeClr val="tx1"/>
                </a:solidFill>
              </a:rPr>
              <a:t>em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baseline="0" dirty="0" err="1">
                <a:solidFill>
                  <a:schemeClr val="tx1"/>
                </a:solidFill>
              </a:rPr>
              <a:t>atuação</a:t>
            </a:r>
            <a:r>
              <a:rPr lang="en-US" baseline="0" dirty="0">
                <a:solidFill>
                  <a:schemeClr val="tx1"/>
                </a:solidFill>
              </a:rPr>
              <a:t> no mercado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Porcentagem</c:v>
                </c:pt>
              </c:strCache>
            </c:strRef>
          </c:tx>
          <c:dPt>
            <c:idx val="0"/>
            <c:bubble3D val="0"/>
            <c:spPr>
              <a:solidFill>
                <a:srgbClr val="A01F2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A79-4FAD-9ED6-58C0185E2CC0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A79-4FAD-9ED6-58C0185E2C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A79-4FAD-9ED6-58C0185E2CC0}"/>
              </c:ext>
            </c:extLst>
          </c:dPt>
          <c:dPt>
            <c:idx val="3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A79-4FAD-9ED6-58C0185E2C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Superior Completo</c:v>
                </c:pt>
                <c:pt idx="1">
                  <c:v>Mestrado</c:v>
                </c:pt>
                <c:pt idx="2">
                  <c:v>Doutorado</c:v>
                </c:pt>
                <c:pt idx="3">
                  <c:v>Pós-Graduado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77.5</c:v>
                </c:pt>
                <c:pt idx="1">
                  <c:v>6.4</c:v>
                </c:pt>
                <c:pt idx="2">
                  <c:v>1.4</c:v>
                </c:pt>
                <c:pt idx="3">
                  <c:v>14.7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A79-4FAD-9ED6-58C0185E2CC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CEBD0-A495-4887-A03A-888102EDB5A5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4C4AEA99-1254-443F-B52C-D062811A40A6}">
      <dgm:prSet phldrT="[Texto]" custT="1"/>
      <dgm:spPr/>
      <dgm:t>
        <a:bodyPr/>
        <a:lstStyle/>
        <a:p>
          <a:pPr>
            <a:buAutoNum type="arabicParenR"/>
          </a:pPr>
          <a:r>
            <a:rPr lang="pt-BR" sz="1800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pt-BR" sz="1800" dirty="0">
              <a:latin typeface="+mj-lt"/>
              <a:cs typeface="Aharoni" panose="02010803020104030203" pitchFamily="2" charset="-79"/>
            </a:rPr>
            <a:t>Introdução</a:t>
          </a:r>
          <a:endParaRPr lang="pt-BR" sz="1800" dirty="0">
            <a:latin typeface="+mj-lt"/>
          </a:endParaRPr>
        </a:p>
      </dgm:t>
    </dgm:pt>
    <dgm:pt modelId="{41747C2F-3A5C-42F2-A890-5DAF38DB8178}" type="parTrans" cxnId="{1C1BDA7C-FB55-4C5C-BED0-F584333D1D56}">
      <dgm:prSet/>
      <dgm:spPr/>
      <dgm:t>
        <a:bodyPr/>
        <a:lstStyle/>
        <a:p>
          <a:endParaRPr lang="pt-BR" sz="1800"/>
        </a:p>
      </dgm:t>
    </dgm:pt>
    <dgm:pt modelId="{8C90EEB1-33D2-4AE3-B0B9-8F735915DF71}" type="sibTrans" cxnId="{1C1BDA7C-FB55-4C5C-BED0-F584333D1D56}">
      <dgm:prSet custT="1"/>
      <dgm:spPr/>
      <dgm:t>
        <a:bodyPr/>
        <a:lstStyle/>
        <a:p>
          <a:endParaRPr lang="pt-BR" sz="1800"/>
        </a:p>
      </dgm:t>
    </dgm:pt>
    <dgm:pt modelId="{1B2B00C6-2422-496C-AFA0-1F8B87AE4992}">
      <dgm:prSet phldrT="[Texto]" custT="1"/>
      <dgm:spPr/>
      <dgm:t>
        <a:bodyPr/>
        <a:lstStyle/>
        <a:p>
          <a:pPr>
            <a:buAutoNum type="arabicParenR"/>
          </a:pPr>
          <a:r>
            <a:rPr lang="pt-BR" sz="1800" b="0" dirty="0">
              <a:latin typeface="+mj-lt"/>
              <a:cs typeface="Aharoni" panose="02010803020104030203" pitchFamily="2" charset="-79"/>
            </a:rPr>
            <a:t>Conceitos e fundamentos de engenharia de dados</a:t>
          </a:r>
          <a:endParaRPr lang="pt-BR" sz="1800" b="0" dirty="0">
            <a:latin typeface="+mj-lt"/>
          </a:endParaRPr>
        </a:p>
      </dgm:t>
    </dgm:pt>
    <dgm:pt modelId="{9D2235C6-20F2-4DD0-B8B2-F90CA9556888}" type="parTrans" cxnId="{5E0EFE2B-1615-4470-9026-63E76E6BB36D}">
      <dgm:prSet/>
      <dgm:spPr/>
      <dgm:t>
        <a:bodyPr/>
        <a:lstStyle/>
        <a:p>
          <a:endParaRPr lang="pt-BR" sz="1800"/>
        </a:p>
      </dgm:t>
    </dgm:pt>
    <dgm:pt modelId="{9DD6D8F9-125C-4C80-A64F-288FB2631AAC}" type="sibTrans" cxnId="{5E0EFE2B-1615-4470-9026-63E76E6BB36D}">
      <dgm:prSet custT="1"/>
      <dgm:spPr/>
      <dgm:t>
        <a:bodyPr/>
        <a:lstStyle/>
        <a:p>
          <a:endParaRPr lang="pt-BR" sz="1800"/>
        </a:p>
      </dgm:t>
    </dgm:pt>
    <dgm:pt modelId="{B9D1B254-5D2A-435C-AB7C-25AC0315E2F4}">
      <dgm:prSet phldrT="[Texto]" custT="1"/>
      <dgm:spPr/>
      <dgm:t>
        <a:bodyPr/>
        <a:lstStyle/>
        <a:p>
          <a:pPr>
            <a:buAutoNum type="arabicParenR"/>
          </a:pPr>
          <a:r>
            <a:rPr lang="pt-BR" sz="1800" dirty="0">
              <a:latin typeface="+mj-lt"/>
              <a:cs typeface="Aharoni" panose="02010803020104030203" pitchFamily="2" charset="-79"/>
            </a:rPr>
            <a:t>Ferramentas</a:t>
          </a:r>
          <a:endParaRPr lang="pt-BR" sz="1800" dirty="0">
            <a:latin typeface="+mj-lt"/>
          </a:endParaRPr>
        </a:p>
      </dgm:t>
    </dgm:pt>
    <dgm:pt modelId="{E76956C5-33D3-45F0-84B6-FEC2F1D08BFC}" type="parTrans" cxnId="{2CE8078C-83BC-4510-9BD1-2578F7F27E10}">
      <dgm:prSet/>
      <dgm:spPr/>
      <dgm:t>
        <a:bodyPr/>
        <a:lstStyle/>
        <a:p>
          <a:endParaRPr lang="pt-BR" sz="1800"/>
        </a:p>
      </dgm:t>
    </dgm:pt>
    <dgm:pt modelId="{AF3DADA7-3E31-4A91-BBBF-2AA0D5E51CD8}" type="sibTrans" cxnId="{2CE8078C-83BC-4510-9BD1-2578F7F27E10}">
      <dgm:prSet custT="1"/>
      <dgm:spPr/>
      <dgm:t>
        <a:bodyPr/>
        <a:lstStyle/>
        <a:p>
          <a:endParaRPr lang="pt-BR" sz="1800"/>
        </a:p>
      </dgm:t>
    </dgm:pt>
    <dgm:pt modelId="{2AAAEDDD-EC9B-40D2-8685-C40DB04BEB88}">
      <dgm:prSet phldrT="[Texto]" custT="1"/>
      <dgm:spPr/>
      <dgm:t>
        <a:bodyPr/>
        <a:lstStyle/>
        <a:p>
          <a:pPr>
            <a:buAutoNum type="arabicParenR"/>
          </a:pPr>
          <a:r>
            <a:rPr lang="pt-BR" sz="1800" dirty="0">
              <a:latin typeface="+mj-lt"/>
              <a:cs typeface="Aharoni" panose="02010803020104030203" pitchFamily="2" charset="-79"/>
            </a:rPr>
            <a:t>Estudo de caso</a:t>
          </a:r>
          <a:endParaRPr lang="pt-BR" sz="1800" dirty="0">
            <a:latin typeface="+mj-lt"/>
          </a:endParaRPr>
        </a:p>
      </dgm:t>
    </dgm:pt>
    <dgm:pt modelId="{45D902D0-F5A1-4EA9-8775-C7DDD991DE40}" type="parTrans" cxnId="{2163662B-B5F9-41BA-96F8-3EFCE7B4A1E3}">
      <dgm:prSet/>
      <dgm:spPr/>
      <dgm:t>
        <a:bodyPr/>
        <a:lstStyle/>
        <a:p>
          <a:endParaRPr lang="pt-BR" sz="1800"/>
        </a:p>
      </dgm:t>
    </dgm:pt>
    <dgm:pt modelId="{E2A78106-1011-4188-B447-2C2A325162EE}" type="sibTrans" cxnId="{2163662B-B5F9-41BA-96F8-3EFCE7B4A1E3}">
      <dgm:prSet custT="1"/>
      <dgm:spPr/>
      <dgm:t>
        <a:bodyPr/>
        <a:lstStyle/>
        <a:p>
          <a:endParaRPr lang="pt-BR" sz="1800"/>
        </a:p>
      </dgm:t>
    </dgm:pt>
    <dgm:pt modelId="{EA7F9F8F-81AC-4819-A80A-6693771B80D9}">
      <dgm:prSet phldrT="[Texto]" custT="1"/>
      <dgm:spPr/>
      <dgm:t>
        <a:bodyPr/>
        <a:lstStyle/>
        <a:p>
          <a:pPr>
            <a:buAutoNum type="arabicParenR"/>
          </a:pPr>
          <a:r>
            <a:rPr lang="pt-BR" sz="1800" dirty="0">
              <a:latin typeface="+mj-lt"/>
              <a:cs typeface="Arial" panose="020B0604020202020204" pitchFamily="34" charset="0"/>
            </a:rPr>
            <a:t>Conclusão</a:t>
          </a:r>
        </a:p>
      </dgm:t>
    </dgm:pt>
    <dgm:pt modelId="{A26C4DC7-17B5-45BC-8E1F-66D29D3D7D1E}" type="parTrans" cxnId="{C7A4816D-7695-4EAD-BAB9-0DC8E0A23FC1}">
      <dgm:prSet/>
      <dgm:spPr/>
      <dgm:t>
        <a:bodyPr/>
        <a:lstStyle/>
        <a:p>
          <a:endParaRPr lang="pt-BR" sz="1800"/>
        </a:p>
      </dgm:t>
    </dgm:pt>
    <dgm:pt modelId="{C4E3259A-F64B-493C-845D-3F1BD182A116}" type="sibTrans" cxnId="{C7A4816D-7695-4EAD-BAB9-0DC8E0A23FC1}">
      <dgm:prSet/>
      <dgm:spPr/>
      <dgm:t>
        <a:bodyPr/>
        <a:lstStyle/>
        <a:p>
          <a:endParaRPr lang="pt-BR" sz="1800"/>
        </a:p>
      </dgm:t>
    </dgm:pt>
    <dgm:pt modelId="{C8A571B0-9751-4E98-9C43-DD5E26ADDD21}">
      <dgm:prSet phldrT="[Texto]" custT="1"/>
      <dgm:spPr/>
      <dgm:t>
        <a:bodyPr/>
        <a:lstStyle/>
        <a:p>
          <a:pPr>
            <a:buAutoNum type="arabicParenR"/>
          </a:pPr>
          <a:r>
            <a:rPr lang="pt-BR" sz="1800" dirty="0">
              <a:latin typeface="+mj-lt"/>
            </a:rPr>
            <a:t>Trabalhos futuros</a:t>
          </a:r>
        </a:p>
      </dgm:t>
    </dgm:pt>
    <dgm:pt modelId="{7EEE9CD5-80A7-4136-B079-43823BC3F937}" type="parTrans" cxnId="{4E1F7239-6B88-4D88-A16B-E5FBBBF0848F}">
      <dgm:prSet/>
      <dgm:spPr/>
      <dgm:t>
        <a:bodyPr/>
        <a:lstStyle/>
        <a:p>
          <a:endParaRPr lang="pt-BR"/>
        </a:p>
      </dgm:t>
    </dgm:pt>
    <dgm:pt modelId="{134D14FF-1DDE-47B0-BA33-3AE765D93A72}" type="sibTrans" cxnId="{4E1F7239-6B88-4D88-A16B-E5FBBBF0848F}">
      <dgm:prSet/>
      <dgm:spPr/>
      <dgm:t>
        <a:bodyPr/>
        <a:lstStyle/>
        <a:p>
          <a:endParaRPr lang="pt-BR"/>
        </a:p>
      </dgm:t>
    </dgm:pt>
    <dgm:pt modelId="{30B25264-B61C-40FB-9128-C0D04D0971DA}" type="pres">
      <dgm:prSet presAssocID="{FA3CEBD0-A495-4887-A03A-888102EDB5A5}" presName="Name0" presStyleCnt="0">
        <dgm:presLayoutVars>
          <dgm:dir/>
          <dgm:resizeHandles val="exact"/>
        </dgm:presLayoutVars>
      </dgm:prSet>
      <dgm:spPr/>
    </dgm:pt>
    <dgm:pt modelId="{76778730-3FA2-4910-B82D-C49B1439AC07}" type="pres">
      <dgm:prSet presAssocID="{4C4AEA99-1254-443F-B52C-D062811A40A6}" presName="node" presStyleLbl="node1" presStyleIdx="0" presStyleCnt="6" custScaleX="122688">
        <dgm:presLayoutVars>
          <dgm:bulletEnabled val="1"/>
        </dgm:presLayoutVars>
      </dgm:prSet>
      <dgm:spPr/>
    </dgm:pt>
    <dgm:pt modelId="{024C1151-054B-4479-9E50-AF51DE04C42B}" type="pres">
      <dgm:prSet presAssocID="{8C90EEB1-33D2-4AE3-B0B9-8F735915DF71}" presName="sibTrans" presStyleLbl="sibTrans2D1" presStyleIdx="0" presStyleCnt="5"/>
      <dgm:spPr/>
    </dgm:pt>
    <dgm:pt modelId="{B9153CCE-4DB7-4D70-BA1F-456F3FDDF2A1}" type="pres">
      <dgm:prSet presAssocID="{8C90EEB1-33D2-4AE3-B0B9-8F735915DF71}" presName="connectorText" presStyleLbl="sibTrans2D1" presStyleIdx="0" presStyleCnt="5"/>
      <dgm:spPr/>
    </dgm:pt>
    <dgm:pt modelId="{713FD247-9FB5-4E22-835A-AF51D756E408}" type="pres">
      <dgm:prSet presAssocID="{1B2B00C6-2422-496C-AFA0-1F8B87AE4992}" presName="node" presStyleLbl="node1" presStyleIdx="1" presStyleCnt="6" custScaleX="133669">
        <dgm:presLayoutVars>
          <dgm:bulletEnabled val="1"/>
        </dgm:presLayoutVars>
      </dgm:prSet>
      <dgm:spPr/>
    </dgm:pt>
    <dgm:pt modelId="{50FD2A5E-846F-40B7-8EFC-3DE367B6C921}" type="pres">
      <dgm:prSet presAssocID="{9DD6D8F9-125C-4C80-A64F-288FB2631AAC}" presName="sibTrans" presStyleLbl="sibTrans2D1" presStyleIdx="1" presStyleCnt="5"/>
      <dgm:spPr/>
    </dgm:pt>
    <dgm:pt modelId="{139C60DB-9088-4A83-B8ED-19AF60452415}" type="pres">
      <dgm:prSet presAssocID="{9DD6D8F9-125C-4C80-A64F-288FB2631AAC}" presName="connectorText" presStyleLbl="sibTrans2D1" presStyleIdx="1" presStyleCnt="5"/>
      <dgm:spPr/>
    </dgm:pt>
    <dgm:pt modelId="{6E7FE9A2-6AFE-4767-B534-7B792FC1AAC5}" type="pres">
      <dgm:prSet presAssocID="{B9D1B254-5D2A-435C-AB7C-25AC0315E2F4}" presName="node" presStyleLbl="node1" presStyleIdx="2" presStyleCnt="6" custScaleX="130940">
        <dgm:presLayoutVars>
          <dgm:bulletEnabled val="1"/>
        </dgm:presLayoutVars>
      </dgm:prSet>
      <dgm:spPr/>
    </dgm:pt>
    <dgm:pt modelId="{A8E93D90-E606-49EF-A091-B32C1ADB11A0}" type="pres">
      <dgm:prSet presAssocID="{AF3DADA7-3E31-4A91-BBBF-2AA0D5E51CD8}" presName="sibTrans" presStyleLbl="sibTrans2D1" presStyleIdx="2" presStyleCnt="5"/>
      <dgm:spPr/>
    </dgm:pt>
    <dgm:pt modelId="{4DFAA850-D18A-4159-9E68-D5339E6DEE38}" type="pres">
      <dgm:prSet presAssocID="{AF3DADA7-3E31-4A91-BBBF-2AA0D5E51CD8}" presName="connectorText" presStyleLbl="sibTrans2D1" presStyleIdx="2" presStyleCnt="5"/>
      <dgm:spPr/>
    </dgm:pt>
    <dgm:pt modelId="{0F170D37-066A-47CB-AC7F-94B678B4298E}" type="pres">
      <dgm:prSet presAssocID="{2AAAEDDD-EC9B-40D2-8685-C40DB04BEB88}" presName="node" presStyleLbl="node1" presStyleIdx="3" presStyleCnt="6" custScaleX="128229">
        <dgm:presLayoutVars>
          <dgm:bulletEnabled val="1"/>
        </dgm:presLayoutVars>
      </dgm:prSet>
      <dgm:spPr/>
    </dgm:pt>
    <dgm:pt modelId="{9A45B4C1-F707-4A8C-B141-39B55FEBD4A7}" type="pres">
      <dgm:prSet presAssocID="{E2A78106-1011-4188-B447-2C2A325162EE}" presName="sibTrans" presStyleLbl="sibTrans2D1" presStyleIdx="3" presStyleCnt="5"/>
      <dgm:spPr/>
    </dgm:pt>
    <dgm:pt modelId="{6DDEA49D-1381-434C-82F9-9A8944071DFA}" type="pres">
      <dgm:prSet presAssocID="{E2A78106-1011-4188-B447-2C2A325162EE}" presName="connectorText" presStyleLbl="sibTrans2D1" presStyleIdx="3" presStyleCnt="5"/>
      <dgm:spPr/>
    </dgm:pt>
    <dgm:pt modelId="{48873D46-40CB-4D76-B634-C79DCAA607D1}" type="pres">
      <dgm:prSet presAssocID="{EA7F9F8F-81AC-4819-A80A-6693771B80D9}" presName="node" presStyleLbl="node1" presStyleIdx="4" presStyleCnt="6" custScaleX="102429">
        <dgm:presLayoutVars>
          <dgm:bulletEnabled val="1"/>
        </dgm:presLayoutVars>
      </dgm:prSet>
      <dgm:spPr/>
    </dgm:pt>
    <dgm:pt modelId="{8389CD76-153D-4C5A-8CCD-9CFDDDACA168}" type="pres">
      <dgm:prSet presAssocID="{C4E3259A-F64B-493C-845D-3F1BD182A116}" presName="sibTrans" presStyleLbl="sibTrans2D1" presStyleIdx="4" presStyleCnt="5"/>
      <dgm:spPr/>
    </dgm:pt>
    <dgm:pt modelId="{8AEF7B2A-CA7D-4FD5-8C05-A3493BB3DEBA}" type="pres">
      <dgm:prSet presAssocID="{C4E3259A-F64B-493C-845D-3F1BD182A116}" presName="connectorText" presStyleLbl="sibTrans2D1" presStyleIdx="4" presStyleCnt="5"/>
      <dgm:spPr/>
    </dgm:pt>
    <dgm:pt modelId="{9D18A796-9B8E-4EDF-A77C-CE1C9EAA4CB1}" type="pres">
      <dgm:prSet presAssocID="{C8A571B0-9751-4E98-9C43-DD5E26ADDD21}" presName="node" presStyleLbl="node1" presStyleIdx="5" presStyleCnt="6" custScaleX="121253">
        <dgm:presLayoutVars>
          <dgm:bulletEnabled val="1"/>
        </dgm:presLayoutVars>
      </dgm:prSet>
      <dgm:spPr/>
    </dgm:pt>
  </dgm:ptLst>
  <dgm:cxnLst>
    <dgm:cxn modelId="{D79C7705-6FD1-4F13-A2E8-05C5EEDECDCD}" type="presOf" srcId="{9DD6D8F9-125C-4C80-A64F-288FB2631AAC}" destId="{139C60DB-9088-4A83-B8ED-19AF60452415}" srcOrd="1" destOrd="0" presId="urn:microsoft.com/office/officeart/2005/8/layout/process1"/>
    <dgm:cxn modelId="{F804AB1E-AA44-4363-99A8-A5B502C89574}" type="presOf" srcId="{2AAAEDDD-EC9B-40D2-8685-C40DB04BEB88}" destId="{0F170D37-066A-47CB-AC7F-94B678B4298E}" srcOrd="0" destOrd="0" presId="urn:microsoft.com/office/officeart/2005/8/layout/process1"/>
    <dgm:cxn modelId="{8AAE8225-FB32-4E88-BD20-A395AFF316A3}" type="presOf" srcId="{1B2B00C6-2422-496C-AFA0-1F8B87AE4992}" destId="{713FD247-9FB5-4E22-835A-AF51D756E408}" srcOrd="0" destOrd="0" presId="urn:microsoft.com/office/officeart/2005/8/layout/process1"/>
    <dgm:cxn modelId="{8DB5FD27-8744-413D-8287-3EDE4CEF3C6A}" type="presOf" srcId="{E2A78106-1011-4188-B447-2C2A325162EE}" destId="{9A45B4C1-F707-4A8C-B141-39B55FEBD4A7}" srcOrd="0" destOrd="0" presId="urn:microsoft.com/office/officeart/2005/8/layout/process1"/>
    <dgm:cxn modelId="{2163662B-B5F9-41BA-96F8-3EFCE7B4A1E3}" srcId="{FA3CEBD0-A495-4887-A03A-888102EDB5A5}" destId="{2AAAEDDD-EC9B-40D2-8685-C40DB04BEB88}" srcOrd="3" destOrd="0" parTransId="{45D902D0-F5A1-4EA9-8775-C7DDD991DE40}" sibTransId="{E2A78106-1011-4188-B447-2C2A325162EE}"/>
    <dgm:cxn modelId="{5E0EFE2B-1615-4470-9026-63E76E6BB36D}" srcId="{FA3CEBD0-A495-4887-A03A-888102EDB5A5}" destId="{1B2B00C6-2422-496C-AFA0-1F8B87AE4992}" srcOrd="1" destOrd="0" parTransId="{9D2235C6-20F2-4DD0-B8B2-F90CA9556888}" sibTransId="{9DD6D8F9-125C-4C80-A64F-288FB2631AAC}"/>
    <dgm:cxn modelId="{4E1F7239-6B88-4D88-A16B-E5FBBBF0848F}" srcId="{FA3CEBD0-A495-4887-A03A-888102EDB5A5}" destId="{C8A571B0-9751-4E98-9C43-DD5E26ADDD21}" srcOrd="5" destOrd="0" parTransId="{7EEE9CD5-80A7-4136-B079-43823BC3F937}" sibTransId="{134D14FF-1DDE-47B0-BA33-3AE765D93A72}"/>
    <dgm:cxn modelId="{6C2C5A3F-B1EC-4CB1-9957-6954BE2B60CB}" type="presOf" srcId="{8C90EEB1-33D2-4AE3-B0B9-8F735915DF71}" destId="{B9153CCE-4DB7-4D70-BA1F-456F3FDDF2A1}" srcOrd="1" destOrd="0" presId="urn:microsoft.com/office/officeart/2005/8/layout/process1"/>
    <dgm:cxn modelId="{55EBB544-48F6-4CBD-9C15-EB253B43EC77}" type="presOf" srcId="{E2A78106-1011-4188-B447-2C2A325162EE}" destId="{6DDEA49D-1381-434C-82F9-9A8944071DFA}" srcOrd="1" destOrd="0" presId="urn:microsoft.com/office/officeart/2005/8/layout/process1"/>
    <dgm:cxn modelId="{CE9F0C49-9F4D-4E30-84DB-D7F1E508A4FC}" type="presOf" srcId="{AF3DADA7-3E31-4A91-BBBF-2AA0D5E51CD8}" destId="{A8E93D90-E606-49EF-A091-B32C1ADB11A0}" srcOrd="0" destOrd="0" presId="urn:microsoft.com/office/officeart/2005/8/layout/process1"/>
    <dgm:cxn modelId="{C7A4816D-7695-4EAD-BAB9-0DC8E0A23FC1}" srcId="{FA3CEBD0-A495-4887-A03A-888102EDB5A5}" destId="{EA7F9F8F-81AC-4819-A80A-6693771B80D9}" srcOrd="4" destOrd="0" parTransId="{A26C4DC7-17B5-45BC-8E1F-66D29D3D7D1E}" sibTransId="{C4E3259A-F64B-493C-845D-3F1BD182A116}"/>
    <dgm:cxn modelId="{2C11536E-96D9-4CC8-B89B-E575F160EA2D}" type="presOf" srcId="{8C90EEB1-33D2-4AE3-B0B9-8F735915DF71}" destId="{024C1151-054B-4479-9E50-AF51DE04C42B}" srcOrd="0" destOrd="0" presId="urn:microsoft.com/office/officeart/2005/8/layout/process1"/>
    <dgm:cxn modelId="{1C1BDA7C-FB55-4C5C-BED0-F584333D1D56}" srcId="{FA3CEBD0-A495-4887-A03A-888102EDB5A5}" destId="{4C4AEA99-1254-443F-B52C-D062811A40A6}" srcOrd="0" destOrd="0" parTransId="{41747C2F-3A5C-42F2-A890-5DAF38DB8178}" sibTransId="{8C90EEB1-33D2-4AE3-B0B9-8F735915DF71}"/>
    <dgm:cxn modelId="{2CE8078C-83BC-4510-9BD1-2578F7F27E10}" srcId="{FA3CEBD0-A495-4887-A03A-888102EDB5A5}" destId="{B9D1B254-5D2A-435C-AB7C-25AC0315E2F4}" srcOrd="2" destOrd="0" parTransId="{E76956C5-33D3-45F0-84B6-FEC2F1D08BFC}" sibTransId="{AF3DADA7-3E31-4A91-BBBF-2AA0D5E51CD8}"/>
    <dgm:cxn modelId="{A45EF799-037D-425B-8656-A6BFB6F06540}" type="presOf" srcId="{AF3DADA7-3E31-4A91-BBBF-2AA0D5E51CD8}" destId="{4DFAA850-D18A-4159-9E68-D5339E6DEE38}" srcOrd="1" destOrd="0" presId="urn:microsoft.com/office/officeart/2005/8/layout/process1"/>
    <dgm:cxn modelId="{074464BA-E31E-42C0-9BDA-9C57B1B4DE33}" type="presOf" srcId="{B9D1B254-5D2A-435C-AB7C-25AC0315E2F4}" destId="{6E7FE9A2-6AFE-4767-B534-7B792FC1AAC5}" srcOrd="0" destOrd="0" presId="urn:microsoft.com/office/officeart/2005/8/layout/process1"/>
    <dgm:cxn modelId="{27E1C3BB-ECDB-48AC-91D6-89ADBE16A072}" type="presOf" srcId="{4C4AEA99-1254-443F-B52C-D062811A40A6}" destId="{76778730-3FA2-4910-B82D-C49B1439AC07}" srcOrd="0" destOrd="0" presId="urn:microsoft.com/office/officeart/2005/8/layout/process1"/>
    <dgm:cxn modelId="{B54A54BC-30FD-4BEB-8E0A-E746A9CF9AE3}" type="presOf" srcId="{C8A571B0-9751-4E98-9C43-DD5E26ADDD21}" destId="{9D18A796-9B8E-4EDF-A77C-CE1C9EAA4CB1}" srcOrd="0" destOrd="0" presId="urn:microsoft.com/office/officeart/2005/8/layout/process1"/>
    <dgm:cxn modelId="{907602C9-D098-4535-87E7-E3D1B094D266}" type="presOf" srcId="{FA3CEBD0-A495-4887-A03A-888102EDB5A5}" destId="{30B25264-B61C-40FB-9128-C0D04D0971DA}" srcOrd="0" destOrd="0" presId="urn:microsoft.com/office/officeart/2005/8/layout/process1"/>
    <dgm:cxn modelId="{1C387BCE-8EE5-4041-B63B-23CCDF590399}" type="presOf" srcId="{9DD6D8F9-125C-4C80-A64F-288FB2631AAC}" destId="{50FD2A5E-846F-40B7-8EFC-3DE367B6C921}" srcOrd="0" destOrd="0" presId="urn:microsoft.com/office/officeart/2005/8/layout/process1"/>
    <dgm:cxn modelId="{79206FE0-C0C5-4DBB-B397-9DE759B18826}" type="presOf" srcId="{EA7F9F8F-81AC-4819-A80A-6693771B80D9}" destId="{48873D46-40CB-4D76-B634-C79DCAA607D1}" srcOrd="0" destOrd="0" presId="urn:microsoft.com/office/officeart/2005/8/layout/process1"/>
    <dgm:cxn modelId="{1F19E8E3-5458-4EFF-B19E-40AE2E824595}" type="presOf" srcId="{C4E3259A-F64B-493C-845D-3F1BD182A116}" destId="{8AEF7B2A-CA7D-4FD5-8C05-A3493BB3DEBA}" srcOrd="1" destOrd="0" presId="urn:microsoft.com/office/officeart/2005/8/layout/process1"/>
    <dgm:cxn modelId="{5A2689EB-0150-49EF-8E12-C81826ACC849}" type="presOf" srcId="{C4E3259A-F64B-493C-845D-3F1BD182A116}" destId="{8389CD76-153D-4C5A-8CCD-9CFDDDACA168}" srcOrd="0" destOrd="0" presId="urn:microsoft.com/office/officeart/2005/8/layout/process1"/>
    <dgm:cxn modelId="{7DE3B652-ACAE-4730-ABFB-62CB8CE3A1D3}" type="presParOf" srcId="{30B25264-B61C-40FB-9128-C0D04D0971DA}" destId="{76778730-3FA2-4910-B82D-C49B1439AC07}" srcOrd="0" destOrd="0" presId="urn:microsoft.com/office/officeart/2005/8/layout/process1"/>
    <dgm:cxn modelId="{32D70975-9C17-47C7-AD17-DF261E5C15B1}" type="presParOf" srcId="{30B25264-B61C-40FB-9128-C0D04D0971DA}" destId="{024C1151-054B-4479-9E50-AF51DE04C42B}" srcOrd="1" destOrd="0" presId="urn:microsoft.com/office/officeart/2005/8/layout/process1"/>
    <dgm:cxn modelId="{001DAB46-13EF-4512-8AF0-595F094B02CF}" type="presParOf" srcId="{024C1151-054B-4479-9E50-AF51DE04C42B}" destId="{B9153CCE-4DB7-4D70-BA1F-456F3FDDF2A1}" srcOrd="0" destOrd="0" presId="urn:microsoft.com/office/officeart/2005/8/layout/process1"/>
    <dgm:cxn modelId="{E1A75317-9F86-44DF-8C04-C8694E115EBA}" type="presParOf" srcId="{30B25264-B61C-40FB-9128-C0D04D0971DA}" destId="{713FD247-9FB5-4E22-835A-AF51D756E408}" srcOrd="2" destOrd="0" presId="urn:microsoft.com/office/officeart/2005/8/layout/process1"/>
    <dgm:cxn modelId="{9D20736D-AFA4-4012-818F-743BA5C72AE4}" type="presParOf" srcId="{30B25264-B61C-40FB-9128-C0D04D0971DA}" destId="{50FD2A5E-846F-40B7-8EFC-3DE367B6C921}" srcOrd="3" destOrd="0" presId="urn:microsoft.com/office/officeart/2005/8/layout/process1"/>
    <dgm:cxn modelId="{408543BA-3801-4676-B192-D1494586671E}" type="presParOf" srcId="{50FD2A5E-846F-40B7-8EFC-3DE367B6C921}" destId="{139C60DB-9088-4A83-B8ED-19AF60452415}" srcOrd="0" destOrd="0" presId="urn:microsoft.com/office/officeart/2005/8/layout/process1"/>
    <dgm:cxn modelId="{EDA72D91-DB18-43B8-9CCE-C6AE3A17D381}" type="presParOf" srcId="{30B25264-B61C-40FB-9128-C0D04D0971DA}" destId="{6E7FE9A2-6AFE-4767-B534-7B792FC1AAC5}" srcOrd="4" destOrd="0" presId="urn:microsoft.com/office/officeart/2005/8/layout/process1"/>
    <dgm:cxn modelId="{CB5C8C43-D555-4CAE-B4EE-A17A4C1EE330}" type="presParOf" srcId="{30B25264-B61C-40FB-9128-C0D04D0971DA}" destId="{A8E93D90-E606-49EF-A091-B32C1ADB11A0}" srcOrd="5" destOrd="0" presId="urn:microsoft.com/office/officeart/2005/8/layout/process1"/>
    <dgm:cxn modelId="{49F2B767-2012-4327-8F44-AE0B261AF51A}" type="presParOf" srcId="{A8E93D90-E606-49EF-A091-B32C1ADB11A0}" destId="{4DFAA850-D18A-4159-9E68-D5339E6DEE38}" srcOrd="0" destOrd="0" presId="urn:microsoft.com/office/officeart/2005/8/layout/process1"/>
    <dgm:cxn modelId="{DED8DC73-2591-4333-A4E4-8A4FE2CC061A}" type="presParOf" srcId="{30B25264-B61C-40FB-9128-C0D04D0971DA}" destId="{0F170D37-066A-47CB-AC7F-94B678B4298E}" srcOrd="6" destOrd="0" presId="urn:microsoft.com/office/officeart/2005/8/layout/process1"/>
    <dgm:cxn modelId="{E83F6AD9-2DA9-47CE-94B1-B0E268CA3E7B}" type="presParOf" srcId="{30B25264-B61C-40FB-9128-C0D04D0971DA}" destId="{9A45B4C1-F707-4A8C-B141-39B55FEBD4A7}" srcOrd="7" destOrd="0" presId="urn:microsoft.com/office/officeart/2005/8/layout/process1"/>
    <dgm:cxn modelId="{0BE41A06-0D63-4B97-A00C-6E0C25453C5C}" type="presParOf" srcId="{9A45B4C1-F707-4A8C-B141-39B55FEBD4A7}" destId="{6DDEA49D-1381-434C-82F9-9A8944071DFA}" srcOrd="0" destOrd="0" presId="urn:microsoft.com/office/officeart/2005/8/layout/process1"/>
    <dgm:cxn modelId="{AD751F9F-7EEB-488D-92AC-4D0C5BDA101D}" type="presParOf" srcId="{30B25264-B61C-40FB-9128-C0D04D0971DA}" destId="{48873D46-40CB-4D76-B634-C79DCAA607D1}" srcOrd="8" destOrd="0" presId="urn:microsoft.com/office/officeart/2005/8/layout/process1"/>
    <dgm:cxn modelId="{9184C69E-A819-48EA-8E83-BBB2C5DA7F16}" type="presParOf" srcId="{30B25264-B61C-40FB-9128-C0D04D0971DA}" destId="{8389CD76-153D-4C5A-8CCD-9CFDDDACA168}" srcOrd="9" destOrd="0" presId="urn:microsoft.com/office/officeart/2005/8/layout/process1"/>
    <dgm:cxn modelId="{63FF345D-B2CF-4384-8233-452919302B8D}" type="presParOf" srcId="{8389CD76-153D-4C5A-8CCD-9CFDDDACA168}" destId="{8AEF7B2A-CA7D-4FD5-8C05-A3493BB3DEBA}" srcOrd="0" destOrd="0" presId="urn:microsoft.com/office/officeart/2005/8/layout/process1"/>
    <dgm:cxn modelId="{49A452E4-86A1-42B1-A5D2-CABCD3EA9495}" type="presParOf" srcId="{30B25264-B61C-40FB-9128-C0D04D0971DA}" destId="{9D18A796-9B8E-4EDF-A77C-CE1C9EAA4CB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78730-3FA2-4910-B82D-C49B1439AC07}">
      <dsp:nvSpPr>
        <dsp:cNvPr id="0" name=""/>
        <dsp:cNvSpPr/>
      </dsp:nvSpPr>
      <dsp:spPr>
        <a:xfrm>
          <a:off x="7424" y="4848"/>
          <a:ext cx="1570590" cy="12136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pt-BR" sz="1800" kern="1200" dirty="0">
              <a:latin typeface="+mj-lt"/>
              <a:cs typeface="Aharoni" panose="02010803020104030203" pitchFamily="2" charset="-79"/>
            </a:rPr>
            <a:t>Introdução</a:t>
          </a:r>
          <a:endParaRPr lang="pt-BR" sz="1800" kern="1200" dirty="0">
            <a:latin typeface="+mj-lt"/>
          </a:endParaRPr>
        </a:p>
      </dsp:txBody>
      <dsp:txXfrm>
        <a:off x="42969" y="40393"/>
        <a:ext cx="1499500" cy="1142522"/>
      </dsp:txXfrm>
    </dsp:sp>
    <dsp:sp modelId="{024C1151-054B-4479-9E50-AF51DE04C42B}">
      <dsp:nvSpPr>
        <dsp:cNvPr id="0" name=""/>
        <dsp:cNvSpPr/>
      </dsp:nvSpPr>
      <dsp:spPr>
        <a:xfrm>
          <a:off x="1706029" y="452916"/>
          <a:ext cx="271391" cy="3174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1706029" y="516411"/>
        <a:ext cx="189974" cy="190487"/>
      </dsp:txXfrm>
    </dsp:sp>
    <dsp:sp modelId="{713FD247-9FB5-4E22-835A-AF51D756E408}">
      <dsp:nvSpPr>
        <dsp:cNvPr id="0" name=""/>
        <dsp:cNvSpPr/>
      </dsp:nvSpPr>
      <dsp:spPr>
        <a:xfrm>
          <a:off x="2090074" y="4848"/>
          <a:ext cx="1711163" cy="12136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kern="1200" dirty="0">
              <a:latin typeface="+mj-lt"/>
              <a:cs typeface="Aharoni" panose="02010803020104030203" pitchFamily="2" charset="-79"/>
            </a:rPr>
            <a:t>Conceitos e fundamentos de engenharia de dados</a:t>
          </a:r>
          <a:endParaRPr lang="pt-BR" sz="1800" b="0" kern="1200" dirty="0">
            <a:latin typeface="+mj-lt"/>
          </a:endParaRPr>
        </a:p>
      </dsp:txBody>
      <dsp:txXfrm>
        <a:off x="2125619" y="40393"/>
        <a:ext cx="1640073" cy="1142522"/>
      </dsp:txXfrm>
    </dsp:sp>
    <dsp:sp modelId="{50FD2A5E-846F-40B7-8EFC-3DE367B6C921}">
      <dsp:nvSpPr>
        <dsp:cNvPr id="0" name=""/>
        <dsp:cNvSpPr/>
      </dsp:nvSpPr>
      <dsp:spPr>
        <a:xfrm>
          <a:off x="3929253" y="452916"/>
          <a:ext cx="271391" cy="3174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3929253" y="516411"/>
        <a:ext cx="189974" cy="190487"/>
      </dsp:txXfrm>
    </dsp:sp>
    <dsp:sp modelId="{6E7FE9A2-6AFE-4767-B534-7B792FC1AAC5}">
      <dsp:nvSpPr>
        <dsp:cNvPr id="0" name=""/>
        <dsp:cNvSpPr/>
      </dsp:nvSpPr>
      <dsp:spPr>
        <a:xfrm>
          <a:off x="4313298" y="4848"/>
          <a:ext cx="1676228" cy="12136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j-lt"/>
              <a:cs typeface="Aharoni" panose="02010803020104030203" pitchFamily="2" charset="-79"/>
            </a:rPr>
            <a:t>Ferramentas</a:t>
          </a:r>
          <a:endParaRPr lang="pt-BR" sz="1800" kern="1200" dirty="0">
            <a:latin typeface="+mj-lt"/>
          </a:endParaRPr>
        </a:p>
      </dsp:txBody>
      <dsp:txXfrm>
        <a:off x="4348843" y="40393"/>
        <a:ext cx="1605138" cy="1142522"/>
      </dsp:txXfrm>
    </dsp:sp>
    <dsp:sp modelId="{A8E93D90-E606-49EF-A091-B32C1ADB11A0}">
      <dsp:nvSpPr>
        <dsp:cNvPr id="0" name=""/>
        <dsp:cNvSpPr/>
      </dsp:nvSpPr>
      <dsp:spPr>
        <a:xfrm>
          <a:off x="6117541" y="452916"/>
          <a:ext cx="271391" cy="3174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6117541" y="516411"/>
        <a:ext cx="189974" cy="190487"/>
      </dsp:txXfrm>
    </dsp:sp>
    <dsp:sp modelId="{0F170D37-066A-47CB-AC7F-94B678B4298E}">
      <dsp:nvSpPr>
        <dsp:cNvPr id="0" name=""/>
        <dsp:cNvSpPr/>
      </dsp:nvSpPr>
      <dsp:spPr>
        <a:xfrm>
          <a:off x="6501586" y="4848"/>
          <a:ext cx="1641523" cy="12136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j-lt"/>
              <a:cs typeface="Aharoni" panose="02010803020104030203" pitchFamily="2" charset="-79"/>
            </a:rPr>
            <a:t>Estudo de caso</a:t>
          </a:r>
          <a:endParaRPr lang="pt-BR" sz="1800" kern="1200" dirty="0">
            <a:latin typeface="+mj-lt"/>
          </a:endParaRPr>
        </a:p>
      </dsp:txBody>
      <dsp:txXfrm>
        <a:off x="6537131" y="40393"/>
        <a:ext cx="1570433" cy="1142522"/>
      </dsp:txXfrm>
    </dsp:sp>
    <dsp:sp modelId="{9A45B4C1-F707-4A8C-B141-39B55FEBD4A7}">
      <dsp:nvSpPr>
        <dsp:cNvPr id="0" name=""/>
        <dsp:cNvSpPr/>
      </dsp:nvSpPr>
      <dsp:spPr>
        <a:xfrm>
          <a:off x="8271125" y="452916"/>
          <a:ext cx="271391" cy="3174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8271125" y="516411"/>
        <a:ext cx="189974" cy="190487"/>
      </dsp:txXfrm>
    </dsp:sp>
    <dsp:sp modelId="{48873D46-40CB-4D76-B634-C79DCAA607D1}">
      <dsp:nvSpPr>
        <dsp:cNvPr id="0" name=""/>
        <dsp:cNvSpPr/>
      </dsp:nvSpPr>
      <dsp:spPr>
        <a:xfrm>
          <a:off x="8655170" y="4848"/>
          <a:ext cx="1311244" cy="12136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j-lt"/>
              <a:cs typeface="Arial" panose="020B0604020202020204" pitchFamily="34" charset="0"/>
            </a:rPr>
            <a:t>Conclusão</a:t>
          </a:r>
        </a:p>
      </dsp:txBody>
      <dsp:txXfrm>
        <a:off x="8690715" y="40393"/>
        <a:ext cx="1240154" cy="1142522"/>
      </dsp:txXfrm>
    </dsp:sp>
    <dsp:sp modelId="{8389CD76-153D-4C5A-8CCD-9CFDDDACA168}">
      <dsp:nvSpPr>
        <dsp:cNvPr id="0" name=""/>
        <dsp:cNvSpPr/>
      </dsp:nvSpPr>
      <dsp:spPr>
        <a:xfrm>
          <a:off x="10094430" y="452916"/>
          <a:ext cx="271391" cy="3174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10094430" y="516411"/>
        <a:ext cx="189974" cy="190487"/>
      </dsp:txXfrm>
    </dsp:sp>
    <dsp:sp modelId="{9D18A796-9B8E-4EDF-A77C-CE1C9EAA4CB1}">
      <dsp:nvSpPr>
        <dsp:cNvPr id="0" name=""/>
        <dsp:cNvSpPr/>
      </dsp:nvSpPr>
      <dsp:spPr>
        <a:xfrm>
          <a:off x="10478475" y="4848"/>
          <a:ext cx="1552220" cy="12136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+mj-lt"/>
            </a:rPr>
            <a:t>Trabalhos futuros</a:t>
          </a:r>
        </a:p>
      </dsp:txBody>
      <dsp:txXfrm>
        <a:off x="10514020" y="40393"/>
        <a:ext cx="1481130" cy="1142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4FEE9-5D00-48F8-B70F-CED091C36622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F276F-5EC3-46C6-BBFF-8B4AB064A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72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5354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865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681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478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900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575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854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Apresentar conceitos e fundamentos da engenharia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Mostrar os conceitos principais que um engenheiro de dados precisa conhecer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Falar sobre o mercado de trabalho e suas necessidades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Algumas ferramentas focadas no ambiente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Desenvolvimento de uma ingestão de dados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0985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29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3429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2293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61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272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001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6B8D1-657A-B517-F734-4BD912D57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CC9084-2A8B-21FB-81DA-2C5C577BC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53BC86-66DF-BA7D-D0E3-DD19D8D8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1B7B-5574-4A1F-AC4A-A2BC5BA3185C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A4C36-0492-A11D-AE4A-25A030B5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C85C25-7478-7EF5-F190-58EF6758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F1F0-6F51-4A9F-AF3C-A99A9922B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83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52550-C156-DAB8-F897-8DAF4675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535EE1-030B-32DE-BB33-F9119FFD7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7058D-D4A8-C30A-063C-60EAFA7B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1B7B-5574-4A1F-AC4A-A2BC5BA3185C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75776F-4758-C494-5E46-9F4E57D0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CCA0DF-9BBD-FF8B-0548-BC70AB0A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F1F0-6F51-4A9F-AF3C-A99A9922B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70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B77CE0-48FF-69AF-CD6C-A2C2B97D9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AE2F5F-6C50-CE03-29D8-0EB1C2C2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247BFC-1EB9-44F4-8382-7C99DE12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1B7B-5574-4A1F-AC4A-A2BC5BA3185C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C68267-69F6-DB79-8587-AEBDA670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BEF743-D91C-D950-67C6-C5308617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F1F0-6F51-4A9F-AF3C-A99A9922B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96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E5096-A13A-1CD8-C977-5F42A822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E8BCF2-A4AF-D14E-421C-8C9F7FD0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A77FFF-00A6-5EBD-6936-D5ACE042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1B7B-5574-4A1F-AC4A-A2BC5BA3185C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BECE0C-551E-8DAA-F1E0-52CBC275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36B5CB-09B4-FDC1-8402-36A8618D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F1F0-6F51-4A9F-AF3C-A99A9922B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56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71F86-CD8F-2EF9-8C69-5FC26311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B1B67-BDB1-28D3-5132-041724633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DE45C-A158-47CD-4E71-C0CC6593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1B7B-5574-4A1F-AC4A-A2BC5BA3185C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198364-40D3-D9A2-2839-B3BB8C87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836618-43C8-1660-163B-5FD01A9F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F1F0-6F51-4A9F-AF3C-A99A9922B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2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102F4-1FA9-B052-425F-DDF844E6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DF8862-DEE2-512C-BE2E-3CB27C81F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064407-5628-F803-02EE-F4F81878E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29272B-BE46-C4B7-398D-147A1E34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1B7B-5574-4A1F-AC4A-A2BC5BA3185C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212F50-AD83-EFC7-8C7A-D709ABDC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EE8D26-72EF-7153-9C49-C222C72B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F1F0-6F51-4A9F-AF3C-A99A9922B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7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0F63B-46AB-655D-B65D-45CDCE80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166A8F-46AE-9E47-697D-88C7E72CA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442B12-788A-959C-4606-4CE274168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8CFAD7-656B-AA21-BB2F-A375A2BA1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A84759-0B76-7AB0-2DB6-B9B7E491B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5938E2-8C24-3AD5-B797-6B90E45A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1B7B-5574-4A1F-AC4A-A2BC5BA3185C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836AAE-559D-29A0-7094-4A3CA1C5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EDE470-F74B-D272-6E82-A6F97DFD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F1F0-6F51-4A9F-AF3C-A99A9922B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9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2D2C4-1565-9FA4-F689-58507809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2225E7-A189-EFEF-8D1D-5A435C40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1B7B-5574-4A1F-AC4A-A2BC5BA3185C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4DE1F7-524E-2E84-710D-F1490A39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7CC8A0-8120-5FB3-29DF-7EFFF9B4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F1F0-6F51-4A9F-AF3C-A99A9922B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55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ADFC15-E579-71FB-836F-38981066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1B7B-5574-4A1F-AC4A-A2BC5BA3185C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86FCFB-AC46-7A3E-8385-3D22C9C0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C80A0F-9179-A002-B3A5-C6CB8135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F1F0-6F51-4A9F-AF3C-A99A9922B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16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B39AE-D894-B6F5-1090-4C644B9B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4F761A-6790-3A94-2E12-312AE13B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7DD7D9-C7F9-DB5A-B23B-E34438876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E1D753-8025-D66E-A158-5D88605E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1B7B-5574-4A1F-AC4A-A2BC5BA3185C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6D26E2-BB7D-B27F-C7C1-61CBA81B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18514B-4CFC-84B0-0F1C-C430D758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F1F0-6F51-4A9F-AF3C-A99A9922B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64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A9F2A-846A-6D9B-F6F8-B51ED164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06198E-3107-A559-F82D-ACAD596E6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EE4052-85E6-83AC-6A9E-95DC1BC3C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B5941C-BC7B-617E-936B-7EE528C9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1B7B-5574-4A1F-AC4A-A2BC5BA3185C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B80942-1BCE-2F00-30D3-993B18A5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11CFA5-AEAD-19A2-280B-D2D7023D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F1F0-6F51-4A9F-AF3C-A99A9922B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5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3AEF74-F28A-7CAE-2FF6-D9BADE05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F1B90E-EFB1-A67E-7560-5B28D8D3E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EC55A2-79B6-2EA7-E2A3-1E61E20E7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E1B7B-5574-4A1F-AC4A-A2BC5BA3185C}" type="datetimeFigureOut">
              <a:rPr lang="pt-BR" smtClean="0"/>
              <a:t>05/12/2022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467E73-8896-6FA0-0A6E-D6E58007F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4997D7-F540-7595-8AA2-29A72FB75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F1F0-6F51-4A9F-AF3C-A99A9922B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40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3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6" Type="http://schemas.openxmlformats.org/officeDocument/2006/relationships/hyperlink" Target="https://www.salario.com.br/profissao/engenheiro-de-dados-cbo-212205/" TargetMode="Externa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7" Type="http://schemas.openxmlformats.org/officeDocument/2006/relationships/image" Target="../media/image10.png"/><Relationship Id="rId2" Type="http://schemas.microsoft.com/office/2007/relationships/media" Target="../media/media1.mp4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Placa de letreiro afixada em fachada de loja com cobertura de entrada de estabelecimento&#10;&#10;Descrição gerada automaticamente">
            <a:extLst>
              <a:ext uri="{FF2B5EF4-FFF2-40B4-BE49-F238E27FC236}">
                <a16:creationId xmlns:a16="http://schemas.microsoft.com/office/drawing/2014/main" id="{9B8023DF-D5ED-0C0A-9527-5499571B9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0"/>
          <a:stretch/>
        </p:blipFill>
        <p:spPr>
          <a:xfrm>
            <a:off x="2159644" y="1039428"/>
            <a:ext cx="10030832" cy="564129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2F65E2C-7844-11D2-1587-BD69AE19B29C}"/>
              </a:ext>
            </a:extLst>
          </p:cNvPr>
          <p:cNvSpPr/>
          <p:nvPr/>
        </p:nvSpPr>
        <p:spPr>
          <a:xfrm>
            <a:off x="259199" y="4465469"/>
            <a:ext cx="3318770" cy="2210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TCC – Ciência da computação</a:t>
            </a:r>
          </a:p>
          <a:p>
            <a:pPr algn="ctr"/>
            <a:r>
              <a:rPr lang="pt-BR" sz="3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2022</a:t>
            </a:r>
          </a:p>
          <a:p>
            <a:pPr algn="ctr"/>
            <a:endParaRPr lang="pt-BR" sz="3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F25A7F73-9363-24C5-BA22-CA49986C0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295" y="1"/>
            <a:ext cx="819705" cy="99769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8E14B66-2E8F-92BC-C024-5885CA8D40A8}"/>
              </a:ext>
            </a:extLst>
          </p:cNvPr>
          <p:cNvSpPr/>
          <p:nvPr/>
        </p:nvSpPr>
        <p:spPr>
          <a:xfrm>
            <a:off x="0" y="170121"/>
            <a:ext cx="1041991" cy="393405"/>
          </a:xfrm>
          <a:prstGeom prst="rect">
            <a:avLst/>
          </a:prstGeom>
          <a:solidFill>
            <a:srgbClr val="A0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41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E9EE32-1947-4C2A-95BC-216652A5AD54}"/>
              </a:ext>
            </a:extLst>
          </p:cNvPr>
          <p:cNvSpPr/>
          <p:nvPr/>
        </p:nvSpPr>
        <p:spPr>
          <a:xfrm>
            <a:off x="0" y="170121"/>
            <a:ext cx="1041991" cy="393405"/>
          </a:xfrm>
          <a:prstGeom prst="rect">
            <a:avLst/>
          </a:prstGeom>
          <a:solidFill>
            <a:srgbClr val="A0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8C3B7-BCF5-2E05-14B5-64E0E66A3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295" y="1"/>
            <a:ext cx="819705" cy="997698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535BDF4-FEAC-DF06-8D2B-9A18BAE0D4A4}"/>
              </a:ext>
            </a:extLst>
          </p:cNvPr>
          <p:cNvSpPr txBox="1">
            <a:spLocks/>
          </p:cNvSpPr>
          <p:nvPr/>
        </p:nvSpPr>
        <p:spPr>
          <a:xfrm>
            <a:off x="204184" y="224476"/>
            <a:ext cx="3771327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Implementação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A084EB-E17F-4FC4-BF5F-A08FFD130FA2}"/>
              </a:ext>
            </a:extLst>
          </p:cNvPr>
          <p:cNvSpPr/>
          <p:nvPr/>
        </p:nvSpPr>
        <p:spPr>
          <a:xfrm>
            <a:off x="0" y="6687879"/>
            <a:ext cx="12192000" cy="1701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B31123-A69F-0273-C5D4-42A50A477921}"/>
              </a:ext>
            </a:extLst>
          </p:cNvPr>
          <p:cNvSpPr/>
          <p:nvPr/>
        </p:nvSpPr>
        <p:spPr>
          <a:xfrm>
            <a:off x="204184" y="1000896"/>
            <a:ext cx="507936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Extração de dados API Banco Central do Brasil</a:t>
            </a:r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75B402A-6508-8F99-C3D9-3DD152142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15" y="1676445"/>
            <a:ext cx="7256592" cy="4010538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2A981D2-EBAF-3D00-815A-E73A5522C662}"/>
              </a:ext>
            </a:extLst>
          </p:cNvPr>
          <p:cNvSpPr/>
          <p:nvPr/>
        </p:nvSpPr>
        <p:spPr>
          <a:xfrm>
            <a:off x="7933731" y="2492447"/>
            <a:ext cx="5517125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Alguns dados extraídos: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PIB – Produto Interno Bruto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Inflação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Taxa de desemprego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Índice de volume de vendas no varejo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Taxa de juros – Selic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Produção de veículos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34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E9EE32-1947-4C2A-95BC-216652A5AD54}"/>
              </a:ext>
            </a:extLst>
          </p:cNvPr>
          <p:cNvSpPr/>
          <p:nvPr/>
        </p:nvSpPr>
        <p:spPr>
          <a:xfrm>
            <a:off x="0" y="170121"/>
            <a:ext cx="1041991" cy="393405"/>
          </a:xfrm>
          <a:prstGeom prst="rect">
            <a:avLst/>
          </a:prstGeom>
          <a:solidFill>
            <a:srgbClr val="A0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8C3B7-BCF5-2E05-14B5-64E0E66A3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295" y="1"/>
            <a:ext cx="819705" cy="997698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535BDF4-FEAC-DF06-8D2B-9A18BAE0D4A4}"/>
              </a:ext>
            </a:extLst>
          </p:cNvPr>
          <p:cNvSpPr txBox="1">
            <a:spLocks/>
          </p:cNvSpPr>
          <p:nvPr/>
        </p:nvSpPr>
        <p:spPr>
          <a:xfrm>
            <a:off x="204184" y="224476"/>
            <a:ext cx="3771327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Implementação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A084EB-E17F-4FC4-BF5F-A08FFD130FA2}"/>
              </a:ext>
            </a:extLst>
          </p:cNvPr>
          <p:cNvSpPr/>
          <p:nvPr/>
        </p:nvSpPr>
        <p:spPr>
          <a:xfrm>
            <a:off x="0" y="6687879"/>
            <a:ext cx="12192000" cy="1701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ED96B3C9-0D35-3B8A-B851-FBFB40E899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" y="1585364"/>
            <a:ext cx="5718810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6B31123-A69F-0273-C5D4-42A50A477921}"/>
              </a:ext>
            </a:extLst>
          </p:cNvPr>
          <p:cNvSpPr/>
          <p:nvPr/>
        </p:nvSpPr>
        <p:spPr>
          <a:xfrm>
            <a:off x="112395" y="997699"/>
            <a:ext cx="301773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Digrama de atividades</a:t>
            </a:r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67F71967-BE3E-05D6-CF86-C7FD9D8232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1440349"/>
            <a:ext cx="4596447" cy="48138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634E198-5933-0374-2057-BCB057B36865}"/>
              </a:ext>
            </a:extLst>
          </p:cNvPr>
          <p:cNvSpPr/>
          <p:nvPr/>
        </p:nvSpPr>
        <p:spPr>
          <a:xfrm>
            <a:off x="7046595" y="997698"/>
            <a:ext cx="301773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Digrama de caso de uso</a:t>
            </a:r>
          </a:p>
        </p:txBody>
      </p:sp>
    </p:spTree>
    <p:extLst>
      <p:ext uri="{BB962C8B-B14F-4D97-AF65-F5344CB8AC3E}">
        <p14:creationId xmlns:p14="http://schemas.microsoft.com/office/powerpoint/2010/main" val="3382639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E9EE32-1947-4C2A-95BC-216652A5AD54}"/>
              </a:ext>
            </a:extLst>
          </p:cNvPr>
          <p:cNvSpPr/>
          <p:nvPr/>
        </p:nvSpPr>
        <p:spPr>
          <a:xfrm>
            <a:off x="0" y="170121"/>
            <a:ext cx="1041991" cy="393405"/>
          </a:xfrm>
          <a:prstGeom prst="rect">
            <a:avLst/>
          </a:prstGeom>
          <a:solidFill>
            <a:srgbClr val="A0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8C3B7-BCF5-2E05-14B5-64E0E66A3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295" y="1"/>
            <a:ext cx="819705" cy="997698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535BDF4-FEAC-DF06-8D2B-9A18BAE0D4A4}"/>
              </a:ext>
            </a:extLst>
          </p:cNvPr>
          <p:cNvSpPr txBox="1">
            <a:spLocks/>
          </p:cNvSpPr>
          <p:nvPr/>
        </p:nvSpPr>
        <p:spPr>
          <a:xfrm>
            <a:off x="204184" y="224476"/>
            <a:ext cx="3771327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Implementação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A084EB-E17F-4FC4-BF5F-A08FFD130FA2}"/>
              </a:ext>
            </a:extLst>
          </p:cNvPr>
          <p:cNvSpPr/>
          <p:nvPr/>
        </p:nvSpPr>
        <p:spPr>
          <a:xfrm>
            <a:off x="0" y="6687879"/>
            <a:ext cx="12192000" cy="1701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AC9AFC52-B704-00BA-D9AE-F4FED1DF0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85" y="1476376"/>
            <a:ext cx="3975418" cy="21061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3E9BD0F-A810-53F4-7CB3-F4BB74B93ED4}"/>
              </a:ext>
            </a:extLst>
          </p:cNvPr>
          <p:cNvSpPr/>
          <p:nvPr/>
        </p:nvSpPr>
        <p:spPr>
          <a:xfrm>
            <a:off x="118557" y="1014323"/>
            <a:ext cx="507936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Código principal</a:t>
            </a:r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F6ADE9C-567F-05D6-5FF6-FF3D49D9F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4235" y="1476375"/>
            <a:ext cx="5219065" cy="2670406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8B2882D0-AA27-BE16-9B0C-3C8825F48D7F}"/>
              </a:ext>
            </a:extLst>
          </p:cNvPr>
          <p:cNvSpPr/>
          <p:nvPr/>
        </p:nvSpPr>
        <p:spPr>
          <a:xfrm>
            <a:off x="5944235" y="1014323"/>
            <a:ext cx="507936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DataFrame</a:t>
            </a:r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 do dado gerado no data </a:t>
            </a:r>
            <a:r>
              <a:rPr lang="pt-BR" sz="17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lake</a:t>
            </a:r>
            <a:endParaRPr lang="pt-BR" sz="17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791D735D-3A5A-1E02-3919-140EE0FD6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50" y="3908584"/>
            <a:ext cx="3874803" cy="2741111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0D372CEC-62C1-293B-E720-A9869738CA00}"/>
              </a:ext>
            </a:extLst>
          </p:cNvPr>
          <p:cNvSpPr/>
          <p:nvPr/>
        </p:nvSpPr>
        <p:spPr>
          <a:xfrm>
            <a:off x="4705985" y="5321912"/>
            <a:ext cx="507936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Função final utilizada para criar os arquivos no data </a:t>
            </a:r>
            <a:r>
              <a:rPr lang="pt-BR" sz="17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lake</a:t>
            </a:r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, fazer upload do conteúdo e organizar os dados.</a:t>
            </a:r>
          </a:p>
        </p:txBody>
      </p:sp>
    </p:spTree>
    <p:extLst>
      <p:ext uri="{BB962C8B-B14F-4D97-AF65-F5344CB8AC3E}">
        <p14:creationId xmlns:p14="http://schemas.microsoft.com/office/powerpoint/2010/main" val="12726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E9EE32-1947-4C2A-95BC-216652A5AD54}"/>
              </a:ext>
            </a:extLst>
          </p:cNvPr>
          <p:cNvSpPr/>
          <p:nvPr/>
        </p:nvSpPr>
        <p:spPr>
          <a:xfrm>
            <a:off x="0" y="170121"/>
            <a:ext cx="1041991" cy="393405"/>
          </a:xfrm>
          <a:prstGeom prst="rect">
            <a:avLst/>
          </a:prstGeom>
          <a:solidFill>
            <a:srgbClr val="A0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8C3B7-BCF5-2E05-14B5-64E0E66A3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295" y="1"/>
            <a:ext cx="819705" cy="997698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535BDF4-FEAC-DF06-8D2B-9A18BAE0D4A4}"/>
              </a:ext>
            </a:extLst>
          </p:cNvPr>
          <p:cNvSpPr txBox="1">
            <a:spLocks/>
          </p:cNvSpPr>
          <p:nvPr/>
        </p:nvSpPr>
        <p:spPr>
          <a:xfrm>
            <a:off x="-186341" y="224476"/>
            <a:ext cx="3771327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Conclusão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A084EB-E17F-4FC4-BF5F-A08FFD130FA2}"/>
              </a:ext>
            </a:extLst>
          </p:cNvPr>
          <p:cNvSpPr/>
          <p:nvPr/>
        </p:nvSpPr>
        <p:spPr>
          <a:xfrm>
            <a:off x="0" y="6687879"/>
            <a:ext cx="12192000" cy="1701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865A95E-7E37-927F-B7F9-CED2FE963CF6}"/>
              </a:ext>
            </a:extLst>
          </p:cNvPr>
          <p:cNvSpPr/>
          <p:nvPr/>
        </p:nvSpPr>
        <p:spPr>
          <a:xfrm>
            <a:off x="1041991" y="1704374"/>
            <a:ext cx="95617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Profissão de engenharia é muito nova e há pouco conteúdo disponível para auxilio dos estudantes e pessoas que querem mudar de área.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Os conteúdos existentes são muito amplos e abrangentes, o que pode ocasionar em uma certa dificuldade de foco em algum conteúdo e meu trabalho foi feito para tentar dar algum direcionamento pela visão de uma pessoa que está no mercado de trabalho.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 parte de desenvolvimento, foi apenas um exemplo de um dos trabalhos que o engenheiro pode executar e não é o foco principal do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O Objetivo principal desse TCC foi apresentar a profissão de engenharia de dados, seus desafios e principais ferramentas utilizadas no contexto de utilização da cloud Microsoft.</a:t>
            </a:r>
          </a:p>
        </p:txBody>
      </p:sp>
    </p:spTree>
    <p:extLst>
      <p:ext uri="{BB962C8B-B14F-4D97-AF65-F5344CB8AC3E}">
        <p14:creationId xmlns:p14="http://schemas.microsoft.com/office/powerpoint/2010/main" val="4236458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E9EE32-1947-4C2A-95BC-216652A5AD54}"/>
              </a:ext>
            </a:extLst>
          </p:cNvPr>
          <p:cNvSpPr/>
          <p:nvPr/>
        </p:nvSpPr>
        <p:spPr>
          <a:xfrm>
            <a:off x="0" y="170121"/>
            <a:ext cx="1041991" cy="393405"/>
          </a:xfrm>
          <a:prstGeom prst="rect">
            <a:avLst/>
          </a:prstGeom>
          <a:solidFill>
            <a:srgbClr val="A0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8C3B7-BCF5-2E05-14B5-64E0E66A3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295" y="1"/>
            <a:ext cx="819705" cy="997698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535BDF4-FEAC-DF06-8D2B-9A18BAE0D4A4}"/>
              </a:ext>
            </a:extLst>
          </p:cNvPr>
          <p:cNvSpPr txBox="1">
            <a:spLocks/>
          </p:cNvSpPr>
          <p:nvPr/>
        </p:nvSpPr>
        <p:spPr>
          <a:xfrm>
            <a:off x="354863" y="224476"/>
            <a:ext cx="3771327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Próximos Passos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A084EB-E17F-4FC4-BF5F-A08FFD130FA2}"/>
              </a:ext>
            </a:extLst>
          </p:cNvPr>
          <p:cNvSpPr/>
          <p:nvPr/>
        </p:nvSpPr>
        <p:spPr>
          <a:xfrm>
            <a:off x="0" y="6687879"/>
            <a:ext cx="12192000" cy="1701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73BB361-B3D0-6C2A-BF8F-8652C18392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1" b="4333"/>
          <a:stretch/>
        </p:blipFill>
        <p:spPr>
          <a:xfrm>
            <a:off x="321733" y="740663"/>
            <a:ext cx="10770030" cy="579560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0F05C40-CE46-9BE5-4173-6D77381BDA0F}"/>
              </a:ext>
            </a:extLst>
          </p:cNvPr>
          <p:cNvSpPr txBox="1"/>
          <p:nvPr/>
        </p:nvSpPr>
        <p:spPr>
          <a:xfrm>
            <a:off x="1404730" y="5266948"/>
            <a:ext cx="1584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Apache Spark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053A0C-1194-171F-2CC5-8F94A074BA48}"/>
              </a:ext>
            </a:extLst>
          </p:cNvPr>
          <p:cNvSpPr txBox="1"/>
          <p:nvPr/>
        </p:nvSpPr>
        <p:spPr>
          <a:xfrm>
            <a:off x="2902227" y="4596241"/>
            <a:ext cx="1962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Criação de dashboards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4907A9-E892-61C7-B822-7F62AD11EBE5}"/>
              </a:ext>
            </a:extLst>
          </p:cNvPr>
          <p:cNvSpPr txBox="1"/>
          <p:nvPr/>
        </p:nvSpPr>
        <p:spPr>
          <a:xfrm>
            <a:off x="4419601" y="3949910"/>
            <a:ext cx="1773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Azure </a:t>
            </a:r>
            <a:r>
              <a:rPr lang="pt-BR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Synapse</a:t>
            </a:r>
            <a:endParaRPr lang="pt-B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942BC9F-5B8D-3670-B77F-D915E9E032BB}"/>
              </a:ext>
            </a:extLst>
          </p:cNvPr>
          <p:cNvSpPr txBox="1"/>
          <p:nvPr/>
        </p:nvSpPr>
        <p:spPr>
          <a:xfrm>
            <a:off x="5810470" y="3429000"/>
            <a:ext cx="1773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Delta </a:t>
            </a:r>
          </a:p>
          <a:p>
            <a:r>
              <a:rPr lang="pt-BR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tables</a:t>
            </a:r>
            <a:endParaRPr lang="pt-B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540256B-53EB-D1AD-D361-6E44B19FEDE3}"/>
              </a:ext>
            </a:extLst>
          </p:cNvPr>
          <p:cNvSpPr txBox="1"/>
          <p:nvPr/>
        </p:nvSpPr>
        <p:spPr>
          <a:xfrm>
            <a:off x="7201339" y="4604272"/>
            <a:ext cx="40570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>
                <a:latin typeface="Aharoni" panose="02010803020104030203" pitchFamily="2" charset="-79"/>
                <a:cs typeface="Aharoni" panose="02010803020104030203" pitchFamily="2" charset="-79"/>
              </a:rPr>
              <a:t>Devido ao tempo a dificuldade de encontrar autores e conteúdos que falem sobre a engenharia de dados e seus fundamentos, ficaram faltando alguns assuntos, que podem ser desenvolvidos em futuros trabalhos.</a:t>
            </a:r>
          </a:p>
        </p:txBody>
      </p:sp>
    </p:spTree>
    <p:extLst>
      <p:ext uri="{BB962C8B-B14F-4D97-AF65-F5344CB8AC3E}">
        <p14:creationId xmlns:p14="http://schemas.microsoft.com/office/powerpoint/2010/main" val="3132149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E9EE32-1947-4C2A-95BC-216652A5AD54}"/>
              </a:ext>
            </a:extLst>
          </p:cNvPr>
          <p:cNvSpPr/>
          <p:nvPr/>
        </p:nvSpPr>
        <p:spPr>
          <a:xfrm>
            <a:off x="0" y="170121"/>
            <a:ext cx="1041991" cy="393405"/>
          </a:xfrm>
          <a:prstGeom prst="rect">
            <a:avLst/>
          </a:prstGeom>
          <a:solidFill>
            <a:srgbClr val="A0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8C3B7-BCF5-2E05-14B5-64E0E66A3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04" y="874422"/>
            <a:ext cx="2488590" cy="3028969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535BDF4-FEAC-DF06-8D2B-9A18BAE0D4A4}"/>
              </a:ext>
            </a:extLst>
          </p:cNvPr>
          <p:cNvSpPr txBox="1">
            <a:spLocks/>
          </p:cNvSpPr>
          <p:nvPr/>
        </p:nvSpPr>
        <p:spPr>
          <a:xfrm>
            <a:off x="2505249" y="4681220"/>
            <a:ext cx="7181501" cy="76867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5400" dirty="0">
                <a:latin typeface="Aharoni" panose="02010803020104030203" pitchFamily="2" charset="-79"/>
                <a:cs typeface="Aharoni" panose="02010803020104030203" pitchFamily="2" charset="-79"/>
              </a:rPr>
              <a:t>Obrigado!!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A084EB-E17F-4FC4-BF5F-A08FFD130FA2}"/>
              </a:ext>
            </a:extLst>
          </p:cNvPr>
          <p:cNvSpPr/>
          <p:nvPr/>
        </p:nvSpPr>
        <p:spPr>
          <a:xfrm>
            <a:off x="0" y="6687879"/>
            <a:ext cx="12192000" cy="1701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92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BCBFB21-7637-46E7-95E1-20F728764C4E}"/>
              </a:ext>
            </a:extLst>
          </p:cNvPr>
          <p:cNvSpPr/>
          <p:nvPr/>
        </p:nvSpPr>
        <p:spPr>
          <a:xfrm>
            <a:off x="307759" y="2728845"/>
            <a:ext cx="1157648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Engenharia de dados e seus desafios no ambiente corporativo</a:t>
            </a:r>
          </a:p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Graduando: Bruno Medeiros de Souza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Orientador: Prof. Dr. Marcelo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Perantoni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Ano 2022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E9EE32-1947-4C2A-95BC-216652A5AD54}"/>
              </a:ext>
            </a:extLst>
          </p:cNvPr>
          <p:cNvSpPr/>
          <p:nvPr/>
        </p:nvSpPr>
        <p:spPr>
          <a:xfrm>
            <a:off x="0" y="170121"/>
            <a:ext cx="1041991" cy="393405"/>
          </a:xfrm>
          <a:prstGeom prst="rect">
            <a:avLst/>
          </a:prstGeom>
          <a:solidFill>
            <a:srgbClr val="A0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A084EB-E17F-4FC4-BF5F-A08FFD130FA2}"/>
              </a:ext>
            </a:extLst>
          </p:cNvPr>
          <p:cNvSpPr/>
          <p:nvPr/>
        </p:nvSpPr>
        <p:spPr>
          <a:xfrm>
            <a:off x="0" y="6687879"/>
            <a:ext cx="12192000" cy="1701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8C3B7-BCF5-2E05-14B5-64E0E66A3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295" y="1"/>
            <a:ext cx="819705" cy="9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66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BCBFB21-7637-46E7-95E1-20F728764C4E}"/>
              </a:ext>
            </a:extLst>
          </p:cNvPr>
          <p:cNvSpPr/>
          <p:nvPr/>
        </p:nvSpPr>
        <p:spPr>
          <a:xfrm>
            <a:off x="4508377" y="1536174"/>
            <a:ext cx="68639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Nome: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Bruno Medeiros de Souza.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Idade: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27 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Profissão: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Engenheiro de Dados Sr. na Ipiranga Produtos de Petróleo.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Motivação do TCC: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Mercado de trabalho escasso de profissionais qualificados.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Dificuldade de encontrar materiais focados no aprendizado.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Intenção de propagar uma área com amplo crescimento nos últimos anos.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E9EE32-1947-4C2A-95BC-216652A5AD54}"/>
              </a:ext>
            </a:extLst>
          </p:cNvPr>
          <p:cNvSpPr/>
          <p:nvPr/>
        </p:nvSpPr>
        <p:spPr>
          <a:xfrm>
            <a:off x="0" y="170121"/>
            <a:ext cx="1041991" cy="393405"/>
          </a:xfrm>
          <a:prstGeom prst="rect">
            <a:avLst/>
          </a:prstGeom>
          <a:solidFill>
            <a:srgbClr val="A0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A084EB-E17F-4FC4-BF5F-A08FFD130FA2}"/>
              </a:ext>
            </a:extLst>
          </p:cNvPr>
          <p:cNvSpPr/>
          <p:nvPr/>
        </p:nvSpPr>
        <p:spPr>
          <a:xfrm>
            <a:off x="0" y="6687879"/>
            <a:ext cx="12192000" cy="1701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8C3B7-BCF5-2E05-14B5-64E0E66A3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295" y="1"/>
            <a:ext cx="819705" cy="997698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535BDF4-FEAC-DF06-8D2B-9A18BAE0D4A4}"/>
              </a:ext>
            </a:extLst>
          </p:cNvPr>
          <p:cNvSpPr txBox="1">
            <a:spLocks/>
          </p:cNvSpPr>
          <p:nvPr/>
        </p:nvSpPr>
        <p:spPr>
          <a:xfrm>
            <a:off x="0" y="225741"/>
            <a:ext cx="3771327" cy="67557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Sobre mim</a:t>
            </a:r>
            <a:br>
              <a:rPr lang="pt-BR" sz="2800" dirty="0">
                <a:solidFill>
                  <a:srgbClr val="007AC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2800" dirty="0">
              <a:solidFill>
                <a:srgbClr val="007AC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m 4" descr="Homem em pé em frente a água&#10;&#10;Descrição gerada automaticamente com confiança média">
            <a:extLst>
              <a:ext uri="{FF2B5EF4-FFF2-40B4-BE49-F238E27FC236}">
                <a16:creationId xmlns:a16="http://schemas.microsoft.com/office/drawing/2014/main" id="{A0070BFC-D8E5-7DAD-C1DA-B16EE3841A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9" t="15109" r="34235" b="35863"/>
          <a:stretch/>
        </p:blipFill>
        <p:spPr>
          <a:xfrm>
            <a:off x="1254711" y="2243830"/>
            <a:ext cx="2370340" cy="23703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89239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BCBFB21-7637-46E7-95E1-20F728764C4E}"/>
              </a:ext>
            </a:extLst>
          </p:cNvPr>
          <p:cNvSpPr/>
          <p:nvPr/>
        </p:nvSpPr>
        <p:spPr>
          <a:xfrm>
            <a:off x="161275" y="914735"/>
            <a:ext cx="1157648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b="1" dirty="0">
                <a:latin typeface="Aharoni" panose="02010803020104030203" pitchFamily="2" charset="-79"/>
                <a:cs typeface="Aharoni" panose="02010803020104030203" pitchFamily="2" charset="-79"/>
              </a:rPr>
              <a:t>Objetivo do projeto focado em 3 pilares: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E9EE32-1947-4C2A-95BC-216652A5AD54}"/>
              </a:ext>
            </a:extLst>
          </p:cNvPr>
          <p:cNvSpPr/>
          <p:nvPr/>
        </p:nvSpPr>
        <p:spPr>
          <a:xfrm>
            <a:off x="0" y="170121"/>
            <a:ext cx="1041991" cy="393405"/>
          </a:xfrm>
          <a:prstGeom prst="rect">
            <a:avLst/>
          </a:prstGeom>
          <a:solidFill>
            <a:srgbClr val="A0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A084EB-E17F-4FC4-BF5F-A08FFD130FA2}"/>
              </a:ext>
            </a:extLst>
          </p:cNvPr>
          <p:cNvSpPr/>
          <p:nvPr/>
        </p:nvSpPr>
        <p:spPr>
          <a:xfrm>
            <a:off x="0" y="6687879"/>
            <a:ext cx="12192000" cy="1701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8C3B7-BCF5-2E05-14B5-64E0E66A3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7" y="8879"/>
            <a:ext cx="819705" cy="997698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535BDF4-FEAC-DF06-8D2B-9A18BAE0D4A4}"/>
              </a:ext>
            </a:extLst>
          </p:cNvPr>
          <p:cNvSpPr txBox="1">
            <a:spLocks/>
          </p:cNvSpPr>
          <p:nvPr/>
        </p:nvSpPr>
        <p:spPr>
          <a:xfrm>
            <a:off x="0" y="239594"/>
            <a:ext cx="3771327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Introdução</a:t>
            </a:r>
            <a:br>
              <a:rPr lang="pt-BR" sz="2800" dirty="0">
                <a:solidFill>
                  <a:srgbClr val="007AC3"/>
                </a:solidFill>
              </a:rPr>
            </a:br>
            <a:endParaRPr lang="pt-BR" sz="2800" dirty="0">
              <a:solidFill>
                <a:srgbClr val="007AC3"/>
              </a:solidFill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34675E6-63C4-DE04-C932-D756C69931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677284"/>
              </p:ext>
            </p:extLst>
          </p:nvPr>
        </p:nvGraphicFramePr>
        <p:xfrm>
          <a:off x="62144" y="5400977"/>
          <a:ext cx="12038120" cy="122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812877AD-3393-7BA6-57E8-32F36A936A8F}"/>
              </a:ext>
            </a:extLst>
          </p:cNvPr>
          <p:cNvSpPr/>
          <p:nvPr/>
        </p:nvSpPr>
        <p:spPr>
          <a:xfrm>
            <a:off x="525123" y="2244284"/>
            <a:ext cx="3204391" cy="2411635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AutoNum type="arabicParenR"/>
            </a:pPr>
            <a:r>
              <a:rPr lang="pt-BR" dirty="0"/>
              <a:t>Conceitos e fundamentos da engenharia de dados.</a:t>
            </a:r>
          </a:p>
          <a:p>
            <a:pPr marL="342900" indent="-342900" algn="just">
              <a:buAutoNum type="arabicParenR"/>
            </a:pPr>
            <a:endParaRPr lang="pt-BR" dirty="0"/>
          </a:p>
          <a:p>
            <a:pPr marL="342900" indent="-342900" algn="just">
              <a:buAutoNum type="arabicParenR"/>
            </a:pPr>
            <a:r>
              <a:rPr lang="pt-BR" dirty="0"/>
              <a:t>Conceitos principais que um engenheiro de dados precisa conhecer.</a:t>
            </a:r>
          </a:p>
          <a:p>
            <a:pPr marL="342900" indent="-342900">
              <a:buAutoNum type="arabicParenR"/>
            </a:pPr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830AD93-E9AB-EC35-3A56-E3BD1FB81509}"/>
              </a:ext>
            </a:extLst>
          </p:cNvPr>
          <p:cNvSpPr/>
          <p:nvPr/>
        </p:nvSpPr>
        <p:spPr>
          <a:xfrm>
            <a:off x="366763" y="1932719"/>
            <a:ext cx="3112278" cy="559014"/>
          </a:xfrm>
          <a:prstGeom prst="roundRect">
            <a:avLst/>
          </a:prstGeom>
          <a:solidFill>
            <a:srgbClr val="27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4000"/>
            <a:r>
              <a:rPr lang="pt-BR" sz="1800" dirty="0">
                <a:ea typeface="+mn-lt"/>
                <a:cs typeface="+mn-lt"/>
              </a:rPr>
              <a:t>Conceitos</a:t>
            </a:r>
            <a:endParaRPr lang="pt-BR" sz="1800" dirty="0">
              <a:cs typeface="Segoe UI Light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DF758E3-60F5-4130-719B-C2ABF8A401DD}"/>
              </a:ext>
            </a:extLst>
          </p:cNvPr>
          <p:cNvSpPr/>
          <p:nvPr/>
        </p:nvSpPr>
        <p:spPr>
          <a:xfrm>
            <a:off x="135298" y="1932946"/>
            <a:ext cx="794498" cy="558847"/>
          </a:xfrm>
          <a:prstGeom prst="ellipse">
            <a:avLst/>
          </a:prstGeom>
          <a:solidFill>
            <a:srgbClr val="27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1</a:t>
            </a:r>
          </a:p>
        </p:txBody>
      </p:sp>
      <p:sp>
        <p:nvSpPr>
          <p:cNvPr id="13" name="Fluxograma: Processo Alternativo 12">
            <a:extLst>
              <a:ext uri="{FF2B5EF4-FFF2-40B4-BE49-F238E27FC236}">
                <a16:creationId xmlns:a16="http://schemas.microsoft.com/office/drawing/2014/main" id="{A6C7588B-DA39-E804-D553-54C6AAFB656C}"/>
              </a:ext>
            </a:extLst>
          </p:cNvPr>
          <p:cNvSpPr/>
          <p:nvPr/>
        </p:nvSpPr>
        <p:spPr>
          <a:xfrm>
            <a:off x="4558067" y="2237763"/>
            <a:ext cx="3204391" cy="2317074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dirty="0"/>
          </a:p>
          <a:p>
            <a:pPr marL="342900" indent="-342900">
              <a:buAutoNum type="arabicParenR"/>
            </a:pPr>
            <a:r>
              <a:rPr lang="pt-BR" dirty="0"/>
              <a:t>Conhecimentos técnicos necessários.</a:t>
            </a:r>
          </a:p>
          <a:p>
            <a:pPr marL="342900" indent="-342900">
              <a:buAutoNum type="arabicParenR"/>
            </a:pPr>
            <a:endParaRPr lang="pt-BR" dirty="0"/>
          </a:p>
          <a:p>
            <a:pPr marL="342900" indent="-342900">
              <a:buAutoNum type="arabicParenR"/>
            </a:pPr>
            <a:r>
              <a:rPr lang="pt-BR" dirty="0"/>
              <a:t>Ferramentas focadas no ambiente Microsoft.</a:t>
            </a:r>
          </a:p>
          <a:p>
            <a:pPr marL="342900" indent="-342900">
              <a:buAutoNum type="arabicParenR"/>
            </a:pPr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C7544FE-A8C6-85F3-C49D-BAA69B643C91}"/>
              </a:ext>
            </a:extLst>
          </p:cNvPr>
          <p:cNvSpPr/>
          <p:nvPr/>
        </p:nvSpPr>
        <p:spPr>
          <a:xfrm>
            <a:off x="4399707" y="1932719"/>
            <a:ext cx="3112278" cy="559014"/>
          </a:xfrm>
          <a:prstGeom prst="roundRect">
            <a:avLst/>
          </a:prstGeom>
          <a:solidFill>
            <a:srgbClr val="27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4000"/>
            <a:r>
              <a:rPr lang="pt-BR" dirty="0">
                <a:ea typeface="+mn-lt"/>
                <a:cs typeface="+mn-lt"/>
              </a:rPr>
              <a:t>Especialização</a:t>
            </a:r>
            <a:endParaRPr lang="pt-BR" sz="1800" dirty="0">
              <a:cs typeface="Segoe UI Light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D9B75A1-66D2-CF2E-459E-DE60ED41795A}"/>
              </a:ext>
            </a:extLst>
          </p:cNvPr>
          <p:cNvSpPr/>
          <p:nvPr/>
        </p:nvSpPr>
        <p:spPr>
          <a:xfrm>
            <a:off x="4168242" y="1932946"/>
            <a:ext cx="794498" cy="558847"/>
          </a:xfrm>
          <a:prstGeom prst="ellipse">
            <a:avLst/>
          </a:prstGeom>
          <a:solidFill>
            <a:srgbClr val="27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2</a:t>
            </a:r>
          </a:p>
        </p:txBody>
      </p: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2D508BD8-69F8-1D94-8231-BED3E72647A8}"/>
              </a:ext>
            </a:extLst>
          </p:cNvPr>
          <p:cNvSpPr/>
          <p:nvPr/>
        </p:nvSpPr>
        <p:spPr>
          <a:xfrm>
            <a:off x="8591012" y="2237763"/>
            <a:ext cx="3287308" cy="2317074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dirty="0"/>
          </a:p>
          <a:p>
            <a:pPr marL="342900" indent="-342900">
              <a:buAutoNum type="arabicParenR"/>
            </a:pPr>
            <a:r>
              <a:rPr lang="pt-BR" dirty="0"/>
              <a:t>Caso de uso Banco central do Brasil</a:t>
            </a:r>
          </a:p>
          <a:p>
            <a:pPr marL="342900" indent="-342900">
              <a:buAutoNum type="arabicParenR"/>
            </a:pPr>
            <a:endParaRPr lang="pt-BR" dirty="0"/>
          </a:p>
          <a:p>
            <a:pPr marL="342900" indent="-342900">
              <a:buAutoNum type="arabicParenR"/>
            </a:pPr>
            <a:r>
              <a:rPr lang="pt-BR" dirty="0"/>
              <a:t>Desenvolvimento de uma ingestão de dados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C907CB9-12B8-6B5F-5511-AC5477D282FC}"/>
              </a:ext>
            </a:extLst>
          </p:cNvPr>
          <p:cNvSpPr/>
          <p:nvPr/>
        </p:nvSpPr>
        <p:spPr>
          <a:xfrm>
            <a:off x="8432651" y="1932719"/>
            <a:ext cx="3112278" cy="559014"/>
          </a:xfrm>
          <a:prstGeom prst="roundRect">
            <a:avLst/>
          </a:prstGeom>
          <a:solidFill>
            <a:srgbClr val="27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4000"/>
            <a:r>
              <a:rPr lang="pt-BR" sz="1800" dirty="0">
                <a:ea typeface="+mn-lt"/>
                <a:cs typeface="+mn-lt"/>
              </a:rPr>
              <a:t>Desenvolvimento</a:t>
            </a:r>
            <a:endParaRPr lang="pt-BR" sz="1800" dirty="0">
              <a:cs typeface="Segoe UI Light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D67CF9B-0889-7052-2F41-5B04DF682354}"/>
              </a:ext>
            </a:extLst>
          </p:cNvPr>
          <p:cNvSpPr/>
          <p:nvPr/>
        </p:nvSpPr>
        <p:spPr>
          <a:xfrm>
            <a:off x="8201186" y="1932946"/>
            <a:ext cx="794498" cy="558847"/>
          </a:xfrm>
          <a:prstGeom prst="ellipse">
            <a:avLst/>
          </a:prstGeom>
          <a:solidFill>
            <a:srgbClr val="27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0784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E9EE32-1947-4C2A-95BC-216652A5AD54}"/>
              </a:ext>
            </a:extLst>
          </p:cNvPr>
          <p:cNvSpPr/>
          <p:nvPr/>
        </p:nvSpPr>
        <p:spPr>
          <a:xfrm>
            <a:off x="0" y="170121"/>
            <a:ext cx="1041991" cy="393405"/>
          </a:xfrm>
          <a:prstGeom prst="rect">
            <a:avLst/>
          </a:prstGeom>
          <a:solidFill>
            <a:srgbClr val="A0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8C3B7-BCF5-2E05-14B5-64E0E66A3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295" y="1"/>
            <a:ext cx="819705" cy="997698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535BDF4-FEAC-DF06-8D2B-9A18BAE0D4A4}"/>
              </a:ext>
            </a:extLst>
          </p:cNvPr>
          <p:cNvSpPr txBox="1">
            <a:spLocks/>
          </p:cNvSpPr>
          <p:nvPr/>
        </p:nvSpPr>
        <p:spPr>
          <a:xfrm>
            <a:off x="520995" y="224476"/>
            <a:ext cx="3771327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Tema e o Contexto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6791A4-8C2D-B9BF-D964-B30F4E98CAB0}"/>
              </a:ext>
            </a:extLst>
          </p:cNvPr>
          <p:cNvSpPr txBox="1">
            <a:spLocks/>
          </p:cNvSpPr>
          <p:nvPr/>
        </p:nvSpPr>
        <p:spPr>
          <a:xfrm>
            <a:off x="520995" y="945762"/>
            <a:ext cx="6429375" cy="118378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0"/>
            <a:r>
              <a:rPr lang="pt-BR" sz="1700" dirty="0">
                <a:latin typeface="Aharoni" panose="02010803020104030203" pitchFamily="2" charset="-79"/>
                <a:cs typeface="Aharoni" panose="02010803020104030203" pitchFamily="2" charset="-79"/>
              </a:rPr>
              <a:t>Assuntos relacionados às áreas de dados cada vez mais populares e necessárias para o crescimento das empresas. O desenvolvimento significativo das maiores do mundo em seus seguimentos se devem a importância que essas companhias dão às áreas de dados. 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7AF517F-F85A-9AEE-C1B4-ED6AD0E44CD8}"/>
              </a:ext>
            </a:extLst>
          </p:cNvPr>
          <p:cNvSpPr/>
          <p:nvPr/>
        </p:nvSpPr>
        <p:spPr>
          <a:xfrm>
            <a:off x="8058354" y="539726"/>
            <a:ext cx="159650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Google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Facebook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Spotify</a:t>
            </a:r>
            <a:endParaRPr lang="pt-BR" sz="17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Uber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Apple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5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B702F5-3D9C-E53E-EB05-C835A376B834}"/>
              </a:ext>
            </a:extLst>
          </p:cNvPr>
          <p:cNvSpPr/>
          <p:nvPr/>
        </p:nvSpPr>
        <p:spPr>
          <a:xfrm>
            <a:off x="1641621" y="4605352"/>
            <a:ext cx="2672273" cy="2247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u="sng" dirty="0">
                <a:solidFill>
                  <a:srgbClr val="A01F2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Dados e Analytics capturados, armazenados e integrados</a:t>
            </a:r>
            <a:r>
              <a:rPr lang="pt-BR" sz="1300" dirty="0">
                <a:solidFill>
                  <a:srgbClr val="A01F2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3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 infraestrutura robusta de Big Data e integrados a um Data Lake fornecendo visões 360 do negócio, apoiando a tomada de decisão. 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360ACE2-48C1-975B-2DD8-AC3225B10925}"/>
              </a:ext>
            </a:extLst>
          </p:cNvPr>
          <p:cNvCxnSpPr>
            <a:cxnSpLocks/>
          </p:cNvCxnSpPr>
          <p:nvPr/>
        </p:nvCxnSpPr>
        <p:spPr>
          <a:xfrm>
            <a:off x="2921668" y="4600125"/>
            <a:ext cx="10503" cy="393865"/>
          </a:xfrm>
          <a:prstGeom prst="straightConnector1">
            <a:avLst/>
          </a:prstGeom>
          <a:ln w="57150">
            <a:solidFill>
              <a:srgbClr val="A01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3A87B9F-D510-E283-00CA-B9CA51DF86E5}"/>
              </a:ext>
            </a:extLst>
          </p:cNvPr>
          <p:cNvSpPr/>
          <p:nvPr/>
        </p:nvSpPr>
        <p:spPr>
          <a:xfrm>
            <a:off x="2250048" y="3466771"/>
            <a:ext cx="1343239" cy="1076372"/>
          </a:xfrm>
          <a:prstGeom prst="roundRect">
            <a:avLst/>
          </a:prstGeom>
          <a:solidFill>
            <a:srgbClr val="2F5597">
              <a:alpha val="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12% </a:t>
            </a:r>
            <a:r>
              <a:rPr lang="pt-BR" sz="1300" dirty="0">
                <a:solidFill>
                  <a:schemeClr val="tx1"/>
                </a:solidFill>
              </a:rPr>
              <a:t>das empresas executam bem a prática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E244A4B-5E93-944C-4FD4-7D2FA4B4A147}"/>
              </a:ext>
            </a:extLst>
          </p:cNvPr>
          <p:cNvSpPr/>
          <p:nvPr/>
        </p:nvSpPr>
        <p:spPr>
          <a:xfrm>
            <a:off x="5288966" y="2807066"/>
            <a:ext cx="2672273" cy="2247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u="sng" dirty="0">
                <a:solidFill>
                  <a:srgbClr val="A01F2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Talentos capacitados e retidos </a:t>
            </a:r>
            <a:r>
              <a:rPr lang="pt-BR" sz="13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 quantidade necessária e preparado para um modelo de negócio mais digital e analítico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2C8AD6F-CF4B-6BDF-D726-61CA3862832D}"/>
              </a:ext>
            </a:extLst>
          </p:cNvPr>
          <p:cNvCxnSpPr>
            <a:cxnSpLocks/>
          </p:cNvCxnSpPr>
          <p:nvPr/>
        </p:nvCxnSpPr>
        <p:spPr>
          <a:xfrm flipH="1" flipV="1">
            <a:off x="6614598" y="4651635"/>
            <a:ext cx="10504" cy="328302"/>
          </a:xfrm>
          <a:prstGeom prst="straightConnector1">
            <a:avLst/>
          </a:prstGeom>
          <a:ln w="57150">
            <a:solidFill>
              <a:srgbClr val="A01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FECF136-E2B5-FC31-5E74-0859E60392F3}"/>
              </a:ext>
            </a:extLst>
          </p:cNvPr>
          <p:cNvSpPr/>
          <p:nvPr/>
        </p:nvSpPr>
        <p:spPr>
          <a:xfrm>
            <a:off x="6000190" y="5225738"/>
            <a:ext cx="1249826" cy="987373"/>
          </a:xfrm>
          <a:prstGeom prst="roundRect">
            <a:avLst/>
          </a:prstGeom>
          <a:solidFill>
            <a:srgbClr val="2F5597">
              <a:alpha val="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8% </a:t>
            </a:r>
            <a:r>
              <a:rPr lang="pt-BR" sz="1300" dirty="0">
                <a:solidFill>
                  <a:schemeClr val="tx1"/>
                </a:solidFill>
              </a:rPr>
              <a:t>das empresas executam bem a prática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195C8B7-0C5A-34BB-A027-14473A351BC2}"/>
              </a:ext>
            </a:extLst>
          </p:cNvPr>
          <p:cNvSpPr/>
          <p:nvPr/>
        </p:nvSpPr>
        <p:spPr>
          <a:xfrm>
            <a:off x="8643570" y="4527477"/>
            <a:ext cx="2672273" cy="2247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u="sng" dirty="0">
                <a:solidFill>
                  <a:srgbClr val="A01F2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Cultura Data Driven </a:t>
            </a:r>
            <a:r>
              <a:rPr lang="pt-BR" sz="13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associada a uma mentalidade baseada em dados e tomada de decisões objetivas em nível estratégico, tático e operacional nas áreas de negócio.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0C58A48-E533-748F-5218-A7F28EF95398}"/>
              </a:ext>
            </a:extLst>
          </p:cNvPr>
          <p:cNvCxnSpPr>
            <a:cxnSpLocks/>
          </p:cNvCxnSpPr>
          <p:nvPr/>
        </p:nvCxnSpPr>
        <p:spPr>
          <a:xfrm>
            <a:off x="9843271" y="4651635"/>
            <a:ext cx="0" cy="342355"/>
          </a:xfrm>
          <a:prstGeom prst="straightConnector1">
            <a:avLst/>
          </a:prstGeom>
          <a:ln w="57150">
            <a:solidFill>
              <a:srgbClr val="A01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8D7CBB0-DFAF-09E3-EE25-49FE9348D87E}"/>
              </a:ext>
            </a:extLst>
          </p:cNvPr>
          <p:cNvSpPr/>
          <p:nvPr/>
        </p:nvSpPr>
        <p:spPr>
          <a:xfrm>
            <a:off x="9290309" y="3466772"/>
            <a:ext cx="1257548" cy="1072564"/>
          </a:xfrm>
          <a:prstGeom prst="roundRect">
            <a:avLst/>
          </a:prstGeom>
          <a:solidFill>
            <a:srgbClr val="2F5597">
              <a:alpha val="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13% </a:t>
            </a:r>
            <a:r>
              <a:rPr lang="pt-BR" sz="1300" dirty="0">
                <a:solidFill>
                  <a:schemeClr val="tx1"/>
                </a:solidFill>
              </a:rPr>
              <a:t>das empresas executam bem a prática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1F4D7F8-8D76-8B59-D39E-87C8ECB4A563}"/>
              </a:ext>
            </a:extLst>
          </p:cNvPr>
          <p:cNvSpPr/>
          <p:nvPr/>
        </p:nvSpPr>
        <p:spPr>
          <a:xfrm>
            <a:off x="0" y="6463280"/>
            <a:ext cx="5852156" cy="296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Fonte: McKinsey Digital &amp; Analytics </a:t>
            </a:r>
            <a:r>
              <a:rPr lang="pt-BR" sz="900" dirty="0" err="1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Quotient</a:t>
            </a:r>
            <a:r>
              <a:rPr lang="pt-BR" sz="9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 Pesquisa A&amp;DQ Brasil, 2018-2019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A084EB-E17F-4FC4-BF5F-A08FFD130FA2}"/>
              </a:ext>
            </a:extLst>
          </p:cNvPr>
          <p:cNvSpPr/>
          <p:nvPr/>
        </p:nvSpPr>
        <p:spPr>
          <a:xfrm>
            <a:off x="0" y="6687879"/>
            <a:ext cx="12192000" cy="1701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C8FD221-AB12-9EBA-D666-8F165D66F65B}"/>
              </a:ext>
            </a:extLst>
          </p:cNvPr>
          <p:cNvSpPr txBox="1"/>
          <p:nvPr/>
        </p:nvSpPr>
        <p:spPr>
          <a:xfrm>
            <a:off x="520995" y="2665730"/>
            <a:ext cx="7656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+mn-lt"/>
                <a:cs typeface="Latha" panose="020B0502040204020203" pitchFamily="34" charset="0"/>
              </a:rPr>
              <a:t>OS MAIORES </a:t>
            </a:r>
            <a:r>
              <a:rPr lang="en-US" sz="1800" b="1" dirty="0">
                <a:solidFill>
                  <a:srgbClr val="A01F22"/>
                </a:solidFill>
                <a:latin typeface="+mn-lt"/>
                <a:cs typeface="Latha" panose="020B0502040204020203" pitchFamily="34" charset="0"/>
              </a:rPr>
              <a:t>DESAFIOS</a:t>
            </a:r>
            <a:r>
              <a:rPr lang="en-US" sz="1800" b="1" dirty="0">
                <a:latin typeface="+mn-lt"/>
                <a:cs typeface="Latha" panose="020B0502040204020203" pitchFamily="34" charset="0"/>
              </a:rPr>
              <a:t> DAS EMPRESAS BRASILEIRAS ESTÃO DIRETAMENTE RELACIONADO </a:t>
            </a:r>
            <a:r>
              <a:rPr lang="en-US" sz="1800" b="1" dirty="0">
                <a:solidFill>
                  <a:srgbClr val="A01F22"/>
                </a:solidFill>
                <a:latin typeface="+mn-lt"/>
                <a:cs typeface="Latha" panose="020B0502040204020203" pitchFamily="34" charset="0"/>
              </a:rPr>
              <a:t>A ESTRATÉGIAS DE DADOS E ANALYTICS</a:t>
            </a:r>
            <a:endParaRPr lang="en-US" sz="1800" b="1" i="1" u="sng" dirty="0">
              <a:solidFill>
                <a:srgbClr val="A01F22"/>
              </a:solidFill>
              <a:latin typeface="+mn-lt"/>
              <a:cs typeface="Lath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89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E9EE32-1947-4C2A-95BC-216652A5AD54}"/>
              </a:ext>
            </a:extLst>
          </p:cNvPr>
          <p:cNvSpPr/>
          <p:nvPr/>
        </p:nvSpPr>
        <p:spPr>
          <a:xfrm>
            <a:off x="0" y="170121"/>
            <a:ext cx="1041991" cy="393405"/>
          </a:xfrm>
          <a:prstGeom prst="rect">
            <a:avLst/>
          </a:prstGeom>
          <a:solidFill>
            <a:srgbClr val="A0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8C3B7-BCF5-2E05-14B5-64E0E66A3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295" y="1"/>
            <a:ext cx="819705" cy="997698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535BDF4-FEAC-DF06-8D2B-9A18BAE0D4A4}"/>
              </a:ext>
            </a:extLst>
          </p:cNvPr>
          <p:cNvSpPr txBox="1">
            <a:spLocks/>
          </p:cNvSpPr>
          <p:nvPr/>
        </p:nvSpPr>
        <p:spPr>
          <a:xfrm>
            <a:off x="520995" y="224476"/>
            <a:ext cx="3771327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Tema e o Contexto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A084EB-E17F-4FC4-BF5F-A08FFD130FA2}"/>
              </a:ext>
            </a:extLst>
          </p:cNvPr>
          <p:cNvSpPr/>
          <p:nvPr/>
        </p:nvSpPr>
        <p:spPr>
          <a:xfrm>
            <a:off x="0" y="6687879"/>
            <a:ext cx="12192000" cy="1701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B20104-38CA-1F86-5C34-14B160F19BE9}"/>
              </a:ext>
            </a:extLst>
          </p:cNvPr>
          <p:cNvSpPr/>
          <p:nvPr/>
        </p:nvSpPr>
        <p:spPr>
          <a:xfrm>
            <a:off x="3558465" y="1029964"/>
            <a:ext cx="766291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Para um perfeito funcionamento de uma estratégia de dados, muitas funções são necessárias, entre elas estão: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Analistas de Dados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Cientistas de Dados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Engenheiros de Dados</a:t>
            </a:r>
            <a:endParaRPr lang="pt-BR" sz="25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Analistas de Governança de Dados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Arquitetos de Dados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Analistas de Business </a:t>
            </a:r>
            <a:r>
              <a:rPr lang="pt-BR" sz="17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Intelligence</a:t>
            </a:r>
            <a:endParaRPr lang="pt-BR" sz="17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14EF5CE-134F-663F-21F8-67BABAB0B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48" y="742387"/>
            <a:ext cx="3036084" cy="2957448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071CBE6-D26F-253B-DD6E-B24D51E00605}"/>
              </a:ext>
            </a:extLst>
          </p:cNvPr>
          <p:cNvSpPr/>
          <p:nvPr/>
        </p:nvSpPr>
        <p:spPr>
          <a:xfrm>
            <a:off x="204548" y="4343578"/>
            <a:ext cx="694606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Além dessas funções, também são necessários sistemas robustos para atender a toda demanda de dados, entre eles: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Bom ambiente de Big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Computação escalável em nuvem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Data Lake estruturado e governado</a:t>
            </a:r>
            <a:endParaRPr lang="pt-BR" sz="25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Sistemas de ingestão de dados para extrair de diversas fontes</a:t>
            </a:r>
          </a:p>
        </p:txBody>
      </p:sp>
      <p:pic>
        <p:nvPicPr>
          <p:cNvPr id="13" name="Picture 10" descr="Big Data &amp;amp; Analytics – Selecionando Dados – Abinc">
            <a:extLst>
              <a:ext uri="{FF2B5EF4-FFF2-40B4-BE49-F238E27FC236}">
                <a16:creationId xmlns:a16="http://schemas.microsoft.com/office/drawing/2014/main" id="{5B91CC6D-AACA-8123-E255-15323A25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894" y="3706875"/>
            <a:ext cx="4818558" cy="289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0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E9EE32-1947-4C2A-95BC-216652A5AD54}"/>
              </a:ext>
            </a:extLst>
          </p:cNvPr>
          <p:cNvSpPr/>
          <p:nvPr/>
        </p:nvSpPr>
        <p:spPr>
          <a:xfrm>
            <a:off x="0" y="170121"/>
            <a:ext cx="1041991" cy="393405"/>
          </a:xfrm>
          <a:prstGeom prst="rect">
            <a:avLst/>
          </a:prstGeom>
          <a:solidFill>
            <a:srgbClr val="A0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8C3B7-BCF5-2E05-14B5-64E0E66A3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295" y="1"/>
            <a:ext cx="819705" cy="997698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535BDF4-FEAC-DF06-8D2B-9A18BAE0D4A4}"/>
              </a:ext>
            </a:extLst>
          </p:cNvPr>
          <p:cNvSpPr txBox="1">
            <a:spLocks/>
          </p:cNvSpPr>
          <p:nvPr/>
        </p:nvSpPr>
        <p:spPr>
          <a:xfrm>
            <a:off x="627527" y="224476"/>
            <a:ext cx="3771327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Engenharia de dados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A084EB-E17F-4FC4-BF5F-A08FFD130FA2}"/>
              </a:ext>
            </a:extLst>
          </p:cNvPr>
          <p:cNvSpPr/>
          <p:nvPr/>
        </p:nvSpPr>
        <p:spPr>
          <a:xfrm>
            <a:off x="0" y="6687879"/>
            <a:ext cx="12192000" cy="1701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BE736AC-7609-BA5B-CF6E-64FF02456679}"/>
              </a:ext>
            </a:extLst>
          </p:cNvPr>
          <p:cNvSpPr/>
          <p:nvPr/>
        </p:nvSpPr>
        <p:spPr>
          <a:xfrm>
            <a:off x="520995" y="859714"/>
            <a:ext cx="694606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E o que faz um Engenheiro de Dados?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710FA8-4721-B6D8-9D62-5C930EA93C36}"/>
              </a:ext>
            </a:extLst>
          </p:cNvPr>
          <p:cNvSpPr/>
          <p:nvPr/>
        </p:nvSpPr>
        <p:spPr>
          <a:xfrm>
            <a:off x="318706" y="3428998"/>
            <a:ext cx="2400575" cy="2907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Extrair </a:t>
            </a:r>
            <a:r>
              <a:rPr lang="pt-BR" sz="1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dados estruturados, semiestruturados e não estruturados dos mais variados tipos de fontes de dados. Sistemas legados, Bancos de dados, Aplicativos Web, API, Sistemas de arquivos.</a:t>
            </a:r>
            <a:endParaRPr lang="pt-BR" sz="1600" dirty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Sinal de Adição 8">
            <a:extLst>
              <a:ext uri="{FF2B5EF4-FFF2-40B4-BE49-F238E27FC236}">
                <a16:creationId xmlns:a16="http://schemas.microsoft.com/office/drawing/2014/main" id="{614BDEB3-93E0-A06B-430F-0FDFEFE62180}"/>
              </a:ext>
            </a:extLst>
          </p:cNvPr>
          <p:cNvSpPr/>
          <p:nvPr/>
        </p:nvSpPr>
        <p:spPr>
          <a:xfrm>
            <a:off x="2430618" y="2272013"/>
            <a:ext cx="717745" cy="71504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AEB0D1-49D1-7306-B2BB-48E9CBEC7FC3}"/>
              </a:ext>
            </a:extLst>
          </p:cNvPr>
          <p:cNvSpPr/>
          <p:nvPr/>
        </p:nvSpPr>
        <p:spPr>
          <a:xfrm>
            <a:off x="6155591" y="3669225"/>
            <a:ext cx="2400574" cy="2146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Carregar </a:t>
            </a:r>
            <a:r>
              <a:rPr lang="pt-BR" sz="1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os dados em sistemas de arquivos, sistemas de bancos de dados ou qualquer outro lugar onde seja necessário para utilização por áreas de negócio ou ciência de dados.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1A114B-D0CD-3DA8-94DB-A4406640A5A3}"/>
              </a:ext>
            </a:extLst>
          </p:cNvPr>
          <p:cNvSpPr/>
          <p:nvPr/>
        </p:nvSpPr>
        <p:spPr>
          <a:xfrm>
            <a:off x="9230214" y="3669225"/>
            <a:ext cx="2551933" cy="1899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Gerar valor </a:t>
            </a:r>
            <a:r>
              <a:rPr lang="pt-BR" sz="1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através do dado trabalhado. A geração de todo esse dado, serve como base para geração de indicadores, que é usado pela gestão na tomada de decisão.</a:t>
            </a:r>
            <a:endParaRPr lang="pt-BR" sz="1600" dirty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Picture 8" descr="Formação em Gestão Comportamental DISC - ETALENT">
            <a:extLst>
              <a:ext uri="{FF2B5EF4-FFF2-40B4-BE49-F238E27FC236}">
                <a16:creationId xmlns:a16="http://schemas.microsoft.com/office/drawing/2014/main" id="{F6099B6E-938A-AC77-9D39-1AE7445E1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022" y="1887676"/>
            <a:ext cx="1928742" cy="10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3D9109E-D534-8617-819C-5C11E59DD366}"/>
              </a:ext>
            </a:extLst>
          </p:cNvPr>
          <p:cNvSpPr/>
          <p:nvPr/>
        </p:nvSpPr>
        <p:spPr>
          <a:xfrm>
            <a:off x="3188408" y="3669227"/>
            <a:ext cx="2498056" cy="1644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Transformar </a:t>
            </a:r>
            <a:r>
              <a:rPr lang="pt-BR" sz="1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dados de sistemas ou fora deles. É composto por varias etapas: processamento, padronização, limpeza, qualidade, geração de indicadores etc.</a:t>
            </a:r>
            <a:endParaRPr lang="pt-BR" sz="1600" dirty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CC732C4-0CAA-A7D1-D106-F55C5B101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83" y="1564202"/>
            <a:ext cx="2190750" cy="210502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31D5F70-7A34-D48D-1267-292EED0D44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3646" y="1855630"/>
            <a:ext cx="1838325" cy="139065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4ABF3B1-DB6D-D628-726A-EA6CC71A2D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7620" y="1736725"/>
            <a:ext cx="1428750" cy="1504950"/>
          </a:xfrm>
          <a:prstGeom prst="rect">
            <a:avLst/>
          </a:prstGeom>
        </p:spPr>
      </p:pic>
      <p:sp>
        <p:nvSpPr>
          <p:cNvPr id="25" name="Sinal de Adição 24">
            <a:extLst>
              <a:ext uri="{FF2B5EF4-FFF2-40B4-BE49-F238E27FC236}">
                <a16:creationId xmlns:a16="http://schemas.microsoft.com/office/drawing/2014/main" id="{DD948ED5-6807-29D7-6385-31B1D3C4BA17}"/>
              </a:ext>
            </a:extLst>
          </p:cNvPr>
          <p:cNvSpPr/>
          <p:nvPr/>
        </p:nvSpPr>
        <p:spPr>
          <a:xfrm>
            <a:off x="8448273" y="2272013"/>
            <a:ext cx="717745" cy="71504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inal de Adição 25">
            <a:extLst>
              <a:ext uri="{FF2B5EF4-FFF2-40B4-BE49-F238E27FC236}">
                <a16:creationId xmlns:a16="http://schemas.microsoft.com/office/drawing/2014/main" id="{7FE6C5A9-73EF-8E2C-9BC4-3C1DCE8B3AFB}"/>
              </a:ext>
            </a:extLst>
          </p:cNvPr>
          <p:cNvSpPr/>
          <p:nvPr/>
        </p:nvSpPr>
        <p:spPr>
          <a:xfrm>
            <a:off x="5523439" y="2209793"/>
            <a:ext cx="717745" cy="71504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48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E9EE32-1947-4C2A-95BC-216652A5AD54}"/>
              </a:ext>
            </a:extLst>
          </p:cNvPr>
          <p:cNvSpPr/>
          <p:nvPr/>
        </p:nvSpPr>
        <p:spPr>
          <a:xfrm>
            <a:off x="0" y="170121"/>
            <a:ext cx="1041991" cy="393405"/>
          </a:xfrm>
          <a:prstGeom prst="rect">
            <a:avLst/>
          </a:prstGeom>
          <a:solidFill>
            <a:srgbClr val="A0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8C3B7-BCF5-2E05-14B5-64E0E66A3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295" y="1"/>
            <a:ext cx="819705" cy="997698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535BDF4-FEAC-DF06-8D2B-9A18BAE0D4A4}"/>
              </a:ext>
            </a:extLst>
          </p:cNvPr>
          <p:cNvSpPr txBox="1">
            <a:spLocks/>
          </p:cNvSpPr>
          <p:nvPr/>
        </p:nvSpPr>
        <p:spPr>
          <a:xfrm>
            <a:off x="835120" y="224476"/>
            <a:ext cx="3771327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Ferramentas e conceitos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A084EB-E17F-4FC4-BF5F-A08FFD130FA2}"/>
              </a:ext>
            </a:extLst>
          </p:cNvPr>
          <p:cNvSpPr/>
          <p:nvPr/>
        </p:nvSpPr>
        <p:spPr>
          <a:xfrm>
            <a:off x="0" y="6687879"/>
            <a:ext cx="12192000" cy="1701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28B1D79-4796-3308-31E2-C8433092E83C}"/>
              </a:ext>
            </a:extLst>
          </p:cNvPr>
          <p:cNvSpPr/>
          <p:nvPr/>
        </p:nvSpPr>
        <p:spPr>
          <a:xfrm>
            <a:off x="520995" y="859714"/>
            <a:ext cx="694606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Quais conhecimentos um Engenheiro de Dados precisa ter?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DE4790-2BF4-BB0F-9936-B0D600DCFBC6}"/>
              </a:ext>
            </a:extLst>
          </p:cNvPr>
          <p:cNvSpPr/>
          <p:nvPr/>
        </p:nvSpPr>
        <p:spPr>
          <a:xfrm>
            <a:off x="6470691" y="1862527"/>
            <a:ext cx="301773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Conceitos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Computação em nuvem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Data Lake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Ingestão de dados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165E590-9D67-D135-C682-0242E94DDA25}"/>
              </a:ext>
            </a:extLst>
          </p:cNvPr>
          <p:cNvSpPr/>
          <p:nvPr/>
        </p:nvSpPr>
        <p:spPr>
          <a:xfrm>
            <a:off x="6470691" y="3551462"/>
            <a:ext cx="5434797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dirty="0">
                <a:latin typeface="Aharoni" panose="02010803020104030203" pitchFamily="2" charset="-79"/>
                <a:cs typeface="Aharoni" panose="02010803020104030203" pitchFamily="2" charset="-79"/>
              </a:rPr>
              <a:t>Ferramentas e Linguagem de Programação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Web </a:t>
            </a:r>
            <a:r>
              <a:rPr lang="pt-BR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Scraping</a:t>
            </a:r>
            <a:endParaRPr lang="pt-BR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Ferramentas de processamento de dados, como por exemplo: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Azure </a:t>
            </a:r>
            <a:r>
              <a:rPr lang="pt-BR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pt-BR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Azure Data </a:t>
            </a:r>
            <a:r>
              <a:rPr lang="pt-BR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Factory</a:t>
            </a:r>
            <a:endParaRPr lang="pt-BR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Databricks</a:t>
            </a:r>
            <a:endParaRPr lang="pt-BR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7ED3C96-42BA-A979-8067-AF5DB0A72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458336"/>
              </p:ext>
            </p:extLst>
          </p:nvPr>
        </p:nvGraphicFramePr>
        <p:xfrm>
          <a:off x="0" y="1787392"/>
          <a:ext cx="6192653" cy="412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5BBB9C5-96C2-71A5-2C70-E605B113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3279" y="6208364"/>
            <a:ext cx="6379210" cy="153888"/>
          </a:xfrm>
        </p:spPr>
        <p:txBody>
          <a:bodyPr vert="horz" wrap="square" lIns="0" tIns="0" rIns="0" bIns="0" rtlCol="0" anchor="ctr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kern="1200" dirty="0" err="1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hlinkClick r:id="rId6"/>
              </a:rPr>
              <a:t>Engenheiro</a:t>
            </a: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hlinkClick r:id="rId6"/>
              </a:rPr>
              <a:t> de Dados: </a:t>
            </a:r>
            <a:r>
              <a:rPr lang="en-US" kern="1200" dirty="0" err="1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hlinkClick r:id="rId6"/>
              </a:rPr>
              <a:t>Salário</a:t>
            </a: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hlinkClick r:id="rId6"/>
              </a:rPr>
              <a:t> 2022, </a:t>
            </a:r>
            <a:r>
              <a:rPr lang="en-US" kern="1200" dirty="0" err="1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hlinkClick r:id="rId6"/>
              </a:rPr>
              <a:t>piso</a:t>
            </a: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hlinkClick r:id="rId6"/>
              </a:rPr>
              <a:t> </a:t>
            </a:r>
            <a:r>
              <a:rPr lang="en-US" kern="1200" dirty="0" err="1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hlinkClick r:id="rId6"/>
              </a:rPr>
              <a:t>salarial</a:t>
            </a: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hlinkClick r:id="rId6"/>
              </a:rPr>
              <a:t>, o que </a:t>
            </a:r>
            <a:r>
              <a:rPr lang="en-US" kern="1200" dirty="0" err="1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hlinkClick r:id="rId6"/>
              </a:rPr>
              <a:t>faz</a:t>
            </a: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hlinkClick r:id="rId6"/>
              </a:rPr>
              <a:t> (salario.com.br)</a:t>
            </a:r>
            <a:endParaRPr lang="en-US" kern="1200" dirty="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275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E9EE32-1947-4C2A-95BC-216652A5AD54}"/>
              </a:ext>
            </a:extLst>
          </p:cNvPr>
          <p:cNvSpPr/>
          <p:nvPr/>
        </p:nvSpPr>
        <p:spPr>
          <a:xfrm>
            <a:off x="0" y="170121"/>
            <a:ext cx="1041991" cy="393405"/>
          </a:xfrm>
          <a:prstGeom prst="rect">
            <a:avLst/>
          </a:prstGeom>
          <a:solidFill>
            <a:srgbClr val="A0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8C3B7-BCF5-2E05-14B5-64E0E66A33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295" y="1"/>
            <a:ext cx="819705" cy="997698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535BDF4-FEAC-DF06-8D2B-9A18BAE0D4A4}"/>
              </a:ext>
            </a:extLst>
          </p:cNvPr>
          <p:cNvSpPr txBox="1">
            <a:spLocks/>
          </p:cNvSpPr>
          <p:nvPr/>
        </p:nvSpPr>
        <p:spPr>
          <a:xfrm>
            <a:off x="204184" y="224476"/>
            <a:ext cx="3771327" cy="2846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Fluxo de dados</a:t>
            </a:r>
          </a:p>
        </p:txBody>
      </p:sp>
      <p:pic>
        <p:nvPicPr>
          <p:cNvPr id="5" name="Gif Estrutura de analytics">
            <a:hlinkClick r:id="" action="ppaction://media"/>
            <a:extLst>
              <a:ext uri="{FF2B5EF4-FFF2-40B4-BE49-F238E27FC236}">
                <a16:creationId xmlns:a16="http://schemas.microsoft.com/office/drawing/2014/main" id="{BC01FB0C-9453-71DB-56C8-0D2F182DBCFB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39271" y="774221"/>
            <a:ext cx="10069039" cy="664556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0A084EB-E17F-4FC4-BF5F-A08FFD130FA2}"/>
              </a:ext>
            </a:extLst>
          </p:cNvPr>
          <p:cNvSpPr/>
          <p:nvPr/>
        </p:nvSpPr>
        <p:spPr>
          <a:xfrm>
            <a:off x="0" y="6687879"/>
            <a:ext cx="12192000" cy="1701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94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2412</TotalTime>
  <Words>1028</Words>
  <Application>Microsoft Office PowerPoint</Application>
  <PresentationFormat>Widescreen</PresentationFormat>
  <Paragraphs>175</Paragraphs>
  <Slides>15</Slides>
  <Notes>14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Tema do Office</vt:lpstr>
      <vt:lpstr>Apresentação do PowerPoint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  <vt:lpstr>Análise de projeto slide 2 </vt:lpstr>
    </vt:vector>
  </TitlesOfParts>
  <Company>S2BRMTZV2K2061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Medeiros De Souza</dc:creator>
  <cp:lastModifiedBy>Bruno Medeiros De Souza</cp:lastModifiedBy>
  <cp:revision>1</cp:revision>
  <dcterms:created xsi:type="dcterms:W3CDTF">2022-11-30T01:11:43Z</dcterms:created>
  <dcterms:modified xsi:type="dcterms:W3CDTF">2022-12-06T15:25:20Z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ad58c76-fd94-422c-84ae-5930ae9e51dd_Enabled">
    <vt:lpwstr>true</vt:lpwstr>
  </property>
  <property fmtid="{D5CDD505-2E9C-101B-9397-08002B2CF9AE}" pid="3" name="MSIP_Label_cad58c76-fd94-422c-84ae-5930ae9e51dd_SetDate">
    <vt:lpwstr>2022-12-01T00:15:13Z</vt:lpwstr>
  </property>
  <property fmtid="{D5CDD505-2E9C-101B-9397-08002B2CF9AE}" pid="4" name="MSIP_Label_cad58c76-fd94-422c-84ae-5930ae9e51dd_Method">
    <vt:lpwstr>Privileged</vt:lpwstr>
  </property>
  <property fmtid="{D5CDD505-2E9C-101B-9397-08002B2CF9AE}" pid="5" name="MSIP_Label_cad58c76-fd94-422c-84ae-5930ae9e51dd_Name">
    <vt:lpwstr>Pública</vt:lpwstr>
  </property>
  <property fmtid="{D5CDD505-2E9C-101B-9397-08002B2CF9AE}" pid="6" name="MSIP_Label_cad58c76-fd94-422c-84ae-5930ae9e51dd_SiteId">
    <vt:lpwstr>72b5f416-8f41-4c88-a6a0-bb4b91383888</vt:lpwstr>
  </property>
  <property fmtid="{D5CDD505-2E9C-101B-9397-08002B2CF9AE}" pid="7" name="MSIP_Label_cad58c76-fd94-422c-84ae-5930ae9e51dd_ActionId">
    <vt:lpwstr>d9949d44-284c-4dac-bab9-21a008e76dda</vt:lpwstr>
  </property>
  <property fmtid="{D5CDD505-2E9C-101B-9397-08002B2CF9AE}" pid="8" name="MSIP_Label_cad58c76-fd94-422c-84ae-5930ae9e51dd_ContentBits">
    <vt:lpwstr>0</vt:lpwstr>
  </property>
</Properties>
</file>