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6025A7D-E667-4D80-88FD-4CEB293EAE3A}">
  <a:tblStyle styleId="{D6025A7D-E667-4D80-88FD-4CEB293EAE3A}"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36"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0892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1" y="0"/>
            <a:ext cx="752475" cy="51435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3" y="950614"/>
            <a:ext cx="7235981" cy="3849987"/>
          </a:xfrm>
        </p:spPr>
        <p:txBody>
          <a:bodyPr/>
          <a:lstStyle>
            <a:lvl1pPr>
              <a:defRPr sz="11500"/>
            </a:lvl1pPr>
          </a:lstStyle>
          <a:p>
            <a:r>
              <a:rPr lang="en-US" dirty="0" smtClean="0"/>
              <a:t>Click to edit Master title style</a:t>
            </a:r>
            <a:endParaRPr lang="en-US" dirty="0"/>
          </a:p>
        </p:txBody>
      </p:sp>
      <p:sp>
        <p:nvSpPr>
          <p:cNvPr id="3" name="Subtitle 2"/>
          <p:cNvSpPr>
            <a:spLocks noGrp="1"/>
          </p:cNvSpPr>
          <p:nvPr>
            <p:ph type="subTitle" idx="1"/>
          </p:nvPr>
        </p:nvSpPr>
        <p:spPr>
          <a:xfrm>
            <a:off x="1216152" y="151277"/>
            <a:ext cx="6189583" cy="712177"/>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A9352727-1F1E-4760-9336-8723B7B12689}" type="datetime1">
              <a:rPr lang="en-US" smtClean="0"/>
              <a:t>4/24/2017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8305800" y="123826"/>
            <a:ext cx="553771"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grpSp>
        <p:nvGrpSpPr>
          <p:cNvPr id="7" name="Group 6"/>
          <p:cNvGrpSpPr/>
          <p:nvPr/>
        </p:nvGrpSpPr>
        <p:grpSpPr>
          <a:xfrm>
            <a:off x="7467600" y="157163"/>
            <a:ext cx="657226" cy="32385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4C1F0EB2-D7F2-41EC-AA40-56FB1F592DAE}" type="datetime1">
              <a:rPr lang="en-US" smtClean="0"/>
              <a:t>4/24/2017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8382000" y="209550"/>
            <a:ext cx="5334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B8EEF6B5-C064-49AE-8418-9D1BB2E00E3B}" type="datetime1">
              <a:rPr lang="en-US" smtClean="0"/>
              <a:t>4/24/2017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8580120" y="57150"/>
            <a:ext cx="5334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534400" y="57150"/>
            <a:ext cx="548700" cy="393600"/>
          </a:xfrm>
          <a:prstGeom prst="rect">
            <a:avLst/>
          </a:prstGeom>
        </p:spPr>
        <p:txBody>
          <a:bodyPr lIns="91425" tIns="91425" rIns="91425" bIns="91425" anchor="ctr" anchorCtr="0">
            <a:noAutofit/>
          </a:bodyPr>
          <a:lstStyle>
            <a:lvl1pPr>
              <a:defRPr sz="1600">
                <a:solidFill>
                  <a:srgbClr val="FF0000"/>
                </a:solidFill>
              </a:defRPr>
            </a:lvl1pPr>
          </a:lstStyle>
          <a:p>
            <a:fld id="{00000000-1234-1234-1234-123412341234}" type="slidenum">
              <a:rPr lang="en" smtClean="0"/>
              <a:pPr/>
              <a:t>‹#›</a:t>
            </a:fld>
            <a:endParaRPr lang="e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3943350"/>
            <a:ext cx="7239000" cy="857250"/>
          </a:xfrm>
        </p:spPr>
        <p:txBody>
          <a:bodyPr>
            <a:noAutofit/>
          </a:bodyPr>
          <a:lstStyle>
            <a:lvl1pPr algn="l">
              <a:defRPr sz="7200" baseline="0">
                <a:ln w="12700">
                  <a:solidFill>
                    <a:schemeClr val="tx2"/>
                  </a:solidFill>
                </a:ln>
              </a:defRPr>
            </a:lvl1pPr>
          </a:lstStyle>
          <a:p>
            <a:r>
              <a:rPr lang="en-US" smtClean="0"/>
              <a:t>Click to edit Master title style</a:t>
            </a:r>
            <a:endParaRPr lang="en-US" dirty="0"/>
          </a:p>
        </p:txBody>
      </p:sp>
      <p:sp>
        <p:nvSpPr>
          <p:cNvPr id="3" name="Content Placeholder 2"/>
          <p:cNvSpPr>
            <a:spLocks noGrp="1"/>
          </p:cNvSpPr>
          <p:nvPr>
            <p:ph idx="1"/>
          </p:nvPr>
        </p:nvSpPr>
        <p:spPr>
          <a:xfrm>
            <a:off x="1219200" y="628650"/>
            <a:ext cx="7467600" cy="33147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60CEF6AC-76DA-4FDD-8B89-70B0F2CE2E5E}" type="datetime1">
              <a:rPr lang="en-US" smtClean="0"/>
              <a:t>4/24/2017</a:t>
            </a:fld>
            <a:endParaRPr lang="en-US"/>
          </a:p>
        </p:txBody>
      </p:sp>
      <p:sp>
        <p:nvSpPr>
          <p:cNvPr id="10" name="Slide Number Placeholder 9"/>
          <p:cNvSpPr>
            <a:spLocks noGrp="1"/>
          </p:cNvSpPr>
          <p:nvPr>
            <p:ph type="sldNum" sz="quarter" idx="11"/>
          </p:nvPr>
        </p:nvSpPr>
        <p:spPr>
          <a:xfrm>
            <a:off x="8458200" y="209550"/>
            <a:ext cx="4572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
        <p:nvSpPr>
          <p:cNvPr id="12" name="Footer Placeholder 11"/>
          <p:cNvSpPr>
            <a:spLocks noGrp="1"/>
          </p:cNvSpPr>
          <p:nvPr>
            <p:ph type="ftr" sz="quarter" idx="12"/>
          </p:nvPr>
        </p:nvSpPr>
        <p:spPr/>
        <p:txBody>
          <a:bodyPr/>
          <a:lstStyle/>
          <a:p>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3363060"/>
            <a:ext cx="7239001" cy="5715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Title 1"/>
          <p:cNvSpPr>
            <a:spLocks noGrp="1"/>
          </p:cNvSpPr>
          <p:nvPr>
            <p:ph type="title"/>
          </p:nvPr>
        </p:nvSpPr>
        <p:spPr>
          <a:xfrm>
            <a:off x="1219200" y="3943350"/>
            <a:ext cx="7239000" cy="857250"/>
          </a:xfrm>
        </p:spPr>
        <p:txBody>
          <a:bodyPr>
            <a:noAutofit/>
          </a:bodyPr>
          <a:lstStyle>
            <a:lvl1pPr algn="l">
              <a:defRPr sz="7200" baseline="0">
                <a:ln w="12700">
                  <a:solidFill>
                    <a:schemeClr val="tx2"/>
                  </a:solidFill>
                </a:ln>
              </a:defRPr>
            </a:lvl1pPr>
          </a:lstStyle>
          <a:p>
            <a:r>
              <a:rPr lang="en-US" smtClean="0"/>
              <a:t>Click to edit Master title style</a:t>
            </a:r>
            <a:endParaRPr lang="en-US" dirty="0"/>
          </a:p>
        </p:txBody>
      </p:sp>
      <p:sp>
        <p:nvSpPr>
          <p:cNvPr id="19" name="Date Placeholder 18"/>
          <p:cNvSpPr>
            <a:spLocks noGrp="1"/>
          </p:cNvSpPr>
          <p:nvPr>
            <p:ph type="dt" sz="half" idx="10"/>
          </p:nvPr>
        </p:nvSpPr>
        <p:spPr/>
        <p:txBody>
          <a:bodyPr/>
          <a:lstStyle/>
          <a:p>
            <a:pPr eaLnBrk="1" latinLnBrk="0" hangingPunct="1"/>
            <a:fld id="{60CBCBC7-91E6-4FFB-9108-EA45E52BF1DB}" type="datetime1">
              <a:rPr lang="en-US" smtClean="0"/>
              <a:t>4/24/2017</a:t>
            </a:fld>
            <a:endParaRPr lang="en-US"/>
          </a:p>
        </p:txBody>
      </p:sp>
      <p:sp>
        <p:nvSpPr>
          <p:cNvPr id="20" name="Slide Number Placeholder 19"/>
          <p:cNvSpPr>
            <a:spLocks noGrp="1"/>
          </p:cNvSpPr>
          <p:nvPr>
            <p:ph type="sldNum" sz="quarter" idx="11"/>
          </p:nvPr>
        </p:nvSpPr>
        <p:spPr>
          <a:xfrm>
            <a:off x="8458200" y="209550"/>
            <a:ext cx="4572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
        <p:nvSpPr>
          <p:cNvPr id="21" name="Footer Placeholder 20"/>
          <p:cNvSpPr>
            <a:spLocks noGrp="1"/>
          </p:cNvSpPr>
          <p:nvPr>
            <p:ph type="ftr" sz="quarter" idx="12"/>
          </p:nvPr>
        </p:nvSpPr>
        <p:spPr/>
        <p:txBody>
          <a:bodyPr/>
          <a:lstStyle/>
          <a:p>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pPr eaLnBrk="1" latinLnBrk="0" hangingPunct="1"/>
            <a:fld id="{BB49E105-5E50-44DC-8FF9-BDD48A4F1F16}" type="datetime1">
              <a:rPr lang="en-US" smtClean="0"/>
              <a:t>4/24/2017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382000" y="209550"/>
            <a:ext cx="4572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
        <p:nvSpPr>
          <p:cNvPr id="9" name="Content Placeholder 8"/>
          <p:cNvSpPr>
            <a:spLocks noGrp="1"/>
          </p:cNvSpPr>
          <p:nvPr>
            <p:ph sz="quarter" idx="13"/>
          </p:nvPr>
        </p:nvSpPr>
        <p:spPr>
          <a:xfrm>
            <a:off x="1216152" y="630936"/>
            <a:ext cx="3730752" cy="3291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102352" y="630936"/>
            <a:ext cx="3730752" cy="3291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9200" y="630936"/>
            <a:ext cx="3733800" cy="40005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105401" y="630936"/>
            <a:ext cx="3735267" cy="40005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32298CB0-D692-4253-891E-52E1D31A4CFA}" type="datetime1">
              <a:rPr lang="en-US" smtClean="0"/>
              <a:t>4/24/2017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a:xfrm>
            <a:off x="8305800" y="209550"/>
            <a:ext cx="4572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
        <p:nvSpPr>
          <p:cNvPr id="11" name="Content Placeholder 10"/>
          <p:cNvSpPr>
            <a:spLocks noGrp="1"/>
          </p:cNvSpPr>
          <p:nvPr>
            <p:ph sz="quarter" idx="13"/>
          </p:nvPr>
        </p:nvSpPr>
        <p:spPr>
          <a:xfrm>
            <a:off x="1216152" y="1035558"/>
            <a:ext cx="3730752" cy="2880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14"/>
          </p:nvPr>
        </p:nvSpPr>
        <p:spPr>
          <a:xfrm>
            <a:off x="5102352" y="1035557"/>
            <a:ext cx="3730752" cy="2880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3CC8D478-D545-4F57-AF04-E4BC733602D6}" type="datetime1">
              <a:rPr lang="en-US" smtClean="0"/>
              <a:t>4/24/2017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8534400" y="133350"/>
            <a:ext cx="4572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0863218A-5EEB-42E9-B787-7599D51CF465}" type="datetime1">
              <a:rPr lang="en-US" smtClean="0"/>
              <a:t>4/24/2017</a:t>
            </a:fld>
            <a:endParaRPr lang="en-US"/>
          </a:p>
        </p:txBody>
      </p:sp>
      <p:sp>
        <p:nvSpPr>
          <p:cNvPr id="6" name="Slide Number Placeholder 5"/>
          <p:cNvSpPr>
            <a:spLocks noGrp="1"/>
          </p:cNvSpPr>
          <p:nvPr>
            <p:ph type="sldNum" sz="quarter" idx="11"/>
          </p:nvPr>
        </p:nvSpPr>
        <p:spPr>
          <a:xfrm>
            <a:off x="8382000" y="133350"/>
            <a:ext cx="457200" cy="273844"/>
          </a:xfrm>
        </p:spPr>
        <p:txBody>
          <a:bodyPr/>
          <a:lstStyle>
            <a:lvl1pPr>
              <a:defRPr sz="1600">
                <a:solidFill>
                  <a:srgbClr val="FF0000"/>
                </a:solidFill>
              </a:defRPr>
            </a:lvl1pPr>
          </a:lstStyle>
          <a:p>
            <a:fld id="{00000000-1234-1234-1234-123412341234}" type="slidenum">
              <a:rPr lang="en" smtClean="0"/>
              <a:pPr/>
              <a:t>‹#›</a:t>
            </a:fld>
            <a:endParaRPr lang="en" dirty="0"/>
          </a:p>
        </p:txBody>
      </p:sp>
      <p:sp>
        <p:nvSpPr>
          <p:cNvPr id="7" name="Footer Placeholder 6"/>
          <p:cNvSpPr>
            <a:spLocks noGrp="1"/>
          </p:cNvSpPr>
          <p:nvPr>
            <p:ph type="ftr" sz="quarter" idx="12"/>
          </p:nvPr>
        </p:nvSpPr>
        <p:spPr/>
        <p:txBody>
          <a:bodyPr/>
          <a:lstStyle/>
          <a:p>
            <a:endParaRPr kumimoji="0" lang="en-US"/>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1" y="296465"/>
            <a:ext cx="3008313" cy="871538"/>
          </a:xfrm>
        </p:spPr>
        <p:txBody>
          <a:bodyPr anchor="b"/>
          <a:lstStyle>
            <a:lvl1pPr algn="l">
              <a:defRPr sz="2000" b="1">
                <a:ln>
                  <a:noFill/>
                </a:ln>
                <a:solidFill>
                  <a:srgbClr val="FF7605"/>
                </a:solidFill>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715001" y="1168003"/>
            <a:ext cx="3008313" cy="3289697"/>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Content Placeholder 13"/>
          <p:cNvSpPr>
            <a:spLocks noGrp="1"/>
          </p:cNvSpPr>
          <p:nvPr>
            <p:ph sz="quarter" idx="13"/>
          </p:nvPr>
        </p:nvSpPr>
        <p:spPr>
          <a:xfrm>
            <a:off x="914400" y="285750"/>
            <a:ext cx="4800600" cy="4457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pPr eaLnBrk="1" latinLnBrk="0" hangingPunct="1"/>
            <a:fld id="{671401A0-6F1C-45FE-914E-4889DCDA2A3B}" type="datetime1">
              <a:rPr lang="en-US" smtClean="0"/>
              <a:t>4/24/2017</a:t>
            </a:fld>
            <a:endParaRPr lang="en-US"/>
          </a:p>
        </p:txBody>
      </p:sp>
      <p:sp>
        <p:nvSpPr>
          <p:cNvPr id="10" name="Slide Number Placeholder 9"/>
          <p:cNvSpPr>
            <a:spLocks noGrp="1"/>
          </p:cNvSpPr>
          <p:nvPr>
            <p:ph type="sldNum" sz="quarter" idx="15"/>
          </p:nvPr>
        </p:nvSpPr>
        <p:spPr>
          <a:xfrm>
            <a:off x="8458200" y="209550"/>
            <a:ext cx="4572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
        <p:nvSpPr>
          <p:cNvPr id="13" name="Footer Placeholder 12"/>
          <p:cNvSpPr>
            <a:spLocks noGrp="1"/>
          </p:cNvSpPr>
          <p:nvPr>
            <p:ph type="ftr" sz="quarter" idx="16"/>
          </p:nvPr>
        </p:nvSpPr>
        <p:spPr/>
        <p:txBody>
          <a:bodyPr/>
          <a:lstStyle/>
          <a:p>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3468565"/>
            <a:ext cx="5486400" cy="303335"/>
          </a:xfrm>
        </p:spPr>
        <p:txBody>
          <a:bodyPr bIns="0" anchor="b"/>
          <a:lstStyle>
            <a:lvl1pPr algn="l">
              <a:defRPr sz="2000" b="1">
                <a:ln w="12700">
                  <a:noFill/>
                </a:ln>
                <a:solidFill>
                  <a:schemeClr val="tx1"/>
                </a:solidFill>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323975" y="285750"/>
            <a:ext cx="5867400" cy="306109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3771900"/>
            <a:ext cx="4038600" cy="10287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D0A604CA-E95E-424E-A930-3F58B917F42C}" type="datetime1">
              <a:rPr lang="en-US" smtClean="0"/>
              <a:t>4/24/2017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382000" y="209550"/>
            <a:ext cx="457200" cy="273844"/>
          </a:xfrm>
        </p:spPr>
        <p:txBody>
          <a:bodyPr/>
          <a:lstStyle>
            <a:lvl1pPr>
              <a:defRPr sz="1600">
                <a:solidFill>
                  <a:srgbClr val="FF0000"/>
                </a:solidFill>
              </a:defRPr>
            </a:lvl1pPr>
          </a:lstStyle>
          <a:p>
            <a:pPr algn="r"/>
            <a:fld id="{00000000-1234-1234-1234-123412341234}" type="slidenum">
              <a:rPr lang="en" smtClean="0"/>
              <a:pPr algn="r"/>
              <a:t>‹#›</a:t>
            </a:fld>
            <a:endParaRPr lang="en" sz="100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51435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51435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3943350"/>
            <a:ext cx="7239000" cy="85725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628650"/>
            <a:ext cx="7467600" cy="3314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59680" y="4914900"/>
            <a:ext cx="7162800" cy="17145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8505826" y="133350"/>
            <a:ext cx="485774" cy="273844"/>
          </a:xfrm>
          <a:prstGeom prst="rect">
            <a:avLst/>
          </a:prstGeom>
        </p:spPr>
        <p:txBody>
          <a:bodyPr vert="horz" lIns="91440" tIns="45720" rIns="91440" bIns="45720" rtlCol="0" anchor="ctr"/>
          <a:lstStyle>
            <a:lvl1pPr algn="l">
              <a:defRPr sz="1600" b="0">
                <a:solidFill>
                  <a:srgbClr val="FF0000"/>
                </a:solidFill>
              </a:defRPr>
            </a:lvl1pPr>
          </a:lstStyle>
          <a:p>
            <a:pPr algn="r"/>
            <a:fld id="{00000000-1234-1234-1234-123412341234}" type="slidenum">
              <a:rPr lang="en" smtClean="0"/>
              <a:pPr algn="r"/>
              <a:t>‹#›</a:t>
            </a:fld>
            <a:endParaRPr lang="en" sz="1000" dirty="0"/>
          </a:p>
        </p:txBody>
      </p:sp>
      <p:sp>
        <p:nvSpPr>
          <p:cNvPr id="16" name="Freeform 5"/>
          <p:cNvSpPr>
            <a:spLocks/>
          </p:cNvSpPr>
          <p:nvPr/>
        </p:nvSpPr>
        <p:spPr bwMode="auto">
          <a:xfrm>
            <a:off x="8453439" y="4286250"/>
            <a:ext cx="242887" cy="32385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870436" y="3587262"/>
            <a:ext cx="1969477" cy="228600"/>
          </a:xfrm>
          <a:prstGeom prst="rect">
            <a:avLst/>
          </a:prstGeom>
        </p:spPr>
        <p:txBody>
          <a:bodyPr vert="horz" lIns="91440" tIns="45720" rIns="91440" bIns="45720" rtlCol="0" anchor="ctr"/>
          <a:lstStyle>
            <a:lvl1pPr algn="l">
              <a:defRPr sz="1200">
                <a:solidFill>
                  <a:srgbClr val="FFFFFF"/>
                </a:solidFill>
              </a:defRPr>
            </a:lvl1pPr>
          </a:lstStyle>
          <a:p>
            <a:pPr eaLnBrk="1" latinLnBrk="0" hangingPunct="1"/>
            <a:fld id="{C0EA27E7-629F-453A-A2E9-24519BC85FCC}" type="datetime1">
              <a:rPr lang="en-US" smtClean="0"/>
              <a:t>4/24/2017</a:t>
            </a:fld>
            <a:endParaRPr lang="en-US">
              <a:solidFill>
                <a:schemeClr val="tx1">
                  <a:shade val="50000"/>
                </a:schemeClr>
              </a:solidFill>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hf hdr="0" ftr="0" dt="0"/>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216153" y="209550"/>
            <a:ext cx="7235981" cy="4591051"/>
          </a:xfrm>
          <a:prstGeom prst="rect">
            <a:avLst/>
          </a:prstGeom>
        </p:spPr>
        <p:txBody>
          <a:bodyPr lIns="91425" tIns="91425" rIns="91425" bIns="91425" anchor="t" anchorCtr="0">
            <a:noAutofit/>
          </a:bodyPr>
          <a:lstStyle/>
          <a:p>
            <a:pPr lvl="0">
              <a:spcBef>
                <a:spcPts val="0"/>
              </a:spcBef>
              <a:buNone/>
            </a:pPr>
            <a:r>
              <a:rPr lang="en" sz="8800" dirty="0"/>
              <a:t>Socialize GPS Application</a:t>
            </a:r>
          </a:p>
        </p:txBody>
      </p:sp>
      <p:sp>
        <p:nvSpPr>
          <p:cNvPr id="55" name="Shape 55"/>
          <p:cNvSpPr txBox="1">
            <a:spLocks noGrp="1"/>
          </p:cNvSpPr>
          <p:nvPr>
            <p:ph type="subTitle" idx="1"/>
          </p:nvPr>
        </p:nvSpPr>
        <p:spPr>
          <a:xfrm>
            <a:off x="311700" y="3718675"/>
            <a:ext cx="8520600" cy="792600"/>
          </a:xfrm>
          <a:prstGeom prst="rect">
            <a:avLst/>
          </a:prstGeom>
        </p:spPr>
        <p:txBody>
          <a:bodyPr lIns="91425" tIns="91425" rIns="91425" bIns="91425" anchor="t" anchorCtr="0">
            <a:noAutofit/>
          </a:bodyPr>
          <a:lstStyle/>
          <a:p>
            <a:pPr lvl="0" algn="r" rtl="0">
              <a:spcBef>
                <a:spcPts val="0"/>
              </a:spcBef>
              <a:buNone/>
            </a:pPr>
            <a:r>
              <a:rPr lang="en"/>
              <a:t>Team 02</a:t>
            </a:r>
          </a:p>
          <a:p>
            <a:pPr lvl="0" algn="r">
              <a:spcBef>
                <a:spcPts val="0"/>
              </a:spcBef>
              <a:buNone/>
            </a:pPr>
            <a:r>
              <a:rPr lang="en"/>
              <a:t>Dylan Kehres &amp; Michael Schott</a:t>
            </a:r>
          </a:p>
        </p:txBody>
      </p:sp>
      <p:sp>
        <p:nvSpPr>
          <p:cNvPr id="2" name="Slide Number Placeholder 1"/>
          <p:cNvSpPr>
            <a:spLocks noGrp="1"/>
          </p:cNvSpPr>
          <p:nvPr>
            <p:ph type="sldNum" sz="quarter" idx="12"/>
          </p:nvPr>
        </p:nvSpPr>
        <p:spPr/>
        <p:txBody>
          <a:bodyPr/>
          <a:lstStyle/>
          <a:p>
            <a:pPr algn="r"/>
            <a:fld id="{00000000-1234-1234-1234-123412341234}" type="slidenum">
              <a:rPr lang="en" smtClean="0"/>
              <a:pPr algn="r"/>
              <a:t>1</a:t>
            </a:fld>
            <a:endParaRPr lang="en"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3726900" cy="572700"/>
          </a:xfrm>
          <a:prstGeom prst="rect">
            <a:avLst/>
          </a:prstGeom>
        </p:spPr>
        <p:txBody>
          <a:bodyPr lIns="91425" tIns="91425" rIns="91425" bIns="91425" anchor="t" anchorCtr="0">
            <a:noAutofit/>
          </a:bodyPr>
          <a:lstStyle/>
          <a:p>
            <a:pPr lvl="0">
              <a:spcBef>
                <a:spcPts val="0"/>
              </a:spcBef>
              <a:buNone/>
            </a:pPr>
            <a:r>
              <a:rPr lang="en" sz="6000" dirty="0"/>
              <a:t>Activity Diagram Part 5</a:t>
            </a:r>
          </a:p>
        </p:txBody>
      </p:sp>
      <p:pic>
        <p:nvPicPr>
          <p:cNvPr id="114" name="Shape 114"/>
          <p:cNvPicPr preferRelativeResize="0"/>
          <p:nvPr/>
        </p:nvPicPr>
        <p:blipFill>
          <a:blip r:embed="rId3">
            <a:alphaModFix/>
          </a:blip>
          <a:stretch>
            <a:fillRect/>
          </a:stretch>
        </p:blipFill>
        <p:spPr>
          <a:xfrm>
            <a:off x="4094650" y="602275"/>
            <a:ext cx="4624049" cy="4251349"/>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699" y="209550"/>
            <a:ext cx="8520600" cy="572700"/>
          </a:xfrm>
          <a:prstGeom prst="rect">
            <a:avLst/>
          </a:prstGeom>
        </p:spPr>
        <p:txBody>
          <a:bodyPr lIns="91425" tIns="91425" rIns="91425" bIns="91425" anchor="ctr" anchorCtr="0">
            <a:noAutofit/>
          </a:bodyPr>
          <a:lstStyle/>
          <a:p>
            <a:pPr lvl="0">
              <a:spcBef>
                <a:spcPts val="0"/>
              </a:spcBef>
              <a:buNone/>
            </a:pPr>
            <a:r>
              <a:rPr lang="en" sz="6000" dirty="0"/>
              <a:t>Class Object Diagram</a:t>
            </a:r>
          </a:p>
        </p:txBody>
      </p:sp>
      <p:pic>
        <p:nvPicPr>
          <p:cNvPr id="120" name="Shape 120"/>
          <p:cNvPicPr preferRelativeResize="0"/>
          <p:nvPr/>
        </p:nvPicPr>
        <p:blipFill>
          <a:blip r:embed="rId3">
            <a:alphaModFix/>
          </a:blip>
          <a:stretch>
            <a:fillRect/>
          </a:stretch>
        </p:blipFill>
        <p:spPr>
          <a:xfrm>
            <a:off x="297182" y="971550"/>
            <a:ext cx="8839198" cy="3262007"/>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0"/>
            <a:ext cx="8520600" cy="572700"/>
          </a:xfrm>
          <a:prstGeom prst="rect">
            <a:avLst/>
          </a:prstGeom>
        </p:spPr>
        <p:txBody>
          <a:bodyPr lIns="91425" tIns="91425" rIns="91425" bIns="91425" anchor="ctr" anchorCtr="0">
            <a:noAutofit/>
          </a:bodyPr>
          <a:lstStyle/>
          <a:p>
            <a:pPr lvl="0" algn="ctr">
              <a:spcBef>
                <a:spcPts val="0"/>
              </a:spcBef>
              <a:buNone/>
            </a:pPr>
            <a:r>
              <a:rPr lang="en" sz="5400" dirty="0">
                <a:solidFill>
                  <a:srgbClr val="FF0000"/>
                </a:solidFill>
              </a:rPr>
              <a:t>Optional</a:t>
            </a:r>
            <a:r>
              <a:rPr lang="en" sz="5400" dirty="0"/>
              <a:t> ERD</a:t>
            </a:r>
          </a:p>
        </p:txBody>
      </p:sp>
      <p:sp>
        <p:nvSpPr>
          <p:cNvPr id="126" name="Shape 126"/>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t> </a:t>
            </a:r>
          </a:p>
        </p:txBody>
      </p:sp>
      <p:pic>
        <p:nvPicPr>
          <p:cNvPr id="127" name="Shape 127"/>
          <p:cNvPicPr preferRelativeResize="0"/>
          <p:nvPr/>
        </p:nvPicPr>
        <p:blipFill>
          <a:blip r:embed="rId3">
            <a:alphaModFix/>
          </a:blip>
          <a:stretch>
            <a:fillRect/>
          </a:stretch>
        </p:blipFill>
        <p:spPr>
          <a:xfrm>
            <a:off x="612250" y="742950"/>
            <a:ext cx="7646048" cy="42672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133350"/>
            <a:ext cx="7239000" cy="857250"/>
          </a:xfrm>
          <a:prstGeom prst="rect">
            <a:avLst/>
          </a:prstGeom>
        </p:spPr>
        <p:txBody>
          <a:bodyPr lIns="91425" tIns="91425" rIns="91425" bIns="91425" anchor="t" anchorCtr="0">
            <a:noAutofit/>
          </a:bodyPr>
          <a:lstStyle/>
          <a:p>
            <a:pPr lvl="0">
              <a:spcBef>
                <a:spcPts val="0"/>
              </a:spcBef>
              <a:buNone/>
            </a:pPr>
            <a:r>
              <a:rPr lang="en" sz="4800" dirty="0"/>
              <a:t>Context Dataflow Diagram</a:t>
            </a:r>
            <a:endParaRPr lang="en" sz="6000" dirty="0"/>
          </a:p>
        </p:txBody>
      </p:sp>
      <p:pic>
        <p:nvPicPr>
          <p:cNvPr id="133" name="Shape 133"/>
          <p:cNvPicPr preferRelativeResize="0"/>
          <p:nvPr/>
        </p:nvPicPr>
        <p:blipFill>
          <a:blip r:embed="rId3">
            <a:alphaModFix/>
          </a:blip>
          <a:stretch>
            <a:fillRect/>
          </a:stretch>
        </p:blipFill>
        <p:spPr>
          <a:xfrm>
            <a:off x="457200" y="1170125"/>
            <a:ext cx="6639189" cy="3820974"/>
          </a:xfrm>
          <a:prstGeom prst="rect">
            <a:avLst/>
          </a:prstGeom>
          <a:noFill/>
          <a:ln>
            <a:noFill/>
          </a:ln>
        </p:spPr>
      </p:pic>
      <p:sp>
        <p:nvSpPr>
          <p:cNvPr id="2" name="Slide Number Placeholder 1"/>
          <p:cNvSpPr>
            <a:spLocks noGrp="1"/>
          </p:cNvSpPr>
          <p:nvPr>
            <p:ph type="sldNum" sz="quarter" idx="12"/>
          </p:nvPr>
        </p:nvSpPr>
        <p:spPr/>
        <p:txBody>
          <a:bodyPr/>
          <a:lstStyle/>
          <a:p>
            <a:pPr lvl="0" algn="r">
              <a:spcBef>
                <a:spcPts val="0"/>
              </a:spcBef>
              <a:buNone/>
            </a:pPr>
            <a:fld id="{00000000-1234-1234-1234-123412341234}" type="slidenum">
              <a:rPr lang="en" smtClean="0"/>
              <a:t>13</a:t>
            </a:fld>
            <a:endParaRPr lang="en"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914400" y="133350"/>
            <a:ext cx="7467600" cy="857250"/>
          </a:xfrm>
          <a:prstGeom prst="rect">
            <a:avLst/>
          </a:prstGeom>
        </p:spPr>
        <p:txBody>
          <a:bodyPr lIns="91425" tIns="91425" rIns="91425" bIns="91425" anchor="t" anchorCtr="0">
            <a:noAutofit/>
          </a:bodyPr>
          <a:lstStyle/>
          <a:p>
            <a:pPr lvl="0">
              <a:spcBef>
                <a:spcPts val="0"/>
              </a:spcBef>
              <a:buNone/>
            </a:pPr>
            <a:r>
              <a:rPr lang="en" sz="4400" dirty="0"/>
              <a:t>Context DFD Label Descriptions</a:t>
            </a:r>
          </a:p>
        </p:txBody>
      </p:sp>
      <p:pic>
        <p:nvPicPr>
          <p:cNvPr id="139" name="Shape 139"/>
          <p:cNvPicPr preferRelativeResize="0"/>
          <p:nvPr/>
        </p:nvPicPr>
        <p:blipFill>
          <a:blip r:embed="rId3">
            <a:alphaModFix/>
          </a:blip>
          <a:stretch>
            <a:fillRect/>
          </a:stretch>
        </p:blipFill>
        <p:spPr>
          <a:xfrm>
            <a:off x="838200" y="1123950"/>
            <a:ext cx="5400801" cy="3820975"/>
          </a:xfrm>
          <a:prstGeom prst="rect">
            <a:avLst/>
          </a:prstGeom>
          <a:noFill/>
          <a:ln>
            <a:noFill/>
          </a:ln>
        </p:spPr>
      </p:pic>
      <p:sp>
        <p:nvSpPr>
          <p:cNvPr id="2" name="Slide Number Placeholder 1"/>
          <p:cNvSpPr>
            <a:spLocks noGrp="1"/>
          </p:cNvSpPr>
          <p:nvPr>
            <p:ph type="sldNum" sz="quarter" idx="12"/>
          </p:nvPr>
        </p:nvSpPr>
        <p:spPr/>
        <p:txBody>
          <a:bodyPr/>
          <a:lstStyle/>
          <a:p>
            <a:pPr lvl="0" algn="r">
              <a:spcBef>
                <a:spcPts val="0"/>
              </a:spcBef>
              <a:buNone/>
            </a:pPr>
            <a:fld id="{00000000-1234-1234-1234-123412341234}" type="slidenum">
              <a:rPr lang="en" smtClean="0"/>
              <a:t>14</a:t>
            </a:fld>
            <a:endParaRPr lang="en"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2971800" y="581211"/>
            <a:ext cx="6087420" cy="4528748"/>
          </a:xfrm>
          <a:prstGeom prst="rect">
            <a:avLst/>
          </a:prstGeom>
          <a:noFill/>
          <a:ln>
            <a:noFill/>
          </a:ln>
        </p:spPr>
      </p:pic>
      <p:sp>
        <p:nvSpPr>
          <p:cNvPr id="145" name="Shape 145"/>
          <p:cNvSpPr txBox="1">
            <a:spLocks noGrp="1"/>
          </p:cNvSpPr>
          <p:nvPr>
            <p:ph type="title"/>
          </p:nvPr>
        </p:nvSpPr>
        <p:spPr>
          <a:xfrm>
            <a:off x="193374" y="768541"/>
            <a:ext cx="2702226" cy="572700"/>
          </a:xfrm>
          <a:prstGeom prst="rect">
            <a:avLst/>
          </a:prstGeom>
        </p:spPr>
        <p:txBody>
          <a:bodyPr lIns="91425" tIns="91425" rIns="91425" bIns="91425" anchor="t" anchorCtr="0">
            <a:noAutofit/>
          </a:bodyPr>
          <a:lstStyle/>
          <a:p>
            <a:pPr lvl="0" algn="ctr" rtl="0">
              <a:spcBef>
                <a:spcPts val="0"/>
              </a:spcBef>
              <a:buNone/>
            </a:pPr>
            <a:r>
              <a:rPr lang="en" sz="3600" dirty="0"/>
              <a:t>Level-0 Data Flow Diagram</a:t>
            </a:r>
          </a:p>
        </p:txBody>
      </p:sp>
      <p:cxnSp>
        <p:nvCxnSpPr>
          <p:cNvPr id="146" name="Shape 146"/>
          <p:cNvCxnSpPr/>
          <p:nvPr/>
        </p:nvCxnSpPr>
        <p:spPr>
          <a:xfrm>
            <a:off x="5868550" y="532123"/>
            <a:ext cx="0" cy="4626900"/>
          </a:xfrm>
          <a:prstGeom prst="straightConnector1">
            <a:avLst/>
          </a:prstGeom>
          <a:noFill/>
          <a:ln w="9525" cap="flat" cmpd="sng">
            <a:solidFill>
              <a:srgbClr val="CC0000"/>
            </a:solidFill>
            <a:prstDash val="solid"/>
            <a:round/>
            <a:headEnd type="none" w="lg" len="lg"/>
            <a:tailEnd type="none" w="lg" len="lg"/>
          </a:ln>
        </p:spPr>
      </p:cxnSp>
      <p:cxnSp>
        <p:nvCxnSpPr>
          <p:cNvPr id="148" name="Shape 148"/>
          <p:cNvCxnSpPr/>
          <p:nvPr/>
        </p:nvCxnSpPr>
        <p:spPr>
          <a:xfrm>
            <a:off x="2741701" y="2845610"/>
            <a:ext cx="6253799" cy="0"/>
          </a:xfrm>
          <a:prstGeom prst="straightConnector1">
            <a:avLst/>
          </a:prstGeom>
          <a:noFill/>
          <a:ln w="9525" cap="flat" cmpd="sng">
            <a:solidFill>
              <a:srgbClr val="FF0000"/>
            </a:solidFill>
            <a:prstDash val="solid"/>
            <a:round/>
            <a:headEnd type="none" w="lg" len="lg"/>
            <a:tailEnd type="none" w="lg" len="lg"/>
          </a:ln>
        </p:spPr>
      </p:cxnSp>
      <p:sp>
        <p:nvSpPr>
          <p:cNvPr id="149" name="Shape 149"/>
          <p:cNvSpPr txBox="1"/>
          <p:nvPr/>
        </p:nvSpPr>
        <p:spPr>
          <a:xfrm>
            <a:off x="3031552" y="630336"/>
            <a:ext cx="409800" cy="286800"/>
          </a:xfrm>
          <a:prstGeom prst="rect">
            <a:avLst/>
          </a:prstGeom>
          <a:noFill/>
          <a:ln>
            <a:noFill/>
          </a:ln>
        </p:spPr>
        <p:txBody>
          <a:bodyPr lIns="91425" tIns="91425" rIns="91425" bIns="91425" anchor="t" anchorCtr="0">
            <a:noAutofit/>
          </a:bodyPr>
          <a:lstStyle/>
          <a:p>
            <a:pPr lvl="0" rtl="0">
              <a:spcBef>
                <a:spcPts val="0"/>
              </a:spcBef>
              <a:buNone/>
            </a:pPr>
            <a:r>
              <a:rPr lang="en"/>
              <a:t>1.</a:t>
            </a:r>
          </a:p>
        </p:txBody>
      </p:sp>
      <p:sp>
        <p:nvSpPr>
          <p:cNvPr id="150" name="Shape 150"/>
          <p:cNvSpPr txBox="1"/>
          <p:nvPr/>
        </p:nvSpPr>
        <p:spPr>
          <a:xfrm>
            <a:off x="6030202" y="630336"/>
            <a:ext cx="348300" cy="286800"/>
          </a:xfrm>
          <a:prstGeom prst="rect">
            <a:avLst/>
          </a:prstGeom>
          <a:noFill/>
          <a:ln>
            <a:noFill/>
          </a:ln>
        </p:spPr>
        <p:txBody>
          <a:bodyPr lIns="91425" tIns="91425" rIns="91425" bIns="91425" anchor="t" anchorCtr="0">
            <a:noAutofit/>
          </a:bodyPr>
          <a:lstStyle/>
          <a:p>
            <a:pPr lvl="0" rtl="0">
              <a:spcBef>
                <a:spcPts val="0"/>
              </a:spcBef>
              <a:buNone/>
            </a:pPr>
            <a:r>
              <a:rPr lang="en"/>
              <a:t>2.</a:t>
            </a:r>
          </a:p>
        </p:txBody>
      </p:sp>
      <p:sp>
        <p:nvSpPr>
          <p:cNvPr id="151" name="Shape 151"/>
          <p:cNvSpPr txBox="1"/>
          <p:nvPr/>
        </p:nvSpPr>
        <p:spPr>
          <a:xfrm>
            <a:off x="2860777" y="4469186"/>
            <a:ext cx="409800" cy="355200"/>
          </a:xfrm>
          <a:prstGeom prst="rect">
            <a:avLst/>
          </a:prstGeom>
          <a:noFill/>
          <a:ln>
            <a:noFill/>
          </a:ln>
        </p:spPr>
        <p:txBody>
          <a:bodyPr lIns="91425" tIns="91425" rIns="91425" bIns="91425" anchor="t" anchorCtr="0">
            <a:noAutofit/>
          </a:bodyPr>
          <a:lstStyle/>
          <a:p>
            <a:pPr lvl="0" rtl="0">
              <a:spcBef>
                <a:spcPts val="0"/>
              </a:spcBef>
              <a:buNone/>
            </a:pPr>
            <a:r>
              <a:rPr lang="en"/>
              <a:t>3.</a:t>
            </a:r>
          </a:p>
        </p:txBody>
      </p:sp>
      <p:sp>
        <p:nvSpPr>
          <p:cNvPr id="152" name="Shape 152"/>
          <p:cNvSpPr txBox="1"/>
          <p:nvPr/>
        </p:nvSpPr>
        <p:spPr>
          <a:xfrm>
            <a:off x="8031602" y="4534136"/>
            <a:ext cx="348300" cy="225300"/>
          </a:xfrm>
          <a:prstGeom prst="rect">
            <a:avLst/>
          </a:prstGeom>
          <a:noFill/>
          <a:ln>
            <a:noFill/>
          </a:ln>
        </p:spPr>
        <p:txBody>
          <a:bodyPr lIns="91425" tIns="91425" rIns="91425" bIns="91425" anchor="t" anchorCtr="0">
            <a:noAutofit/>
          </a:bodyPr>
          <a:lstStyle/>
          <a:p>
            <a:pPr lvl="0" rtl="0">
              <a:spcBef>
                <a:spcPts val="0"/>
              </a:spcBef>
              <a:buNone/>
            </a:pPr>
            <a:r>
              <a:rPr lang="en"/>
              <a:t>4.</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04800" y="0"/>
            <a:ext cx="2321150" cy="572700"/>
          </a:xfrm>
          <a:prstGeom prst="rect">
            <a:avLst/>
          </a:prstGeom>
        </p:spPr>
        <p:txBody>
          <a:bodyPr lIns="91425" tIns="91425" rIns="91425" bIns="91425" anchor="t" anchorCtr="0">
            <a:noAutofit/>
          </a:bodyPr>
          <a:lstStyle/>
          <a:p>
            <a:pPr lvl="0" algn="ctr" rtl="0">
              <a:spcBef>
                <a:spcPts val="0"/>
              </a:spcBef>
              <a:buNone/>
            </a:pPr>
            <a:r>
              <a:rPr lang="en" sz="4400" dirty="0"/>
              <a:t>Level-0 DFD Section 1</a:t>
            </a:r>
          </a:p>
        </p:txBody>
      </p:sp>
      <p:sp>
        <p:nvSpPr>
          <p:cNvPr id="158" name="Shape 158"/>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t> </a:t>
            </a:r>
          </a:p>
        </p:txBody>
      </p:sp>
      <p:pic>
        <p:nvPicPr>
          <p:cNvPr id="159" name="Shape 159"/>
          <p:cNvPicPr preferRelativeResize="0"/>
          <p:nvPr/>
        </p:nvPicPr>
        <p:blipFill>
          <a:blip r:embed="rId3">
            <a:alphaModFix/>
          </a:blip>
          <a:stretch>
            <a:fillRect/>
          </a:stretch>
        </p:blipFill>
        <p:spPr>
          <a:xfrm>
            <a:off x="2514600" y="381150"/>
            <a:ext cx="6335974" cy="476235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04800" y="438150"/>
            <a:ext cx="2888700" cy="572700"/>
          </a:xfrm>
          <a:prstGeom prst="rect">
            <a:avLst/>
          </a:prstGeom>
        </p:spPr>
        <p:txBody>
          <a:bodyPr lIns="91425" tIns="91425" rIns="91425" bIns="91425" anchor="t" anchorCtr="0">
            <a:noAutofit/>
          </a:bodyPr>
          <a:lstStyle/>
          <a:p>
            <a:pPr lvl="0" algn="ctr" rtl="0">
              <a:spcBef>
                <a:spcPts val="0"/>
              </a:spcBef>
              <a:buNone/>
            </a:pPr>
            <a:r>
              <a:rPr lang="en" sz="3600" dirty="0"/>
              <a:t>Level-0 DFD Section 2 </a:t>
            </a:r>
          </a:p>
        </p:txBody>
      </p:sp>
      <p:sp>
        <p:nvSpPr>
          <p:cNvPr id="165" name="Shape 165"/>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 </a:t>
            </a:r>
          </a:p>
        </p:txBody>
      </p:sp>
      <p:pic>
        <p:nvPicPr>
          <p:cNvPr id="166" name="Shape 166"/>
          <p:cNvPicPr preferRelativeResize="0"/>
          <p:nvPr/>
        </p:nvPicPr>
        <p:blipFill>
          <a:blip r:embed="rId3">
            <a:alphaModFix/>
          </a:blip>
          <a:stretch>
            <a:fillRect/>
          </a:stretch>
        </p:blipFill>
        <p:spPr>
          <a:xfrm>
            <a:off x="3276600" y="209550"/>
            <a:ext cx="5730349" cy="4788301"/>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0"/>
            <a:ext cx="2202900" cy="572700"/>
          </a:xfrm>
          <a:prstGeom prst="rect">
            <a:avLst/>
          </a:prstGeom>
        </p:spPr>
        <p:txBody>
          <a:bodyPr lIns="91425" tIns="91425" rIns="91425" bIns="91425" anchor="t" anchorCtr="0">
            <a:noAutofit/>
          </a:bodyPr>
          <a:lstStyle/>
          <a:p>
            <a:pPr lvl="0" algn="ctr" rtl="0">
              <a:spcBef>
                <a:spcPts val="0"/>
              </a:spcBef>
              <a:buNone/>
            </a:pPr>
            <a:r>
              <a:rPr lang="en" sz="3600" dirty="0"/>
              <a:t>Level-0 DFD Section 3</a:t>
            </a:r>
          </a:p>
        </p:txBody>
      </p:sp>
      <p:sp>
        <p:nvSpPr>
          <p:cNvPr id="172" name="Shape 172"/>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t> </a:t>
            </a:r>
          </a:p>
        </p:txBody>
      </p:sp>
      <p:pic>
        <p:nvPicPr>
          <p:cNvPr id="173" name="Shape 173"/>
          <p:cNvPicPr preferRelativeResize="0"/>
          <p:nvPr/>
        </p:nvPicPr>
        <p:blipFill>
          <a:blip r:embed="rId3">
            <a:alphaModFix/>
          </a:blip>
          <a:stretch>
            <a:fillRect/>
          </a:stretch>
        </p:blipFill>
        <p:spPr>
          <a:xfrm>
            <a:off x="2487825" y="395250"/>
            <a:ext cx="6656175" cy="474825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0"/>
            <a:ext cx="3041100" cy="572700"/>
          </a:xfrm>
          <a:prstGeom prst="rect">
            <a:avLst/>
          </a:prstGeom>
        </p:spPr>
        <p:txBody>
          <a:bodyPr lIns="91425" tIns="91425" rIns="91425" bIns="91425" anchor="t" anchorCtr="0">
            <a:noAutofit/>
          </a:bodyPr>
          <a:lstStyle/>
          <a:p>
            <a:pPr lvl="0" algn="ctr" rtl="0">
              <a:spcBef>
                <a:spcPts val="0"/>
              </a:spcBef>
              <a:buNone/>
            </a:pPr>
            <a:r>
              <a:rPr lang="en" sz="3600" dirty="0"/>
              <a:t>Level-0 DFD Section 4</a:t>
            </a:r>
          </a:p>
        </p:txBody>
      </p:sp>
      <p:sp>
        <p:nvSpPr>
          <p:cNvPr id="179" name="Shape 17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 </a:t>
            </a:r>
          </a:p>
        </p:txBody>
      </p:sp>
      <p:pic>
        <p:nvPicPr>
          <p:cNvPr id="180" name="Shape 180"/>
          <p:cNvPicPr preferRelativeResize="0"/>
          <p:nvPr/>
        </p:nvPicPr>
        <p:blipFill>
          <a:blip r:embed="rId3">
            <a:alphaModFix/>
          </a:blip>
          <a:stretch>
            <a:fillRect/>
          </a:stretch>
        </p:blipFill>
        <p:spPr>
          <a:xfrm>
            <a:off x="3429000" y="472350"/>
            <a:ext cx="5519200" cy="467115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73175" y="-33125"/>
            <a:ext cx="8520600" cy="572700"/>
          </a:xfrm>
          <a:prstGeom prst="rect">
            <a:avLst/>
          </a:prstGeom>
        </p:spPr>
        <p:txBody>
          <a:bodyPr lIns="91425" tIns="91425" rIns="91425" bIns="91425" anchor="t" anchorCtr="0">
            <a:noAutofit/>
          </a:bodyPr>
          <a:lstStyle/>
          <a:p>
            <a:pPr lvl="0" algn="ctr">
              <a:spcBef>
                <a:spcPts val="0"/>
              </a:spcBef>
              <a:buNone/>
            </a:pPr>
            <a:r>
              <a:rPr lang="en" sz="5400" dirty="0"/>
              <a:t>Customer Requirements</a:t>
            </a:r>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t> </a:t>
            </a:r>
          </a:p>
        </p:txBody>
      </p:sp>
      <p:pic>
        <p:nvPicPr>
          <p:cNvPr id="63" name="Shape 63"/>
          <p:cNvPicPr preferRelativeResize="0"/>
          <p:nvPr/>
        </p:nvPicPr>
        <p:blipFill rotWithShape="1">
          <a:blip r:embed="rId3">
            <a:alphaModFix/>
          </a:blip>
          <a:srcRect b="5708"/>
          <a:stretch/>
        </p:blipFill>
        <p:spPr>
          <a:xfrm>
            <a:off x="4541520" y="895350"/>
            <a:ext cx="4159650" cy="3969532"/>
          </a:xfrm>
          <a:prstGeom prst="rect">
            <a:avLst/>
          </a:prstGeom>
          <a:noFill/>
          <a:ln>
            <a:noFill/>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95350"/>
            <a:ext cx="3186123" cy="3986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52400" y="600210"/>
            <a:ext cx="2241530" cy="572700"/>
          </a:xfrm>
          <a:prstGeom prst="rect">
            <a:avLst/>
          </a:prstGeom>
        </p:spPr>
        <p:txBody>
          <a:bodyPr lIns="91425" tIns="91425" rIns="91425" bIns="91425" anchor="t" anchorCtr="0">
            <a:noAutofit/>
          </a:bodyPr>
          <a:lstStyle/>
          <a:p>
            <a:pPr lvl="0" algn="ctr">
              <a:spcBef>
                <a:spcPts val="0"/>
              </a:spcBef>
              <a:buNone/>
            </a:pPr>
            <a:r>
              <a:rPr lang="en" sz="3600" dirty="0" smtClean="0"/>
              <a:t>State Transition Diagram</a:t>
            </a:r>
            <a:endParaRPr lang="en" sz="3600" dirty="0"/>
          </a:p>
        </p:txBody>
      </p:sp>
      <p:sp>
        <p:nvSpPr>
          <p:cNvPr id="186" name="Shape 186"/>
          <p:cNvSpPr txBox="1">
            <a:spLocks noGrp="1"/>
          </p:cNvSpPr>
          <p:nvPr>
            <p:ph type="body" idx="1"/>
          </p:nvPr>
        </p:nvSpPr>
        <p:spPr>
          <a:xfrm>
            <a:off x="5539675" y="939150"/>
            <a:ext cx="3422100" cy="3265200"/>
          </a:xfrm>
          <a:prstGeom prst="rect">
            <a:avLst/>
          </a:prstGeom>
        </p:spPr>
        <p:txBody>
          <a:bodyPr lIns="91425" tIns="91425" rIns="91425" bIns="91425" anchor="t" anchorCtr="0">
            <a:noAutofit/>
          </a:bodyPr>
          <a:lstStyle/>
          <a:p>
            <a:pPr lvl="0" algn="ctr">
              <a:spcBef>
                <a:spcPts val="0"/>
              </a:spcBef>
              <a:buNone/>
            </a:pPr>
            <a:r>
              <a:rPr lang="en" sz="1800" dirty="0"/>
              <a:t>We decided to allow users to access the navigation system without having to log in. In doing so it allows the user to not have their location displayed to their friends and/or rivals that are also using the app; without the user having to change their account settings each time they would like to use the GPS feature in an incognito mode. </a:t>
            </a:r>
          </a:p>
        </p:txBody>
      </p:sp>
      <p:pic>
        <p:nvPicPr>
          <p:cNvPr id="187" name="Shape 187"/>
          <p:cNvPicPr preferRelativeResize="0"/>
          <p:nvPr/>
        </p:nvPicPr>
        <p:blipFill>
          <a:blip r:embed="rId3">
            <a:alphaModFix/>
          </a:blip>
          <a:stretch>
            <a:fillRect/>
          </a:stretch>
        </p:blipFill>
        <p:spPr>
          <a:xfrm>
            <a:off x="2752656" y="1"/>
            <a:ext cx="3138312" cy="5143499"/>
          </a:xfrm>
          <a:prstGeom prst="rect">
            <a:avLst/>
          </a:prstGeom>
          <a:noFill/>
          <a:ln>
            <a:noFill/>
          </a:ln>
        </p:spPr>
      </p:pic>
      <p:cxnSp>
        <p:nvCxnSpPr>
          <p:cNvPr id="188" name="Shape 188"/>
          <p:cNvCxnSpPr/>
          <p:nvPr/>
        </p:nvCxnSpPr>
        <p:spPr>
          <a:xfrm>
            <a:off x="2685912" y="1266586"/>
            <a:ext cx="3271800" cy="0"/>
          </a:xfrm>
          <a:prstGeom prst="straightConnector1">
            <a:avLst/>
          </a:prstGeom>
          <a:noFill/>
          <a:ln w="9525" cap="flat" cmpd="sng">
            <a:solidFill>
              <a:srgbClr val="FF0000"/>
            </a:solidFill>
            <a:prstDash val="solid"/>
            <a:round/>
            <a:headEnd type="none" w="lg" len="lg"/>
            <a:tailEnd type="none" w="lg" len="lg"/>
          </a:ln>
        </p:spPr>
      </p:cxnSp>
      <p:cxnSp>
        <p:nvCxnSpPr>
          <p:cNvPr id="189" name="Shape 189"/>
          <p:cNvCxnSpPr>
            <a:stCxn id="187" idx="1"/>
            <a:endCxn id="187" idx="3"/>
          </p:cNvCxnSpPr>
          <p:nvPr/>
        </p:nvCxnSpPr>
        <p:spPr>
          <a:xfrm>
            <a:off x="2752656" y="2571751"/>
            <a:ext cx="3138312" cy="0"/>
          </a:xfrm>
          <a:prstGeom prst="straightConnector1">
            <a:avLst/>
          </a:prstGeom>
          <a:noFill/>
          <a:ln w="9525" cap="flat" cmpd="sng">
            <a:solidFill>
              <a:srgbClr val="FF0000"/>
            </a:solidFill>
            <a:prstDash val="solid"/>
            <a:round/>
            <a:headEnd type="none" w="lg" len="lg"/>
            <a:tailEnd type="none" w="lg" len="lg"/>
          </a:ln>
        </p:spPr>
      </p:cxnSp>
      <p:cxnSp>
        <p:nvCxnSpPr>
          <p:cNvPr id="190" name="Shape 190"/>
          <p:cNvCxnSpPr/>
          <p:nvPr/>
        </p:nvCxnSpPr>
        <p:spPr>
          <a:xfrm rot="10800000" flipH="1">
            <a:off x="2737062" y="3524550"/>
            <a:ext cx="3169500" cy="6900"/>
          </a:xfrm>
          <a:prstGeom prst="straightConnector1">
            <a:avLst/>
          </a:prstGeom>
          <a:noFill/>
          <a:ln w="9525" cap="flat" cmpd="sng">
            <a:solidFill>
              <a:srgbClr val="FF0000"/>
            </a:solidFill>
            <a:prstDash val="solid"/>
            <a:round/>
            <a:headEnd type="none" w="lg" len="lg"/>
            <a:tailEnd type="none" w="lg" len="lg"/>
          </a:ln>
        </p:spPr>
      </p:cxnSp>
      <p:sp>
        <p:nvSpPr>
          <p:cNvPr id="191" name="Shape 191"/>
          <p:cNvSpPr txBox="1"/>
          <p:nvPr/>
        </p:nvSpPr>
        <p:spPr>
          <a:xfrm>
            <a:off x="2290021" y="822905"/>
            <a:ext cx="423600" cy="3552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0000"/>
                </a:solidFill>
              </a:rPr>
              <a:t>1.</a:t>
            </a:r>
          </a:p>
        </p:txBody>
      </p:sp>
      <p:sp>
        <p:nvSpPr>
          <p:cNvPr id="192" name="Shape 192"/>
          <p:cNvSpPr txBox="1"/>
          <p:nvPr/>
        </p:nvSpPr>
        <p:spPr>
          <a:xfrm>
            <a:off x="2266239" y="2176268"/>
            <a:ext cx="423600" cy="3552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0000"/>
                </a:solidFill>
              </a:rPr>
              <a:t>2.</a:t>
            </a:r>
          </a:p>
        </p:txBody>
      </p:sp>
      <p:sp>
        <p:nvSpPr>
          <p:cNvPr id="193" name="Shape 193"/>
          <p:cNvSpPr txBox="1"/>
          <p:nvPr/>
        </p:nvSpPr>
        <p:spPr>
          <a:xfrm>
            <a:off x="2262312" y="3123725"/>
            <a:ext cx="423600" cy="355200"/>
          </a:xfrm>
          <a:prstGeom prst="rect">
            <a:avLst/>
          </a:prstGeom>
          <a:noFill/>
          <a:ln>
            <a:noFill/>
          </a:ln>
        </p:spPr>
        <p:txBody>
          <a:bodyPr lIns="91425" tIns="91425" rIns="91425" bIns="91425" anchor="t" anchorCtr="0">
            <a:noAutofit/>
          </a:bodyPr>
          <a:lstStyle/>
          <a:p>
            <a:pPr lvl="0" rtl="0">
              <a:spcBef>
                <a:spcPts val="0"/>
              </a:spcBef>
              <a:buNone/>
            </a:pPr>
            <a:r>
              <a:rPr lang="en">
                <a:solidFill>
                  <a:srgbClr val="FF0000"/>
                </a:solidFill>
              </a:rPr>
              <a:t>3.</a:t>
            </a:r>
          </a:p>
        </p:txBody>
      </p:sp>
      <p:sp>
        <p:nvSpPr>
          <p:cNvPr id="194" name="Shape 194"/>
          <p:cNvSpPr txBox="1"/>
          <p:nvPr/>
        </p:nvSpPr>
        <p:spPr>
          <a:xfrm>
            <a:off x="2269239" y="4601300"/>
            <a:ext cx="423600" cy="3552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0000"/>
                </a:solidFill>
              </a:rPr>
              <a:t>4.</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52700" y="0"/>
            <a:ext cx="8520600" cy="572700"/>
          </a:xfrm>
          <a:prstGeom prst="rect">
            <a:avLst/>
          </a:prstGeom>
        </p:spPr>
        <p:txBody>
          <a:bodyPr lIns="91425" tIns="91425" rIns="91425" bIns="91425" anchor="t" anchorCtr="0">
            <a:noAutofit/>
          </a:bodyPr>
          <a:lstStyle/>
          <a:p>
            <a:pPr lvl="0" algn="ctr">
              <a:spcBef>
                <a:spcPts val="0"/>
              </a:spcBef>
              <a:buNone/>
            </a:pPr>
            <a:r>
              <a:rPr lang="en" sz="6000" dirty="0"/>
              <a:t>STD (Section 1)</a:t>
            </a:r>
          </a:p>
        </p:txBody>
      </p:sp>
      <p:sp>
        <p:nvSpPr>
          <p:cNvPr id="200" name="Shape 20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t> </a:t>
            </a:r>
          </a:p>
        </p:txBody>
      </p:sp>
      <p:pic>
        <p:nvPicPr>
          <p:cNvPr id="201" name="Shape 201"/>
          <p:cNvPicPr preferRelativeResize="0"/>
          <p:nvPr/>
        </p:nvPicPr>
        <p:blipFill>
          <a:blip r:embed="rId3">
            <a:alphaModFix/>
          </a:blip>
          <a:stretch>
            <a:fillRect/>
          </a:stretch>
        </p:blipFill>
        <p:spPr>
          <a:xfrm>
            <a:off x="270700" y="1200150"/>
            <a:ext cx="8602598" cy="3831474"/>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04800" y="-95250"/>
            <a:ext cx="8520600" cy="572700"/>
          </a:xfrm>
          <a:prstGeom prst="rect">
            <a:avLst/>
          </a:prstGeom>
        </p:spPr>
        <p:txBody>
          <a:bodyPr lIns="91425" tIns="91425" rIns="91425" bIns="91425" anchor="t" anchorCtr="0">
            <a:noAutofit/>
          </a:bodyPr>
          <a:lstStyle/>
          <a:p>
            <a:pPr lvl="0" algn="ctr" rtl="0">
              <a:spcBef>
                <a:spcPts val="0"/>
              </a:spcBef>
              <a:buNone/>
            </a:pPr>
            <a:r>
              <a:rPr lang="en" sz="5400" dirty="0"/>
              <a:t>STD (Section 2)</a:t>
            </a:r>
          </a:p>
        </p:txBody>
      </p:sp>
      <p:sp>
        <p:nvSpPr>
          <p:cNvPr id="207" name="Shape 207"/>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 </a:t>
            </a:r>
          </a:p>
        </p:txBody>
      </p:sp>
      <p:pic>
        <p:nvPicPr>
          <p:cNvPr id="208" name="Shape 208"/>
          <p:cNvPicPr preferRelativeResize="0"/>
          <p:nvPr/>
        </p:nvPicPr>
        <p:blipFill>
          <a:blip r:embed="rId3">
            <a:alphaModFix/>
          </a:blip>
          <a:stretch>
            <a:fillRect/>
          </a:stretch>
        </p:blipFill>
        <p:spPr>
          <a:xfrm>
            <a:off x="1066800" y="910375"/>
            <a:ext cx="6580838" cy="4233125"/>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0"/>
            <a:ext cx="8520600" cy="572700"/>
          </a:xfrm>
          <a:prstGeom prst="rect">
            <a:avLst/>
          </a:prstGeom>
        </p:spPr>
        <p:txBody>
          <a:bodyPr lIns="91425" tIns="91425" rIns="91425" bIns="91425" anchor="t" anchorCtr="0">
            <a:noAutofit/>
          </a:bodyPr>
          <a:lstStyle/>
          <a:p>
            <a:pPr lvl="0" algn="ctr" rtl="0">
              <a:spcBef>
                <a:spcPts val="0"/>
              </a:spcBef>
              <a:buNone/>
            </a:pPr>
            <a:r>
              <a:rPr lang="en" sz="5400" dirty="0"/>
              <a:t>STD (Section 3)</a:t>
            </a:r>
          </a:p>
        </p:txBody>
      </p:sp>
      <p:sp>
        <p:nvSpPr>
          <p:cNvPr id="214" name="Shape 214"/>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 </a:t>
            </a:r>
          </a:p>
        </p:txBody>
      </p:sp>
      <p:pic>
        <p:nvPicPr>
          <p:cNvPr id="215" name="Shape 215"/>
          <p:cNvPicPr preferRelativeResize="0"/>
          <p:nvPr/>
        </p:nvPicPr>
        <p:blipFill>
          <a:blip r:embed="rId3">
            <a:alphaModFix/>
          </a:blip>
          <a:stretch>
            <a:fillRect/>
          </a:stretch>
        </p:blipFill>
        <p:spPr>
          <a:xfrm>
            <a:off x="533400" y="1200150"/>
            <a:ext cx="8298899" cy="393192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0"/>
            <a:ext cx="8520600" cy="572700"/>
          </a:xfrm>
          <a:prstGeom prst="rect">
            <a:avLst/>
          </a:prstGeom>
        </p:spPr>
        <p:txBody>
          <a:bodyPr lIns="91425" tIns="91425" rIns="91425" bIns="91425" anchor="t" anchorCtr="0">
            <a:noAutofit/>
          </a:bodyPr>
          <a:lstStyle/>
          <a:p>
            <a:pPr lvl="0" algn="ctr" rtl="0">
              <a:spcBef>
                <a:spcPts val="0"/>
              </a:spcBef>
              <a:buNone/>
            </a:pPr>
            <a:r>
              <a:rPr lang="en" sz="5400" dirty="0"/>
              <a:t>STD (Section 4)</a:t>
            </a:r>
          </a:p>
        </p:txBody>
      </p:sp>
      <p:sp>
        <p:nvSpPr>
          <p:cNvPr id="221" name="Shape 2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 </a:t>
            </a:r>
          </a:p>
        </p:txBody>
      </p:sp>
      <p:pic>
        <p:nvPicPr>
          <p:cNvPr id="222" name="Shape 222"/>
          <p:cNvPicPr preferRelativeResize="0"/>
          <p:nvPr/>
        </p:nvPicPr>
        <p:blipFill>
          <a:blip r:embed="rId3">
            <a:alphaModFix/>
          </a:blip>
          <a:stretch>
            <a:fillRect/>
          </a:stretch>
        </p:blipFill>
        <p:spPr>
          <a:xfrm>
            <a:off x="1524000" y="1047750"/>
            <a:ext cx="5958550" cy="4095749"/>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24</a:t>
            </a:fld>
            <a:endParaRPr lang="e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066800" y="133350"/>
            <a:ext cx="7239000" cy="857250"/>
          </a:xfrm>
          <a:prstGeom prst="rect">
            <a:avLst/>
          </a:prstGeom>
        </p:spPr>
        <p:txBody>
          <a:bodyPr lIns="91425" tIns="91425" rIns="91425" bIns="91425" anchor="t" anchorCtr="0">
            <a:noAutofit/>
          </a:bodyPr>
          <a:lstStyle/>
          <a:p>
            <a:pPr lvl="0" algn="ctr">
              <a:spcBef>
                <a:spcPts val="0"/>
              </a:spcBef>
              <a:buNone/>
            </a:pPr>
            <a:r>
              <a:rPr lang="en" sz="4400" dirty="0"/>
              <a:t>Software Architectural Model</a:t>
            </a:r>
          </a:p>
        </p:txBody>
      </p:sp>
      <p:pic>
        <p:nvPicPr>
          <p:cNvPr id="228" name="Shape 228"/>
          <p:cNvPicPr preferRelativeResize="0"/>
          <p:nvPr/>
        </p:nvPicPr>
        <p:blipFill>
          <a:blip r:embed="rId3">
            <a:alphaModFix/>
          </a:blip>
          <a:stretch>
            <a:fillRect/>
          </a:stretch>
        </p:blipFill>
        <p:spPr>
          <a:xfrm>
            <a:off x="3603200" y="1319275"/>
            <a:ext cx="4384950" cy="3115624"/>
          </a:xfrm>
          <a:prstGeom prst="rect">
            <a:avLst/>
          </a:prstGeom>
          <a:noFill/>
          <a:ln>
            <a:noFill/>
          </a:ln>
        </p:spPr>
      </p:pic>
      <p:sp>
        <p:nvSpPr>
          <p:cNvPr id="229" name="Shape 229"/>
          <p:cNvSpPr txBox="1"/>
          <p:nvPr/>
        </p:nvSpPr>
        <p:spPr>
          <a:xfrm>
            <a:off x="705850" y="1319262"/>
            <a:ext cx="2708400" cy="3931200"/>
          </a:xfrm>
          <a:prstGeom prst="rect">
            <a:avLst/>
          </a:prstGeom>
          <a:noFill/>
          <a:ln>
            <a:noFill/>
          </a:ln>
        </p:spPr>
        <p:txBody>
          <a:bodyPr lIns="91425" tIns="91425" rIns="91425" bIns="91425" anchor="t" anchorCtr="0">
            <a:noAutofit/>
          </a:bodyPr>
          <a:lstStyle/>
          <a:p>
            <a:pPr lvl="0">
              <a:spcBef>
                <a:spcPts val="0"/>
              </a:spcBef>
              <a:buNone/>
            </a:pPr>
            <a:r>
              <a:rPr lang="en" sz="1600" u="sng" dirty="0"/>
              <a:t>Call and Return Model</a:t>
            </a:r>
          </a:p>
          <a:p>
            <a:pPr lvl="0">
              <a:spcBef>
                <a:spcPts val="0"/>
              </a:spcBef>
              <a:buNone/>
            </a:pPr>
            <a:endParaRPr sz="1600" dirty="0"/>
          </a:p>
          <a:p>
            <a:pPr marL="457200" lvl="0" indent="-323850" rtl="0">
              <a:spcBef>
                <a:spcPts val="0"/>
              </a:spcBef>
              <a:buSzPct val="100000"/>
              <a:buChar char="●"/>
            </a:pPr>
            <a:r>
              <a:rPr lang="en" sz="1500" dirty="0"/>
              <a:t>User inputs address to obtain route which is then passed into a subfunction.</a:t>
            </a:r>
          </a:p>
          <a:p>
            <a:pPr marL="457200" lvl="0" indent="-323850" rtl="0">
              <a:spcBef>
                <a:spcPts val="0"/>
              </a:spcBef>
              <a:buSzPct val="100000"/>
              <a:buChar char="●"/>
            </a:pPr>
            <a:r>
              <a:rPr lang="en" sz="1500" dirty="0"/>
              <a:t>User searches for locations or friends in a data base, and that data is then handled by sub functions.</a:t>
            </a:r>
          </a:p>
          <a:p>
            <a:pPr lvl="0">
              <a:spcBef>
                <a:spcPts val="0"/>
              </a:spcBef>
              <a:buNone/>
            </a:pPr>
            <a:endParaRPr sz="1500" dirty="0"/>
          </a:p>
        </p:txBody>
      </p:sp>
      <p:sp>
        <p:nvSpPr>
          <p:cNvPr id="2" name="Slide Number Placeholder 1"/>
          <p:cNvSpPr>
            <a:spLocks noGrp="1"/>
          </p:cNvSpPr>
          <p:nvPr>
            <p:ph type="sldNum" sz="quarter" idx="12"/>
          </p:nvPr>
        </p:nvSpPr>
        <p:spPr/>
        <p:txBody>
          <a:bodyPr/>
          <a:lstStyle/>
          <a:p>
            <a:pPr lvl="0" algn="r">
              <a:spcBef>
                <a:spcPts val="0"/>
              </a:spcBef>
              <a:buNone/>
            </a:pPr>
            <a:fld id="{00000000-1234-1234-1234-123412341234}" type="slidenum">
              <a:rPr lang="en" smtClean="0"/>
              <a:t>25</a:t>
            </a:fld>
            <a:endParaRPr lang="en" sz="1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0"/>
            <a:ext cx="8520600" cy="572700"/>
          </a:xfrm>
          <a:prstGeom prst="rect">
            <a:avLst/>
          </a:prstGeom>
        </p:spPr>
        <p:txBody>
          <a:bodyPr lIns="91425" tIns="91425" rIns="91425" bIns="91425" anchor="t" anchorCtr="0">
            <a:noAutofit/>
          </a:bodyPr>
          <a:lstStyle/>
          <a:p>
            <a:pPr lvl="0" algn="ctr">
              <a:spcBef>
                <a:spcPts val="0"/>
              </a:spcBef>
              <a:buNone/>
            </a:pPr>
            <a:r>
              <a:rPr lang="en" sz="3600" dirty="0"/>
              <a:t>Hierarchical Model (System Architecture)</a:t>
            </a:r>
          </a:p>
        </p:txBody>
      </p:sp>
      <p:sp>
        <p:nvSpPr>
          <p:cNvPr id="235" name="Shape 235"/>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t> </a:t>
            </a:r>
          </a:p>
        </p:txBody>
      </p:sp>
      <p:pic>
        <p:nvPicPr>
          <p:cNvPr id="236" name="Shape 236"/>
          <p:cNvPicPr preferRelativeResize="0"/>
          <p:nvPr/>
        </p:nvPicPr>
        <p:blipFill>
          <a:blip r:embed="rId3">
            <a:alphaModFix/>
          </a:blip>
          <a:stretch>
            <a:fillRect/>
          </a:stretch>
        </p:blipFill>
        <p:spPr>
          <a:xfrm>
            <a:off x="228600" y="1371440"/>
            <a:ext cx="8915399" cy="2795260"/>
          </a:xfrm>
          <a:prstGeom prst="rect">
            <a:avLst/>
          </a:prstGeom>
          <a:noFill/>
          <a:ln>
            <a:noFill/>
          </a:ln>
        </p:spPr>
      </p:pic>
      <p:sp>
        <p:nvSpPr>
          <p:cNvPr id="237" name="Shape 237"/>
          <p:cNvSpPr txBox="1"/>
          <p:nvPr/>
        </p:nvSpPr>
        <p:spPr>
          <a:xfrm>
            <a:off x="565800" y="4487750"/>
            <a:ext cx="8012400" cy="566100"/>
          </a:xfrm>
          <a:prstGeom prst="rect">
            <a:avLst/>
          </a:prstGeom>
          <a:noFill/>
          <a:ln>
            <a:noFill/>
          </a:ln>
        </p:spPr>
        <p:txBody>
          <a:bodyPr lIns="91425" tIns="91425" rIns="91425" bIns="91425" anchor="t" anchorCtr="0">
            <a:noAutofit/>
          </a:bodyPr>
          <a:lstStyle/>
          <a:p>
            <a:pPr lvl="0" algn="ctr">
              <a:spcBef>
                <a:spcPts val="0"/>
              </a:spcBef>
              <a:buNone/>
            </a:pPr>
            <a:r>
              <a:rPr lang="en"/>
              <a:t>Contains the software system’s subsystems, the subsystems’ components, and then finally details for each component of the subsystems.</a:t>
            </a:r>
          </a:p>
        </p:txBody>
      </p:sp>
      <p:cxnSp>
        <p:nvCxnSpPr>
          <p:cNvPr id="238" name="Shape 238"/>
          <p:cNvCxnSpPr/>
          <p:nvPr/>
        </p:nvCxnSpPr>
        <p:spPr>
          <a:xfrm>
            <a:off x="2329252" y="1214290"/>
            <a:ext cx="0" cy="3251400"/>
          </a:xfrm>
          <a:prstGeom prst="straightConnector1">
            <a:avLst/>
          </a:prstGeom>
          <a:noFill/>
          <a:ln w="9525" cap="flat" cmpd="sng">
            <a:solidFill>
              <a:srgbClr val="FF0000"/>
            </a:solidFill>
            <a:prstDash val="solid"/>
            <a:round/>
            <a:headEnd type="none" w="lg" len="lg"/>
            <a:tailEnd type="none" w="lg" len="lg"/>
          </a:ln>
        </p:spPr>
      </p:cxnSp>
      <p:cxnSp>
        <p:nvCxnSpPr>
          <p:cNvPr id="239" name="Shape 239"/>
          <p:cNvCxnSpPr/>
          <p:nvPr/>
        </p:nvCxnSpPr>
        <p:spPr>
          <a:xfrm>
            <a:off x="3847802" y="1203515"/>
            <a:ext cx="0" cy="3251400"/>
          </a:xfrm>
          <a:prstGeom prst="straightConnector1">
            <a:avLst/>
          </a:prstGeom>
          <a:noFill/>
          <a:ln w="9525" cap="flat" cmpd="sng">
            <a:solidFill>
              <a:srgbClr val="FF0000"/>
            </a:solidFill>
            <a:prstDash val="solid"/>
            <a:round/>
            <a:headEnd type="none" w="lg" len="lg"/>
            <a:tailEnd type="none" w="lg" len="lg"/>
          </a:ln>
        </p:spPr>
      </p:cxnSp>
      <p:cxnSp>
        <p:nvCxnSpPr>
          <p:cNvPr id="240" name="Shape 240"/>
          <p:cNvCxnSpPr/>
          <p:nvPr/>
        </p:nvCxnSpPr>
        <p:spPr>
          <a:xfrm>
            <a:off x="5496102" y="1203515"/>
            <a:ext cx="0" cy="3251400"/>
          </a:xfrm>
          <a:prstGeom prst="straightConnector1">
            <a:avLst/>
          </a:prstGeom>
          <a:noFill/>
          <a:ln w="9525" cap="flat" cmpd="sng">
            <a:solidFill>
              <a:srgbClr val="FF0000"/>
            </a:solidFill>
            <a:prstDash val="solid"/>
            <a:round/>
            <a:headEnd type="none" w="lg" len="lg"/>
            <a:tailEnd type="none" w="lg" len="lg"/>
          </a:ln>
        </p:spPr>
      </p:cxnSp>
      <p:cxnSp>
        <p:nvCxnSpPr>
          <p:cNvPr id="241" name="Shape 241"/>
          <p:cNvCxnSpPr/>
          <p:nvPr/>
        </p:nvCxnSpPr>
        <p:spPr>
          <a:xfrm>
            <a:off x="7028302" y="1203515"/>
            <a:ext cx="0" cy="3251400"/>
          </a:xfrm>
          <a:prstGeom prst="straightConnector1">
            <a:avLst/>
          </a:prstGeom>
          <a:noFill/>
          <a:ln w="9525" cap="flat" cmpd="sng">
            <a:solidFill>
              <a:srgbClr val="FF0000"/>
            </a:solidFill>
            <a:prstDash val="solid"/>
            <a:round/>
            <a:headEnd type="none" w="lg" len="lg"/>
            <a:tailEnd type="none" w="lg" len="lg"/>
          </a:ln>
        </p:spPr>
      </p:cxnSp>
      <p:sp>
        <p:nvSpPr>
          <p:cNvPr id="242" name="Shape 242"/>
          <p:cNvSpPr txBox="1"/>
          <p:nvPr/>
        </p:nvSpPr>
        <p:spPr>
          <a:xfrm>
            <a:off x="184427" y="1145990"/>
            <a:ext cx="381300" cy="450900"/>
          </a:xfrm>
          <a:prstGeom prst="rect">
            <a:avLst/>
          </a:prstGeom>
          <a:noFill/>
          <a:ln>
            <a:noFill/>
          </a:ln>
        </p:spPr>
        <p:txBody>
          <a:bodyPr lIns="91425" tIns="91425" rIns="91425" bIns="91425" anchor="t" anchorCtr="0">
            <a:noAutofit/>
          </a:bodyPr>
          <a:lstStyle/>
          <a:p>
            <a:pPr lvl="0">
              <a:spcBef>
                <a:spcPts val="0"/>
              </a:spcBef>
              <a:buNone/>
            </a:pPr>
            <a:r>
              <a:rPr lang="en"/>
              <a:t>1.</a:t>
            </a:r>
          </a:p>
        </p:txBody>
      </p:sp>
      <p:sp>
        <p:nvSpPr>
          <p:cNvPr id="243" name="Shape 243"/>
          <p:cNvSpPr txBox="1"/>
          <p:nvPr/>
        </p:nvSpPr>
        <p:spPr>
          <a:xfrm>
            <a:off x="2481652" y="1145990"/>
            <a:ext cx="381300" cy="450900"/>
          </a:xfrm>
          <a:prstGeom prst="rect">
            <a:avLst/>
          </a:prstGeom>
          <a:noFill/>
          <a:ln>
            <a:noFill/>
          </a:ln>
        </p:spPr>
        <p:txBody>
          <a:bodyPr lIns="91425" tIns="91425" rIns="91425" bIns="91425" anchor="t" anchorCtr="0">
            <a:noAutofit/>
          </a:bodyPr>
          <a:lstStyle/>
          <a:p>
            <a:pPr lvl="0" rtl="0">
              <a:spcBef>
                <a:spcPts val="0"/>
              </a:spcBef>
              <a:buNone/>
            </a:pPr>
            <a:r>
              <a:rPr lang="en"/>
              <a:t>2.</a:t>
            </a:r>
          </a:p>
        </p:txBody>
      </p:sp>
      <p:sp>
        <p:nvSpPr>
          <p:cNvPr id="244" name="Shape 244"/>
          <p:cNvSpPr txBox="1"/>
          <p:nvPr/>
        </p:nvSpPr>
        <p:spPr>
          <a:xfrm>
            <a:off x="3988877" y="1145990"/>
            <a:ext cx="381300" cy="450900"/>
          </a:xfrm>
          <a:prstGeom prst="rect">
            <a:avLst/>
          </a:prstGeom>
          <a:noFill/>
          <a:ln>
            <a:noFill/>
          </a:ln>
        </p:spPr>
        <p:txBody>
          <a:bodyPr lIns="91425" tIns="91425" rIns="91425" bIns="91425" anchor="t" anchorCtr="0">
            <a:noAutofit/>
          </a:bodyPr>
          <a:lstStyle/>
          <a:p>
            <a:pPr lvl="0" rtl="0">
              <a:spcBef>
                <a:spcPts val="0"/>
              </a:spcBef>
              <a:buNone/>
            </a:pPr>
            <a:r>
              <a:rPr lang="en"/>
              <a:t>3.</a:t>
            </a:r>
          </a:p>
        </p:txBody>
      </p:sp>
      <p:sp>
        <p:nvSpPr>
          <p:cNvPr id="245" name="Shape 245"/>
          <p:cNvSpPr txBox="1"/>
          <p:nvPr/>
        </p:nvSpPr>
        <p:spPr>
          <a:xfrm>
            <a:off x="5593852" y="1145990"/>
            <a:ext cx="381300" cy="450900"/>
          </a:xfrm>
          <a:prstGeom prst="rect">
            <a:avLst/>
          </a:prstGeom>
          <a:noFill/>
          <a:ln>
            <a:noFill/>
          </a:ln>
        </p:spPr>
        <p:txBody>
          <a:bodyPr lIns="91425" tIns="91425" rIns="91425" bIns="91425" anchor="t" anchorCtr="0">
            <a:noAutofit/>
          </a:bodyPr>
          <a:lstStyle/>
          <a:p>
            <a:pPr lvl="0" rtl="0">
              <a:spcBef>
                <a:spcPts val="0"/>
              </a:spcBef>
              <a:buNone/>
            </a:pPr>
            <a:r>
              <a:rPr lang="en"/>
              <a:t>4.</a:t>
            </a:r>
          </a:p>
        </p:txBody>
      </p:sp>
      <p:sp>
        <p:nvSpPr>
          <p:cNvPr id="246" name="Shape 246"/>
          <p:cNvSpPr txBox="1"/>
          <p:nvPr/>
        </p:nvSpPr>
        <p:spPr>
          <a:xfrm>
            <a:off x="7144402" y="1145990"/>
            <a:ext cx="381300" cy="450900"/>
          </a:xfrm>
          <a:prstGeom prst="rect">
            <a:avLst/>
          </a:prstGeom>
          <a:noFill/>
          <a:ln>
            <a:noFill/>
          </a:ln>
        </p:spPr>
        <p:txBody>
          <a:bodyPr lIns="91425" tIns="91425" rIns="91425" bIns="91425" anchor="t" anchorCtr="0">
            <a:noAutofit/>
          </a:bodyPr>
          <a:lstStyle/>
          <a:p>
            <a:pPr lvl="0" rtl="0">
              <a:spcBef>
                <a:spcPts val="0"/>
              </a:spcBef>
              <a:buNone/>
            </a:pPr>
            <a:r>
              <a:rPr lang="en"/>
              <a:t>5.</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26</a:t>
            </a:fld>
            <a:endParaRPr lang="e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0"/>
            <a:ext cx="8520600" cy="572700"/>
          </a:xfrm>
          <a:prstGeom prst="rect">
            <a:avLst/>
          </a:prstGeom>
        </p:spPr>
        <p:txBody>
          <a:bodyPr lIns="91425" tIns="91425" rIns="91425" bIns="91425" anchor="t" anchorCtr="0">
            <a:noAutofit/>
          </a:bodyPr>
          <a:lstStyle/>
          <a:p>
            <a:pPr lvl="0" algn="ctr">
              <a:spcBef>
                <a:spcPts val="0"/>
              </a:spcBef>
              <a:buNone/>
            </a:pPr>
            <a:r>
              <a:rPr lang="en" sz="6000" dirty="0"/>
              <a:t>GUI Subsystem (1)</a:t>
            </a:r>
          </a:p>
        </p:txBody>
      </p:sp>
      <p:sp>
        <p:nvSpPr>
          <p:cNvPr id="252" name="Shape 252"/>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t> </a:t>
            </a:r>
          </a:p>
        </p:txBody>
      </p:sp>
      <p:pic>
        <p:nvPicPr>
          <p:cNvPr id="253" name="Shape 253"/>
          <p:cNvPicPr preferRelativeResize="0"/>
          <p:nvPr/>
        </p:nvPicPr>
        <p:blipFill>
          <a:blip r:embed="rId3">
            <a:alphaModFix/>
          </a:blip>
          <a:stretch>
            <a:fillRect/>
          </a:stretch>
        </p:blipFill>
        <p:spPr>
          <a:xfrm>
            <a:off x="1371600" y="1047750"/>
            <a:ext cx="6128473" cy="4077612"/>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27</a:t>
            </a:fld>
            <a:endParaRPr lang="e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04800" y="514350"/>
            <a:ext cx="3623375" cy="572700"/>
          </a:xfrm>
          <a:prstGeom prst="rect">
            <a:avLst/>
          </a:prstGeom>
        </p:spPr>
        <p:txBody>
          <a:bodyPr lIns="91425" tIns="91425" rIns="91425" bIns="91425" anchor="t" anchorCtr="0">
            <a:noAutofit/>
          </a:bodyPr>
          <a:lstStyle/>
          <a:p>
            <a:pPr lvl="0" algn="ctr" rtl="0">
              <a:spcBef>
                <a:spcPts val="0"/>
              </a:spcBef>
              <a:buNone/>
            </a:pPr>
            <a:r>
              <a:rPr lang="en" sz="6000" dirty="0"/>
              <a:t>Security Subsystem (2)</a:t>
            </a:r>
          </a:p>
        </p:txBody>
      </p:sp>
      <p:sp>
        <p:nvSpPr>
          <p:cNvPr id="259" name="Shape 25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t> </a:t>
            </a:r>
          </a:p>
        </p:txBody>
      </p:sp>
      <p:pic>
        <p:nvPicPr>
          <p:cNvPr id="260" name="Shape 260"/>
          <p:cNvPicPr preferRelativeResize="0"/>
          <p:nvPr/>
        </p:nvPicPr>
        <p:blipFill>
          <a:blip r:embed="rId3">
            <a:alphaModFix/>
          </a:blip>
          <a:stretch>
            <a:fillRect/>
          </a:stretch>
        </p:blipFill>
        <p:spPr>
          <a:xfrm>
            <a:off x="4038600" y="438150"/>
            <a:ext cx="4784774" cy="4645225"/>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28</a:t>
            </a:fld>
            <a:endParaRPr lang="e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04800" y="285750"/>
            <a:ext cx="4031700" cy="572700"/>
          </a:xfrm>
          <a:prstGeom prst="rect">
            <a:avLst/>
          </a:prstGeom>
        </p:spPr>
        <p:txBody>
          <a:bodyPr lIns="91425" tIns="91425" rIns="91425" bIns="91425" anchor="t" anchorCtr="0">
            <a:noAutofit/>
          </a:bodyPr>
          <a:lstStyle/>
          <a:p>
            <a:pPr lvl="0" algn="ctr" rtl="0">
              <a:spcBef>
                <a:spcPts val="0"/>
              </a:spcBef>
              <a:buNone/>
            </a:pPr>
            <a:r>
              <a:rPr lang="en" sz="6000" dirty="0"/>
              <a:t>Help Subsystem (3)</a:t>
            </a:r>
          </a:p>
        </p:txBody>
      </p:sp>
      <p:sp>
        <p:nvSpPr>
          <p:cNvPr id="266" name="Shape 266"/>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t> </a:t>
            </a:r>
          </a:p>
        </p:txBody>
      </p:sp>
      <p:pic>
        <p:nvPicPr>
          <p:cNvPr id="267" name="Shape 267"/>
          <p:cNvPicPr preferRelativeResize="0"/>
          <p:nvPr/>
        </p:nvPicPr>
        <p:blipFill>
          <a:blip r:embed="rId3">
            <a:alphaModFix/>
          </a:blip>
          <a:stretch>
            <a:fillRect/>
          </a:stretch>
        </p:blipFill>
        <p:spPr>
          <a:xfrm>
            <a:off x="4495800" y="285750"/>
            <a:ext cx="4393424" cy="4570799"/>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29</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287849" y="0"/>
            <a:ext cx="8568300" cy="895350"/>
          </a:xfrm>
          <a:prstGeom prst="rect">
            <a:avLst/>
          </a:prstGeom>
        </p:spPr>
        <p:txBody>
          <a:bodyPr lIns="91425" tIns="91425" rIns="91425" bIns="91425" anchor="b" anchorCtr="0">
            <a:noAutofit/>
          </a:bodyPr>
          <a:lstStyle/>
          <a:p>
            <a:pPr lvl="0">
              <a:spcBef>
                <a:spcPts val="0"/>
              </a:spcBef>
              <a:buNone/>
            </a:pPr>
            <a:r>
              <a:rPr lang="en" sz="3600" dirty="0"/>
              <a:t>Software Engineering Process </a:t>
            </a:r>
            <a:r>
              <a:rPr lang="en" sz="3600" dirty="0" smtClean="0"/>
              <a:t>Model</a:t>
            </a:r>
            <a:endParaRPr lang="en" sz="3600" dirty="0"/>
          </a:p>
        </p:txBody>
      </p:sp>
      <p:sp>
        <p:nvSpPr>
          <p:cNvPr id="69" name="Shape 69"/>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dirty="0"/>
              <a:t> </a:t>
            </a:r>
          </a:p>
        </p:txBody>
      </p:sp>
      <p:pic>
        <p:nvPicPr>
          <p:cNvPr id="70" name="Shape 70"/>
          <p:cNvPicPr preferRelativeResize="0"/>
          <p:nvPr/>
        </p:nvPicPr>
        <p:blipFill>
          <a:blip r:embed="rId3">
            <a:alphaModFix/>
          </a:blip>
          <a:stretch>
            <a:fillRect/>
          </a:stretch>
        </p:blipFill>
        <p:spPr>
          <a:xfrm>
            <a:off x="0" y="1342037"/>
            <a:ext cx="5119575" cy="3776774"/>
          </a:xfrm>
          <a:prstGeom prst="rect">
            <a:avLst/>
          </a:prstGeom>
          <a:noFill/>
          <a:ln>
            <a:noFill/>
          </a:ln>
        </p:spPr>
      </p:pic>
      <p:sp>
        <p:nvSpPr>
          <p:cNvPr id="71" name="Shape 71"/>
          <p:cNvSpPr txBox="1"/>
          <p:nvPr/>
        </p:nvSpPr>
        <p:spPr>
          <a:xfrm>
            <a:off x="5949525" y="1325150"/>
            <a:ext cx="2882700" cy="3776700"/>
          </a:xfrm>
          <a:prstGeom prst="rect">
            <a:avLst/>
          </a:prstGeom>
          <a:noFill/>
          <a:ln>
            <a:noFill/>
          </a:ln>
        </p:spPr>
        <p:txBody>
          <a:bodyPr lIns="91425" tIns="91425" rIns="91425" bIns="91425" anchor="t" anchorCtr="0">
            <a:noAutofit/>
          </a:bodyPr>
          <a:lstStyle/>
          <a:p>
            <a:pPr lvl="0" rtl="0">
              <a:spcBef>
                <a:spcPts val="0"/>
              </a:spcBef>
              <a:buNone/>
            </a:pPr>
            <a:endParaRPr sz="1200" dirty="0"/>
          </a:p>
          <a:p>
            <a:pPr marL="457200" lvl="0" indent="-304800" rtl="0">
              <a:spcBef>
                <a:spcPts val="0"/>
              </a:spcBef>
              <a:buSzPct val="100000"/>
              <a:buChar char="●"/>
            </a:pPr>
            <a:r>
              <a:rPr lang="en" sz="1200" dirty="0"/>
              <a:t>Our software is blending social media and GPS navigation with a gaming aspect; therefore it is critical that the User is enjoying the product.</a:t>
            </a:r>
          </a:p>
          <a:p>
            <a:pPr marL="457200" lvl="0" indent="-304800" rtl="0">
              <a:spcBef>
                <a:spcPts val="0"/>
              </a:spcBef>
              <a:buSzPct val="100000"/>
              <a:buChar char="●"/>
            </a:pPr>
            <a:r>
              <a:rPr lang="en" sz="1200" dirty="0"/>
              <a:t>Users will be able to provide us with important feedback on aspects of our application such as the GUI; which is critical as our application must be user friendly.</a:t>
            </a:r>
          </a:p>
          <a:p>
            <a:pPr marL="457200" lvl="0" indent="-304800" rtl="0">
              <a:spcBef>
                <a:spcPts val="0"/>
              </a:spcBef>
              <a:buSzPct val="100000"/>
              <a:buChar char="●"/>
            </a:pPr>
            <a:r>
              <a:rPr lang="en" sz="1200" dirty="0"/>
              <a:t>Users will also be able to let us know what features need to be added in future updates of the application that will enhance the User’s experience.</a:t>
            </a:r>
          </a:p>
        </p:txBody>
      </p:sp>
      <p:sp>
        <p:nvSpPr>
          <p:cNvPr id="2" name="Slide Number Placeholder 1"/>
          <p:cNvSpPr>
            <a:spLocks noGrp="1"/>
          </p:cNvSpPr>
          <p:nvPr>
            <p:ph type="sldNum" sz="quarter" idx="12"/>
          </p:nvPr>
        </p:nvSpPr>
        <p:spPr/>
        <p:txBody>
          <a:bodyPr/>
          <a:lstStyle/>
          <a:p>
            <a:pPr algn="r"/>
            <a:fld id="{00000000-1234-1234-1234-123412341234}" type="slidenum">
              <a:rPr lang="en" smtClean="0"/>
              <a:pPr algn="r"/>
              <a:t>3</a:t>
            </a:fld>
            <a:endParaRPr lang="en" sz="1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304800" y="285750"/>
            <a:ext cx="3955500" cy="572700"/>
          </a:xfrm>
          <a:prstGeom prst="rect">
            <a:avLst/>
          </a:prstGeom>
        </p:spPr>
        <p:txBody>
          <a:bodyPr lIns="91425" tIns="91425" rIns="91425" bIns="91425" anchor="t" anchorCtr="0">
            <a:noAutofit/>
          </a:bodyPr>
          <a:lstStyle/>
          <a:p>
            <a:pPr lvl="0" algn="ctr" rtl="0">
              <a:spcBef>
                <a:spcPts val="0"/>
              </a:spcBef>
              <a:buNone/>
            </a:pPr>
            <a:r>
              <a:rPr lang="en" sz="6000" dirty="0"/>
              <a:t>GPS Subsystem (4)</a:t>
            </a:r>
          </a:p>
        </p:txBody>
      </p:sp>
      <p:sp>
        <p:nvSpPr>
          <p:cNvPr id="273" name="Shape 27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 </a:t>
            </a:r>
          </a:p>
        </p:txBody>
      </p:sp>
      <p:pic>
        <p:nvPicPr>
          <p:cNvPr id="274" name="Shape 274"/>
          <p:cNvPicPr preferRelativeResize="0"/>
          <p:nvPr/>
        </p:nvPicPr>
        <p:blipFill>
          <a:blip r:embed="rId3">
            <a:alphaModFix/>
          </a:blip>
          <a:stretch>
            <a:fillRect/>
          </a:stretch>
        </p:blipFill>
        <p:spPr>
          <a:xfrm>
            <a:off x="4419600" y="438150"/>
            <a:ext cx="4577179" cy="45708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30</a:t>
            </a:fld>
            <a:endParaRPr lang="e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39025" y="666750"/>
            <a:ext cx="3318575" cy="572700"/>
          </a:xfrm>
          <a:prstGeom prst="rect">
            <a:avLst/>
          </a:prstGeom>
        </p:spPr>
        <p:txBody>
          <a:bodyPr lIns="91425" tIns="91425" rIns="91425" bIns="91425" anchor="t" anchorCtr="0">
            <a:noAutofit/>
          </a:bodyPr>
          <a:lstStyle/>
          <a:p>
            <a:pPr lvl="0" algn="ctr" rtl="0">
              <a:spcBef>
                <a:spcPts val="0"/>
              </a:spcBef>
              <a:buNone/>
            </a:pPr>
            <a:r>
              <a:rPr lang="en" sz="5400" dirty="0"/>
              <a:t>Databases Subsystem (5)</a:t>
            </a:r>
          </a:p>
        </p:txBody>
      </p:sp>
      <p:sp>
        <p:nvSpPr>
          <p:cNvPr id="280" name="Shape 28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 </a:t>
            </a:r>
          </a:p>
        </p:txBody>
      </p:sp>
      <p:pic>
        <p:nvPicPr>
          <p:cNvPr id="281" name="Shape 281"/>
          <p:cNvPicPr preferRelativeResize="0"/>
          <p:nvPr/>
        </p:nvPicPr>
        <p:blipFill>
          <a:blip r:embed="rId3">
            <a:alphaModFix/>
          </a:blip>
          <a:stretch>
            <a:fillRect/>
          </a:stretch>
        </p:blipFill>
        <p:spPr>
          <a:xfrm>
            <a:off x="3657600" y="514350"/>
            <a:ext cx="5403200" cy="4609226"/>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31</a:t>
            </a:fld>
            <a:endParaRPr lang="e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445025"/>
            <a:ext cx="5174700" cy="572700"/>
          </a:xfrm>
          <a:prstGeom prst="rect">
            <a:avLst/>
          </a:prstGeom>
        </p:spPr>
        <p:txBody>
          <a:bodyPr lIns="91425" tIns="91425" rIns="91425" bIns="91425" anchor="t" anchorCtr="0">
            <a:noAutofit/>
          </a:bodyPr>
          <a:lstStyle/>
          <a:p>
            <a:pPr lvl="0">
              <a:spcBef>
                <a:spcPts val="0"/>
              </a:spcBef>
              <a:buNone/>
            </a:pPr>
            <a:r>
              <a:rPr lang="en" sz="6600" dirty="0"/>
              <a:t>GUI Functional View</a:t>
            </a:r>
          </a:p>
        </p:txBody>
      </p:sp>
      <p:pic>
        <p:nvPicPr>
          <p:cNvPr id="287" name="Shape 287"/>
          <p:cNvPicPr preferRelativeResize="0"/>
          <p:nvPr/>
        </p:nvPicPr>
        <p:blipFill>
          <a:blip r:embed="rId3">
            <a:alphaModFix/>
          </a:blip>
          <a:stretch>
            <a:fillRect/>
          </a:stretch>
        </p:blipFill>
        <p:spPr>
          <a:xfrm>
            <a:off x="5486400" y="0"/>
            <a:ext cx="2353196" cy="51435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32</a:t>
            </a:fld>
            <a:endParaRPr lang="e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445025"/>
            <a:ext cx="44889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6600" dirty="0"/>
              <a:t>GUI Functional View Part 1</a:t>
            </a:r>
          </a:p>
        </p:txBody>
      </p:sp>
      <p:pic>
        <p:nvPicPr>
          <p:cNvPr id="293" name="Shape 293"/>
          <p:cNvPicPr preferRelativeResize="0"/>
          <p:nvPr/>
        </p:nvPicPr>
        <p:blipFill>
          <a:blip r:embed="rId3">
            <a:alphaModFix/>
          </a:blip>
          <a:stretch>
            <a:fillRect/>
          </a:stretch>
        </p:blipFill>
        <p:spPr>
          <a:xfrm>
            <a:off x="5234939" y="403860"/>
            <a:ext cx="3698063" cy="3820976"/>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33</a:t>
            </a:fld>
            <a:endParaRPr lang="e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04800" y="1333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5400" dirty="0"/>
              <a:t>GUI Functional View Part 2</a:t>
            </a:r>
          </a:p>
        </p:txBody>
      </p:sp>
      <p:pic>
        <p:nvPicPr>
          <p:cNvPr id="299" name="Shape 299"/>
          <p:cNvPicPr preferRelativeResize="0"/>
          <p:nvPr/>
        </p:nvPicPr>
        <p:blipFill>
          <a:blip r:embed="rId3">
            <a:alphaModFix/>
          </a:blip>
          <a:stretch>
            <a:fillRect/>
          </a:stretch>
        </p:blipFill>
        <p:spPr>
          <a:xfrm>
            <a:off x="838200" y="1040585"/>
            <a:ext cx="6950675" cy="3988775"/>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34</a:t>
            </a:fld>
            <a:endParaRPr lang="e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699" y="1333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5400" dirty="0"/>
              <a:t>GUI Functional View Part 3</a:t>
            </a:r>
          </a:p>
        </p:txBody>
      </p:sp>
      <p:pic>
        <p:nvPicPr>
          <p:cNvPr id="305" name="Shape 305"/>
          <p:cNvPicPr preferRelativeResize="0"/>
          <p:nvPr/>
        </p:nvPicPr>
        <p:blipFill>
          <a:blip r:embed="rId3">
            <a:alphaModFix/>
          </a:blip>
          <a:stretch>
            <a:fillRect/>
          </a:stretch>
        </p:blipFill>
        <p:spPr>
          <a:xfrm>
            <a:off x="327661" y="1352550"/>
            <a:ext cx="8839199" cy="3359205"/>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35</a:t>
            </a:fld>
            <a:endParaRPr lang="e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4800" dirty="0"/>
              <a:t>GUI Functional View Part 4</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23950"/>
            <a:ext cx="7162800" cy="3947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36</a:t>
            </a:fld>
            <a:endParaRPr lang="e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311699" y="2095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5400" dirty="0"/>
              <a:t>GUI Functional View Part 5</a:t>
            </a:r>
          </a:p>
        </p:txBody>
      </p:sp>
      <p:pic>
        <p:nvPicPr>
          <p:cNvPr id="317" name="Shape 317"/>
          <p:cNvPicPr preferRelativeResize="0"/>
          <p:nvPr/>
        </p:nvPicPr>
        <p:blipFill>
          <a:blip r:embed="rId3">
            <a:alphaModFix/>
          </a:blip>
          <a:stretch>
            <a:fillRect/>
          </a:stretch>
        </p:blipFill>
        <p:spPr>
          <a:xfrm>
            <a:off x="304800" y="1200150"/>
            <a:ext cx="8839199" cy="3604723"/>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37</a:t>
            </a:fld>
            <a:endParaRPr lang="e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304800" y="133350"/>
            <a:ext cx="8520600" cy="572700"/>
          </a:xfrm>
          <a:prstGeom prst="rect">
            <a:avLst/>
          </a:prstGeom>
        </p:spPr>
        <p:txBody>
          <a:bodyPr lIns="91425" tIns="91425" rIns="91425" bIns="91425" anchor="t" anchorCtr="0">
            <a:noAutofit/>
          </a:bodyPr>
          <a:lstStyle/>
          <a:p>
            <a:pPr lvl="0">
              <a:spcBef>
                <a:spcPts val="0"/>
              </a:spcBef>
              <a:buNone/>
            </a:pPr>
            <a:r>
              <a:rPr lang="en" sz="5400" dirty="0"/>
              <a:t>GUI Functional View Part 6</a:t>
            </a:r>
          </a:p>
        </p:txBody>
      </p:sp>
      <p:pic>
        <p:nvPicPr>
          <p:cNvPr id="323" name="Shape 323"/>
          <p:cNvPicPr preferRelativeResize="0"/>
          <p:nvPr/>
        </p:nvPicPr>
        <p:blipFill>
          <a:blip r:embed="rId3">
            <a:alphaModFix/>
          </a:blip>
          <a:stretch>
            <a:fillRect/>
          </a:stretch>
        </p:blipFill>
        <p:spPr>
          <a:xfrm>
            <a:off x="457200" y="971550"/>
            <a:ext cx="7079271" cy="3820974"/>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38</a:t>
            </a:fld>
            <a:endParaRPr lang="e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04800" y="285750"/>
            <a:ext cx="8520600" cy="572700"/>
          </a:xfrm>
          <a:prstGeom prst="rect">
            <a:avLst/>
          </a:prstGeom>
        </p:spPr>
        <p:txBody>
          <a:bodyPr lIns="91425" tIns="91425" rIns="91425" bIns="91425" anchor="t" anchorCtr="0">
            <a:noAutofit/>
          </a:bodyPr>
          <a:lstStyle/>
          <a:p>
            <a:pPr lvl="0">
              <a:spcBef>
                <a:spcPts val="0"/>
              </a:spcBef>
              <a:buNone/>
            </a:pPr>
            <a:r>
              <a:rPr lang="en" sz="5400" dirty="0"/>
              <a:t>GUI Functional View Part 7</a:t>
            </a:r>
          </a:p>
        </p:txBody>
      </p:sp>
      <p:pic>
        <p:nvPicPr>
          <p:cNvPr id="329" name="Shape 329"/>
          <p:cNvPicPr preferRelativeResize="0"/>
          <p:nvPr/>
        </p:nvPicPr>
        <p:blipFill>
          <a:blip r:embed="rId3">
            <a:alphaModFix/>
          </a:blip>
          <a:stretch>
            <a:fillRect/>
          </a:stretch>
        </p:blipFill>
        <p:spPr>
          <a:xfrm>
            <a:off x="304800" y="1170124"/>
            <a:ext cx="6663550" cy="3820975"/>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39</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3422100" cy="572700"/>
          </a:xfrm>
          <a:prstGeom prst="rect">
            <a:avLst/>
          </a:prstGeom>
        </p:spPr>
        <p:txBody>
          <a:bodyPr lIns="91425" tIns="91425" rIns="91425" bIns="91425" anchor="t" anchorCtr="0">
            <a:noAutofit/>
          </a:bodyPr>
          <a:lstStyle/>
          <a:p>
            <a:pPr lvl="0">
              <a:spcBef>
                <a:spcPts val="0"/>
              </a:spcBef>
              <a:buNone/>
            </a:pPr>
            <a:r>
              <a:rPr lang="en" sz="6000" dirty="0"/>
              <a:t>Use Case Diagram </a:t>
            </a:r>
          </a:p>
        </p:txBody>
      </p:sp>
      <p:sp>
        <p:nvSpPr>
          <p:cNvPr id="77" name="Shape 77"/>
          <p:cNvSpPr txBox="1"/>
          <p:nvPr/>
        </p:nvSpPr>
        <p:spPr>
          <a:xfrm>
            <a:off x="669400" y="1680350"/>
            <a:ext cx="1400400" cy="22404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78" name="Shape 78"/>
          <p:cNvPicPr preferRelativeResize="0"/>
          <p:nvPr/>
        </p:nvPicPr>
        <p:blipFill rotWithShape="1">
          <a:blip r:embed="rId3">
            <a:alphaModFix/>
          </a:blip>
          <a:srcRect r="3618"/>
          <a:stretch/>
        </p:blipFill>
        <p:spPr>
          <a:xfrm>
            <a:off x="3733800" y="133350"/>
            <a:ext cx="3001229" cy="44958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5400" dirty="0"/>
              <a:t>GUI Functional View Part 8</a:t>
            </a:r>
          </a:p>
        </p:txBody>
      </p:sp>
      <p:pic>
        <p:nvPicPr>
          <p:cNvPr id="335" name="Shape 335"/>
          <p:cNvPicPr preferRelativeResize="0"/>
          <p:nvPr/>
        </p:nvPicPr>
        <p:blipFill>
          <a:blip r:embed="rId3">
            <a:alphaModFix/>
          </a:blip>
          <a:stretch>
            <a:fillRect/>
          </a:stretch>
        </p:blipFill>
        <p:spPr>
          <a:xfrm>
            <a:off x="228600" y="1047750"/>
            <a:ext cx="8839202" cy="3120183"/>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40</a:t>
            </a:fld>
            <a:endParaRPr lang="e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311700" y="445025"/>
            <a:ext cx="37269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5400" dirty="0"/>
              <a:t>GUI Component View </a:t>
            </a:r>
          </a:p>
        </p:txBody>
      </p:sp>
      <p:pic>
        <p:nvPicPr>
          <p:cNvPr id="341" name="Shape 341"/>
          <p:cNvPicPr preferRelativeResize="0"/>
          <p:nvPr/>
        </p:nvPicPr>
        <p:blipFill>
          <a:blip r:embed="rId3">
            <a:alphaModFix/>
          </a:blip>
          <a:stretch>
            <a:fillRect/>
          </a:stretch>
        </p:blipFill>
        <p:spPr>
          <a:xfrm>
            <a:off x="3941775" y="0"/>
            <a:ext cx="5084708" cy="51435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41</a:t>
            </a:fld>
            <a:endParaRPr lang="e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5400" dirty="0"/>
              <a:t>GUI Component View Part 1</a:t>
            </a:r>
          </a:p>
        </p:txBody>
      </p:sp>
      <p:pic>
        <p:nvPicPr>
          <p:cNvPr id="347" name="Shape 347"/>
          <p:cNvPicPr preferRelativeResize="0"/>
          <p:nvPr/>
        </p:nvPicPr>
        <p:blipFill>
          <a:blip r:embed="rId3">
            <a:alphaModFix/>
          </a:blip>
          <a:stretch>
            <a:fillRect/>
          </a:stretch>
        </p:blipFill>
        <p:spPr>
          <a:xfrm>
            <a:off x="304800" y="1170125"/>
            <a:ext cx="8473080" cy="3820974"/>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42</a:t>
            </a:fld>
            <a:endParaRPr lang="e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sz="5400" dirty="0"/>
              <a:t>GUI Component View Part 2</a:t>
            </a:r>
          </a:p>
        </p:txBody>
      </p:sp>
      <p:pic>
        <p:nvPicPr>
          <p:cNvPr id="353" name="Shape 353"/>
          <p:cNvPicPr preferRelativeResize="0"/>
          <p:nvPr/>
        </p:nvPicPr>
        <p:blipFill>
          <a:blip r:embed="rId3">
            <a:alphaModFix/>
          </a:blip>
          <a:stretch>
            <a:fillRect/>
          </a:stretch>
        </p:blipFill>
        <p:spPr>
          <a:xfrm>
            <a:off x="457200" y="1170125"/>
            <a:ext cx="6499866" cy="3820974"/>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43</a:t>
            </a:fld>
            <a:endParaRPr lang="e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lgn="ctr">
              <a:spcBef>
                <a:spcPts val="0"/>
              </a:spcBef>
              <a:buNone/>
            </a:pPr>
            <a:r>
              <a:rPr lang="en" sz="6000" dirty="0"/>
              <a:t>FP-Based Estimation</a:t>
            </a:r>
          </a:p>
        </p:txBody>
      </p:sp>
      <p:graphicFrame>
        <p:nvGraphicFramePr>
          <p:cNvPr id="359" name="Shape 359"/>
          <p:cNvGraphicFramePr/>
          <p:nvPr/>
        </p:nvGraphicFramePr>
        <p:xfrm>
          <a:off x="952475" y="1238250"/>
          <a:ext cx="7239050" cy="3474510"/>
        </p:xfrm>
        <a:graphic>
          <a:graphicData uri="http://schemas.openxmlformats.org/drawingml/2006/table">
            <a:tbl>
              <a:tblPr>
                <a:noFill/>
                <a:tableStyleId>{D6025A7D-E667-4D80-88FD-4CEB293EAE3A}</a:tableStyleId>
              </a:tblPr>
              <a:tblGrid>
                <a:gridCol w="1372700"/>
                <a:gridCol w="815750"/>
                <a:gridCol w="761150"/>
                <a:gridCol w="1143325"/>
                <a:gridCol w="1077825"/>
                <a:gridCol w="1034150"/>
                <a:gridCol w="1034150"/>
              </a:tblGrid>
              <a:tr h="381000">
                <a:tc>
                  <a:txBody>
                    <a:bodyPr/>
                    <a:lstStyle/>
                    <a:p>
                      <a:pPr lvl="0">
                        <a:spcBef>
                          <a:spcPts val="0"/>
                        </a:spcBef>
                        <a:buNone/>
                      </a:pPr>
                      <a:r>
                        <a:rPr lang="en" sz="1300" dirty="0"/>
                        <a:t>Information Domain Value</a:t>
                      </a:r>
                    </a:p>
                  </a:txBody>
                  <a:tcPr marL="91425" marR="91425" marT="91425" marB="91425"/>
                </a:tc>
                <a:tc>
                  <a:txBody>
                    <a:bodyPr/>
                    <a:lstStyle/>
                    <a:p>
                      <a:pPr lvl="0">
                        <a:spcBef>
                          <a:spcPts val="0"/>
                        </a:spcBef>
                        <a:buNone/>
                      </a:pPr>
                      <a:r>
                        <a:rPr lang="en" sz="1300"/>
                        <a:t>Optimal</a:t>
                      </a:r>
                    </a:p>
                  </a:txBody>
                  <a:tcPr marL="91425" marR="91425" marT="91425" marB="91425"/>
                </a:tc>
                <a:tc>
                  <a:txBody>
                    <a:bodyPr/>
                    <a:lstStyle/>
                    <a:p>
                      <a:pPr lvl="0">
                        <a:spcBef>
                          <a:spcPts val="0"/>
                        </a:spcBef>
                        <a:buNone/>
                      </a:pPr>
                      <a:r>
                        <a:rPr lang="en" sz="1300"/>
                        <a:t>Most Likely</a:t>
                      </a:r>
                    </a:p>
                  </a:txBody>
                  <a:tcPr marL="91425" marR="91425" marT="91425" marB="91425"/>
                </a:tc>
                <a:tc>
                  <a:txBody>
                    <a:bodyPr/>
                    <a:lstStyle/>
                    <a:p>
                      <a:pPr lvl="0">
                        <a:spcBef>
                          <a:spcPts val="0"/>
                        </a:spcBef>
                        <a:buNone/>
                      </a:pPr>
                      <a:r>
                        <a:rPr lang="en" sz="1300"/>
                        <a:t>Pessimistic Estimation</a:t>
                      </a:r>
                    </a:p>
                  </a:txBody>
                  <a:tcPr marL="91425" marR="91425" marT="91425" marB="91425"/>
                </a:tc>
                <a:tc>
                  <a:txBody>
                    <a:bodyPr/>
                    <a:lstStyle/>
                    <a:p>
                      <a:pPr lvl="0">
                        <a:spcBef>
                          <a:spcPts val="0"/>
                        </a:spcBef>
                        <a:buNone/>
                      </a:pPr>
                      <a:r>
                        <a:rPr lang="en" sz="1300"/>
                        <a:t>Estimated Count</a:t>
                      </a:r>
                    </a:p>
                  </a:txBody>
                  <a:tcPr marL="91425" marR="91425" marT="91425" marB="91425"/>
                </a:tc>
                <a:tc>
                  <a:txBody>
                    <a:bodyPr/>
                    <a:lstStyle/>
                    <a:p>
                      <a:pPr lvl="0">
                        <a:spcBef>
                          <a:spcPts val="0"/>
                        </a:spcBef>
                        <a:buNone/>
                      </a:pPr>
                      <a:r>
                        <a:rPr lang="en" sz="1300"/>
                        <a:t>Weight</a:t>
                      </a:r>
                    </a:p>
                  </a:txBody>
                  <a:tcPr marL="91425" marR="91425" marT="91425" marB="91425"/>
                </a:tc>
                <a:tc>
                  <a:txBody>
                    <a:bodyPr/>
                    <a:lstStyle/>
                    <a:p>
                      <a:pPr lvl="0">
                        <a:spcBef>
                          <a:spcPts val="0"/>
                        </a:spcBef>
                        <a:buNone/>
                      </a:pPr>
                      <a:r>
                        <a:rPr lang="en" sz="1300"/>
                        <a:t>FP-Count</a:t>
                      </a:r>
                    </a:p>
                  </a:txBody>
                  <a:tcPr marL="91425" marR="91425" marT="91425" marB="91425"/>
                </a:tc>
              </a:tr>
              <a:tr h="381000">
                <a:tc>
                  <a:txBody>
                    <a:bodyPr/>
                    <a:lstStyle/>
                    <a:p>
                      <a:pPr lvl="0">
                        <a:spcBef>
                          <a:spcPts val="0"/>
                        </a:spcBef>
                        <a:buNone/>
                      </a:pPr>
                      <a:r>
                        <a:rPr lang="en" sz="1100" dirty="0"/>
                        <a:t>Number of inputs</a:t>
                      </a:r>
                    </a:p>
                  </a:txBody>
                  <a:tcPr marL="91425" marR="91425" marT="91425" marB="91425"/>
                </a:tc>
                <a:tc>
                  <a:txBody>
                    <a:bodyPr/>
                    <a:lstStyle/>
                    <a:p>
                      <a:pPr lvl="0">
                        <a:spcBef>
                          <a:spcPts val="0"/>
                        </a:spcBef>
                        <a:buNone/>
                      </a:pPr>
                      <a:r>
                        <a:rPr lang="en" dirty="0"/>
                        <a:t>45</a:t>
                      </a:r>
                    </a:p>
                  </a:txBody>
                  <a:tcPr marL="91425" marR="91425" marT="91425" marB="91425"/>
                </a:tc>
                <a:tc>
                  <a:txBody>
                    <a:bodyPr/>
                    <a:lstStyle/>
                    <a:p>
                      <a:pPr lvl="0">
                        <a:spcBef>
                          <a:spcPts val="0"/>
                        </a:spcBef>
                        <a:buNone/>
                      </a:pPr>
                      <a:r>
                        <a:rPr lang="en"/>
                        <a:t>60</a:t>
                      </a:r>
                    </a:p>
                  </a:txBody>
                  <a:tcPr marL="91425" marR="91425" marT="91425" marB="91425"/>
                </a:tc>
                <a:tc>
                  <a:txBody>
                    <a:bodyPr/>
                    <a:lstStyle/>
                    <a:p>
                      <a:pPr lvl="0">
                        <a:spcBef>
                          <a:spcPts val="0"/>
                        </a:spcBef>
                        <a:buNone/>
                      </a:pPr>
                      <a:r>
                        <a:rPr lang="en"/>
                        <a:t>75</a:t>
                      </a:r>
                    </a:p>
                  </a:txBody>
                  <a:tcPr marL="91425" marR="91425" marT="91425" marB="91425"/>
                </a:tc>
                <a:tc>
                  <a:txBody>
                    <a:bodyPr/>
                    <a:lstStyle/>
                    <a:p>
                      <a:pPr lvl="0">
                        <a:spcBef>
                          <a:spcPts val="0"/>
                        </a:spcBef>
                        <a:buNone/>
                      </a:pPr>
                      <a:r>
                        <a:rPr lang="en"/>
                        <a:t>60</a:t>
                      </a:r>
                    </a:p>
                  </a:txBody>
                  <a:tcPr marL="91425" marR="91425" marT="91425" marB="91425"/>
                </a:tc>
                <a:tc>
                  <a:txBody>
                    <a:bodyPr/>
                    <a:lstStyle/>
                    <a:p>
                      <a:pPr lvl="0">
                        <a:spcBef>
                          <a:spcPts val="0"/>
                        </a:spcBef>
                        <a:buNone/>
                      </a:pPr>
                      <a:r>
                        <a:rPr lang="en"/>
                        <a:t>4</a:t>
                      </a:r>
                    </a:p>
                  </a:txBody>
                  <a:tcPr marL="91425" marR="91425" marT="91425" marB="91425"/>
                </a:tc>
                <a:tc>
                  <a:txBody>
                    <a:bodyPr/>
                    <a:lstStyle/>
                    <a:p>
                      <a:pPr lvl="0">
                        <a:spcBef>
                          <a:spcPts val="0"/>
                        </a:spcBef>
                        <a:buNone/>
                      </a:pPr>
                      <a:r>
                        <a:rPr lang="en"/>
                        <a:t>240</a:t>
                      </a:r>
                    </a:p>
                  </a:txBody>
                  <a:tcPr marL="91425" marR="91425" marT="91425" marB="91425"/>
                </a:tc>
              </a:tr>
              <a:tr h="381000">
                <a:tc>
                  <a:txBody>
                    <a:bodyPr/>
                    <a:lstStyle/>
                    <a:p>
                      <a:pPr lvl="0">
                        <a:spcBef>
                          <a:spcPts val="0"/>
                        </a:spcBef>
                        <a:buNone/>
                      </a:pPr>
                      <a:r>
                        <a:rPr lang="en" sz="1100"/>
                        <a:t>Number of outputs</a:t>
                      </a:r>
                    </a:p>
                  </a:txBody>
                  <a:tcPr marL="91425" marR="91425" marT="91425" marB="91425"/>
                </a:tc>
                <a:tc>
                  <a:txBody>
                    <a:bodyPr/>
                    <a:lstStyle/>
                    <a:p>
                      <a:pPr lvl="0">
                        <a:spcBef>
                          <a:spcPts val="0"/>
                        </a:spcBef>
                        <a:buNone/>
                      </a:pPr>
                      <a:r>
                        <a:rPr lang="en" dirty="0"/>
                        <a:t>35</a:t>
                      </a:r>
                    </a:p>
                  </a:txBody>
                  <a:tcPr marL="91425" marR="91425" marT="91425" marB="91425"/>
                </a:tc>
                <a:tc>
                  <a:txBody>
                    <a:bodyPr/>
                    <a:lstStyle/>
                    <a:p>
                      <a:pPr lvl="0">
                        <a:spcBef>
                          <a:spcPts val="0"/>
                        </a:spcBef>
                        <a:buNone/>
                      </a:pPr>
                      <a:r>
                        <a:rPr lang="en" dirty="0"/>
                        <a:t>50</a:t>
                      </a:r>
                    </a:p>
                  </a:txBody>
                  <a:tcPr marL="91425" marR="91425" marT="91425" marB="91425"/>
                </a:tc>
                <a:tc>
                  <a:txBody>
                    <a:bodyPr/>
                    <a:lstStyle/>
                    <a:p>
                      <a:pPr lvl="0">
                        <a:spcBef>
                          <a:spcPts val="0"/>
                        </a:spcBef>
                        <a:buNone/>
                      </a:pPr>
                      <a:r>
                        <a:rPr lang="en"/>
                        <a:t>80</a:t>
                      </a:r>
                    </a:p>
                  </a:txBody>
                  <a:tcPr marL="91425" marR="91425" marT="91425" marB="91425"/>
                </a:tc>
                <a:tc>
                  <a:txBody>
                    <a:bodyPr/>
                    <a:lstStyle/>
                    <a:p>
                      <a:pPr lvl="0">
                        <a:spcBef>
                          <a:spcPts val="0"/>
                        </a:spcBef>
                        <a:buNone/>
                      </a:pPr>
                      <a:r>
                        <a:rPr lang="en"/>
                        <a:t>50</a:t>
                      </a:r>
                    </a:p>
                  </a:txBody>
                  <a:tcPr marL="91425" marR="91425" marT="91425" marB="91425"/>
                </a:tc>
                <a:tc>
                  <a:txBody>
                    <a:bodyPr/>
                    <a:lstStyle/>
                    <a:p>
                      <a:pPr lvl="0">
                        <a:spcBef>
                          <a:spcPts val="0"/>
                        </a:spcBef>
                        <a:buNone/>
                      </a:pPr>
                      <a:r>
                        <a:rPr lang="en"/>
                        <a:t>8</a:t>
                      </a:r>
                    </a:p>
                  </a:txBody>
                  <a:tcPr marL="91425" marR="91425" marT="91425" marB="91425"/>
                </a:tc>
                <a:tc>
                  <a:txBody>
                    <a:bodyPr/>
                    <a:lstStyle/>
                    <a:p>
                      <a:pPr lvl="0">
                        <a:spcBef>
                          <a:spcPts val="0"/>
                        </a:spcBef>
                        <a:buNone/>
                      </a:pPr>
                      <a:r>
                        <a:rPr lang="en"/>
                        <a:t>400</a:t>
                      </a:r>
                    </a:p>
                  </a:txBody>
                  <a:tcPr marL="91425" marR="91425" marT="91425" marB="91425"/>
                </a:tc>
              </a:tr>
              <a:tr h="381000">
                <a:tc>
                  <a:txBody>
                    <a:bodyPr/>
                    <a:lstStyle/>
                    <a:p>
                      <a:pPr lvl="0">
                        <a:spcBef>
                          <a:spcPts val="0"/>
                        </a:spcBef>
                        <a:buNone/>
                      </a:pPr>
                      <a:r>
                        <a:rPr lang="en" sz="1200"/>
                        <a:t>Number of inquiries</a:t>
                      </a:r>
                    </a:p>
                  </a:txBody>
                  <a:tcPr marL="91425" marR="91425" marT="91425" marB="91425"/>
                </a:tc>
                <a:tc>
                  <a:txBody>
                    <a:bodyPr/>
                    <a:lstStyle/>
                    <a:p>
                      <a:pPr lvl="0">
                        <a:spcBef>
                          <a:spcPts val="0"/>
                        </a:spcBef>
                        <a:buNone/>
                      </a:pPr>
                      <a:r>
                        <a:rPr lang="en"/>
                        <a:t>10</a:t>
                      </a:r>
                    </a:p>
                  </a:txBody>
                  <a:tcPr marL="91425" marR="91425" marT="91425" marB="91425"/>
                </a:tc>
                <a:tc>
                  <a:txBody>
                    <a:bodyPr/>
                    <a:lstStyle/>
                    <a:p>
                      <a:pPr lvl="0">
                        <a:spcBef>
                          <a:spcPts val="0"/>
                        </a:spcBef>
                        <a:buNone/>
                      </a:pPr>
                      <a:r>
                        <a:rPr lang="en" dirty="0"/>
                        <a:t>15</a:t>
                      </a:r>
                    </a:p>
                  </a:txBody>
                  <a:tcPr marL="91425" marR="91425" marT="91425" marB="91425"/>
                </a:tc>
                <a:tc>
                  <a:txBody>
                    <a:bodyPr/>
                    <a:lstStyle/>
                    <a:p>
                      <a:pPr lvl="0">
                        <a:spcBef>
                          <a:spcPts val="0"/>
                        </a:spcBef>
                        <a:buNone/>
                      </a:pPr>
                      <a:r>
                        <a:rPr lang="en" dirty="0"/>
                        <a:t>25</a:t>
                      </a:r>
                    </a:p>
                  </a:txBody>
                  <a:tcPr marL="91425" marR="91425" marT="91425" marB="91425"/>
                </a:tc>
                <a:tc>
                  <a:txBody>
                    <a:bodyPr/>
                    <a:lstStyle/>
                    <a:p>
                      <a:pPr lvl="0">
                        <a:spcBef>
                          <a:spcPts val="0"/>
                        </a:spcBef>
                        <a:buNone/>
                      </a:pPr>
                      <a:r>
                        <a:rPr lang="en"/>
                        <a:t>15</a:t>
                      </a:r>
                    </a:p>
                  </a:txBody>
                  <a:tcPr marL="91425" marR="91425" marT="91425" marB="91425"/>
                </a:tc>
                <a:tc>
                  <a:txBody>
                    <a:bodyPr/>
                    <a:lstStyle/>
                    <a:p>
                      <a:pPr lvl="0">
                        <a:spcBef>
                          <a:spcPts val="0"/>
                        </a:spcBef>
                        <a:buNone/>
                      </a:pPr>
                      <a:r>
                        <a:rPr lang="en"/>
                        <a:t>3</a:t>
                      </a:r>
                    </a:p>
                  </a:txBody>
                  <a:tcPr marL="91425" marR="91425" marT="91425" marB="91425"/>
                </a:tc>
                <a:tc>
                  <a:txBody>
                    <a:bodyPr/>
                    <a:lstStyle/>
                    <a:p>
                      <a:pPr lvl="0">
                        <a:spcBef>
                          <a:spcPts val="0"/>
                        </a:spcBef>
                        <a:buNone/>
                      </a:pPr>
                      <a:r>
                        <a:rPr lang="en"/>
                        <a:t>45</a:t>
                      </a:r>
                    </a:p>
                  </a:txBody>
                  <a:tcPr marL="91425" marR="91425" marT="91425" marB="91425"/>
                </a:tc>
              </a:tr>
              <a:tr h="381000">
                <a:tc>
                  <a:txBody>
                    <a:bodyPr/>
                    <a:lstStyle/>
                    <a:p>
                      <a:pPr lvl="0">
                        <a:spcBef>
                          <a:spcPts val="0"/>
                        </a:spcBef>
                        <a:buNone/>
                      </a:pPr>
                      <a:r>
                        <a:rPr lang="en" sz="1200"/>
                        <a:t>Number of files</a:t>
                      </a:r>
                    </a:p>
                  </a:txBody>
                  <a:tcPr marL="91425" marR="91425" marT="91425" marB="91425"/>
                </a:tc>
                <a:tc>
                  <a:txBody>
                    <a:bodyPr/>
                    <a:lstStyle/>
                    <a:p>
                      <a:pPr lvl="0">
                        <a:spcBef>
                          <a:spcPts val="0"/>
                        </a:spcBef>
                        <a:buNone/>
                      </a:pPr>
                      <a:r>
                        <a:rPr lang="en"/>
                        <a:t>8</a:t>
                      </a:r>
                    </a:p>
                  </a:txBody>
                  <a:tcPr marL="91425" marR="91425" marT="91425" marB="91425"/>
                </a:tc>
                <a:tc>
                  <a:txBody>
                    <a:bodyPr/>
                    <a:lstStyle/>
                    <a:p>
                      <a:pPr lvl="0">
                        <a:spcBef>
                          <a:spcPts val="0"/>
                        </a:spcBef>
                        <a:buNone/>
                      </a:pPr>
                      <a:r>
                        <a:rPr lang="en"/>
                        <a:t>12</a:t>
                      </a:r>
                    </a:p>
                  </a:txBody>
                  <a:tcPr marL="91425" marR="91425" marT="91425" marB="91425"/>
                </a:tc>
                <a:tc>
                  <a:txBody>
                    <a:bodyPr/>
                    <a:lstStyle/>
                    <a:p>
                      <a:pPr lvl="0">
                        <a:spcBef>
                          <a:spcPts val="0"/>
                        </a:spcBef>
                        <a:buNone/>
                      </a:pPr>
                      <a:r>
                        <a:rPr lang="en"/>
                        <a:t>18</a:t>
                      </a:r>
                    </a:p>
                  </a:txBody>
                  <a:tcPr marL="91425" marR="91425" marT="91425" marB="91425"/>
                </a:tc>
                <a:tc>
                  <a:txBody>
                    <a:bodyPr/>
                    <a:lstStyle/>
                    <a:p>
                      <a:pPr lvl="0">
                        <a:spcBef>
                          <a:spcPts val="0"/>
                        </a:spcBef>
                        <a:buNone/>
                      </a:pPr>
                      <a:r>
                        <a:rPr lang="en" dirty="0"/>
                        <a:t>12</a:t>
                      </a:r>
                    </a:p>
                  </a:txBody>
                  <a:tcPr marL="91425" marR="91425" marT="91425" marB="91425"/>
                </a:tc>
                <a:tc>
                  <a:txBody>
                    <a:bodyPr/>
                    <a:lstStyle/>
                    <a:p>
                      <a:pPr lvl="0">
                        <a:spcBef>
                          <a:spcPts val="0"/>
                        </a:spcBef>
                        <a:buNone/>
                      </a:pPr>
                      <a:r>
                        <a:rPr lang="en" dirty="0"/>
                        <a:t>6</a:t>
                      </a:r>
                    </a:p>
                  </a:txBody>
                  <a:tcPr marL="91425" marR="91425" marT="91425" marB="91425"/>
                </a:tc>
                <a:tc>
                  <a:txBody>
                    <a:bodyPr/>
                    <a:lstStyle/>
                    <a:p>
                      <a:pPr lvl="0">
                        <a:spcBef>
                          <a:spcPts val="0"/>
                        </a:spcBef>
                        <a:buNone/>
                      </a:pPr>
                      <a:r>
                        <a:rPr lang="en"/>
                        <a:t>72</a:t>
                      </a:r>
                    </a:p>
                  </a:txBody>
                  <a:tcPr marL="91425" marR="91425" marT="91425" marB="91425"/>
                </a:tc>
              </a:tr>
              <a:tr h="381000">
                <a:tc>
                  <a:txBody>
                    <a:bodyPr/>
                    <a:lstStyle/>
                    <a:p>
                      <a:pPr lvl="0">
                        <a:spcBef>
                          <a:spcPts val="0"/>
                        </a:spcBef>
                        <a:buNone/>
                      </a:pPr>
                      <a:r>
                        <a:rPr lang="en" sz="1100"/>
                        <a:t>Number of external interfaces</a:t>
                      </a:r>
                    </a:p>
                  </a:txBody>
                  <a:tcPr marL="91425" marR="91425" marT="91425" marB="91425"/>
                </a:tc>
                <a:tc>
                  <a:txBody>
                    <a:bodyPr/>
                    <a:lstStyle/>
                    <a:p>
                      <a:pPr lvl="0">
                        <a:spcBef>
                          <a:spcPts val="0"/>
                        </a:spcBef>
                        <a:buNone/>
                      </a:pPr>
                      <a:r>
                        <a:rPr lang="en"/>
                        <a:t>4</a:t>
                      </a:r>
                    </a:p>
                  </a:txBody>
                  <a:tcPr marL="91425" marR="91425" marT="91425" marB="91425"/>
                </a:tc>
                <a:tc>
                  <a:txBody>
                    <a:bodyPr/>
                    <a:lstStyle/>
                    <a:p>
                      <a:pPr lvl="0">
                        <a:spcBef>
                          <a:spcPts val="0"/>
                        </a:spcBef>
                        <a:buNone/>
                      </a:pPr>
                      <a:r>
                        <a:rPr lang="en"/>
                        <a:t>6</a:t>
                      </a:r>
                    </a:p>
                  </a:txBody>
                  <a:tcPr marL="91425" marR="91425" marT="91425" marB="91425"/>
                </a:tc>
                <a:tc>
                  <a:txBody>
                    <a:bodyPr/>
                    <a:lstStyle/>
                    <a:p>
                      <a:pPr lvl="0">
                        <a:spcBef>
                          <a:spcPts val="0"/>
                        </a:spcBef>
                        <a:buNone/>
                      </a:pPr>
                      <a:r>
                        <a:rPr lang="en"/>
                        <a:t>8</a:t>
                      </a:r>
                    </a:p>
                  </a:txBody>
                  <a:tcPr marL="91425" marR="91425" marT="91425" marB="91425"/>
                </a:tc>
                <a:tc>
                  <a:txBody>
                    <a:bodyPr/>
                    <a:lstStyle/>
                    <a:p>
                      <a:pPr lvl="0">
                        <a:spcBef>
                          <a:spcPts val="0"/>
                        </a:spcBef>
                        <a:buNone/>
                      </a:pPr>
                      <a:r>
                        <a:rPr lang="en"/>
                        <a:t>6</a:t>
                      </a:r>
                    </a:p>
                  </a:txBody>
                  <a:tcPr marL="91425" marR="91425" marT="91425" marB="91425"/>
                </a:tc>
                <a:tc>
                  <a:txBody>
                    <a:bodyPr/>
                    <a:lstStyle/>
                    <a:p>
                      <a:pPr lvl="0">
                        <a:spcBef>
                          <a:spcPts val="0"/>
                        </a:spcBef>
                        <a:buNone/>
                      </a:pPr>
                      <a:r>
                        <a:rPr lang="en" dirty="0"/>
                        <a:t>8</a:t>
                      </a:r>
                    </a:p>
                  </a:txBody>
                  <a:tcPr marL="91425" marR="91425" marT="91425" marB="91425"/>
                </a:tc>
                <a:tc>
                  <a:txBody>
                    <a:bodyPr/>
                    <a:lstStyle/>
                    <a:p>
                      <a:pPr lvl="0">
                        <a:spcBef>
                          <a:spcPts val="0"/>
                        </a:spcBef>
                        <a:buNone/>
                      </a:pPr>
                      <a:r>
                        <a:rPr lang="en" dirty="0"/>
                        <a:t>48</a:t>
                      </a:r>
                    </a:p>
                  </a:txBody>
                  <a:tcPr marL="91425" marR="91425" marT="91425" marB="91425"/>
                </a:tc>
              </a:tr>
              <a:tr h="381000">
                <a:tc>
                  <a:txBody>
                    <a:bodyPr/>
                    <a:lstStyle/>
                    <a:p>
                      <a:pPr lvl="0">
                        <a:spcBef>
                          <a:spcPts val="0"/>
                        </a:spcBef>
                        <a:buNone/>
                      </a:pPr>
                      <a:r>
                        <a:rPr lang="en"/>
                        <a:t>Total</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 dirty="0"/>
                        <a:t>805</a:t>
                      </a:r>
                    </a:p>
                  </a:txBody>
                  <a:tcPr marL="91425" marR="91425" marT="91425" marB="91425"/>
                </a:tc>
              </a:tr>
            </a:tbl>
          </a:graphicData>
        </a:graphic>
      </p:graphicFrame>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44</a:t>
            </a:fld>
            <a:endParaRPr lang="e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lgn="ctr">
              <a:spcBef>
                <a:spcPts val="0"/>
              </a:spcBef>
              <a:buNone/>
            </a:pPr>
            <a:r>
              <a:rPr lang="en" sz="6000" dirty="0"/>
              <a:t>FP- Based Estimation</a:t>
            </a:r>
          </a:p>
        </p:txBody>
      </p:sp>
      <p:sp>
        <p:nvSpPr>
          <p:cNvPr id="365" name="Shape 365"/>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t>Number of Function Points: 805</a:t>
            </a:r>
          </a:p>
          <a:p>
            <a:pPr lvl="0">
              <a:spcBef>
                <a:spcPts val="0"/>
              </a:spcBef>
              <a:buNone/>
            </a:pPr>
            <a:r>
              <a:rPr lang="en" dirty="0"/>
              <a:t>Average productivity: 6.5 FP/month</a:t>
            </a:r>
          </a:p>
          <a:p>
            <a:pPr lvl="0">
              <a:spcBef>
                <a:spcPts val="0"/>
              </a:spcBef>
              <a:buNone/>
            </a:pPr>
            <a:r>
              <a:rPr lang="en" dirty="0"/>
              <a:t>Burdened Labor Rate: $8000/month </a:t>
            </a:r>
          </a:p>
          <a:p>
            <a:pPr lvl="0">
              <a:spcBef>
                <a:spcPts val="0"/>
              </a:spcBef>
              <a:buNone/>
            </a:pPr>
            <a:endParaRPr dirty="0"/>
          </a:p>
          <a:p>
            <a:pPr marL="0" lvl="0">
              <a:spcBef>
                <a:spcPts val="0"/>
              </a:spcBef>
              <a:buNone/>
            </a:pPr>
            <a:r>
              <a:rPr lang="en" dirty="0"/>
              <a:t>The project will take 124 man months and cost $</a:t>
            </a:r>
            <a:r>
              <a:rPr lang="en" dirty="0" smtClean="0"/>
              <a:t>992,000 to produce.</a:t>
            </a:r>
            <a:endParaRPr lang="en" dirty="0"/>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45</a:t>
            </a:fld>
            <a:endParaRPr lang="e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304800" y="209550"/>
            <a:ext cx="8520600" cy="572700"/>
          </a:xfrm>
          <a:prstGeom prst="rect">
            <a:avLst/>
          </a:prstGeom>
        </p:spPr>
        <p:txBody>
          <a:bodyPr lIns="91425" tIns="91425" rIns="91425" bIns="91425" anchor="t" anchorCtr="0">
            <a:noAutofit/>
          </a:bodyPr>
          <a:lstStyle/>
          <a:p>
            <a:pPr lvl="0">
              <a:spcBef>
                <a:spcPts val="0"/>
              </a:spcBef>
              <a:buNone/>
            </a:pPr>
            <a:r>
              <a:rPr lang="en" sz="6000" dirty="0"/>
              <a:t>LOC-Based Estimation</a:t>
            </a:r>
          </a:p>
        </p:txBody>
      </p:sp>
      <p:graphicFrame>
        <p:nvGraphicFramePr>
          <p:cNvPr id="371" name="Shape 371"/>
          <p:cNvGraphicFramePr/>
          <p:nvPr>
            <p:extLst>
              <p:ext uri="{D42A27DB-BD31-4B8C-83A1-F6EECF244321}">
                <p14:modId xmlns:p14="http://schemas.microsoft.com/office/powerpoint/2010/main" val="2129725145"/>
              </p:ext>
            </p:extLst>
          </p:nvPr>
        </p:nvGraphicFramePr>
        <p:xfrm>
          <a:off x="342900" y="1428750"/>
          <a:ext cx="4533900" cy="2400090"/>
        </p:xfrm>
        <a:graphic>
          <a:graphicData uri="http://schemas.openxmlformats.org/drawingml/2006/table">
            <a:tbl>
              <a:tblPr>
                <a:noFill/>
                <a:tableStyleId>{D6025A7D-E667-4D80-88FD-4CEB293EAE3A}</a:tableStyleId>
              </a:tblPr>
              <a:tblGrid>
                <a:gridCol w="2266950"/>
                <a:gridCol w="2266950"/>
              </a:tblGrid>
              <a:tr h="250371">
                <a:tc>
                  <a:txBody>
                    <a:bodyPr/>
                    <a:lstStyle/>
                    <a:p>
                      <a:pPr lvl="0">
                        <a:spcBef>
                          <a:spcPts val="0"/>
                        </a:spcBef>
                        <a:buNone/>
                      </a:pPr>
                      <a:r>
                        <a:rPr lang="en" sz="1050" dirty="0"/>
                        <a:t>Function System</a:t>
                      </a:r>
                    </a:p>
                  </a:txBody>
                  <a:tcPr marL="91425" marR="91425" marT="91425" marB="91425"/>
                </a:tc>
                <a:tc>
                  <a:txBody>
                    <a:bodyPr/>
                    <a:lstStyle/>
                    <a:p>
                      <a:pPr lvl="0">
                        <a:spcBef>
                          <a:spcPts val="0"/>
                        </a:spcBef>
                        <a:buNone/>
                      </a:pPr>
                      <a:r>
                        <a:rPr lang="en" sz="1050" dirty="0"/>
                        <a:t>Estimated LOC</a:t>
                      </a:r>
                    </a:p>
                  </a:txBody>
                  <a:tcPr marL="91425" marR="91425" marT="91425" marB="91425"/>
                </a:tc>
              </a:tr>
              <a:tr h="250371">
                <a:tc>
                  <a:txBody>
                    <a:bodyPr/>
                    <a:lstStyle/>
                    <a:p>
                      <a:pPr lvl="0">
                        <a:spcBef>
                          <a:spcPts val="0"/>
                        </a:spcBef>
                        <a:buNone/>
                      </a:pPr>
                      <a:r>
                        <a:rPr lang="en" sz="1050" dirty="0"/>
                        <a:t>User Interface</a:t>
                      </a:r>
                    </a:p>
                  </a:txBody>
                  <a:tcPr marL="91425" marR="91425" marT="91425" marB="91425"/>
                </a:tc>
                <a:tc>
                  <a:txBody>
                    <a:bodyPr/>
                    <a:lstStyle/>
                    <a:p>
                      <a:pPr lvl="0">
                        <a:spcBef>
                          <a:spcPts val="0"/>
                        </a:spcBef>
                        <a:buNone/>
                      </a:pPr>
                      <a:r>
                        <a:rPr lang="en" sz="1050"/>
                        <a:t>5,000</a:t>
                      </a:r>
                    </a:p>
                  </a:txBody>
                  <a:tcPr marL="91425" marR="91425" marT="91425" marB="91425"/>
                </a:tc>
              </a:tr>
              <a:tr h="250371">
                <a:tc>
                  <a:txBody>
                    <a:bodyPr/>
                    <a:lstStyle/>
                    <a:p>
                      <a:pPr lvl="0">
                        <a:spcBef>
                          <a:spcPts val="0"/>
                        </a:spcBef>
                        <a:buNone/>
                      </a:pPr>
                      <a:r>
                        <a:rPr lang="en" sz="1050" dirty="0"/>
                        <a:t>Route Calculation</a:t>
                      </a:r>
                    </a:p>
                  </a:txBody>
                  <a:tcPr marL="91425" marR="91425" marT="91425" marB="91425"/>
                </a:tc>
                <a:tc>
                  <a:txBody>
                    <a:bodyPr/>
                    <a:lstStyle/>
                    <a:p>
                      <a:pPr lvl="0">
                        <a:spcBef>
                          <a:spcPts val="0"/>
                        </a:spcBef>
                        <a:buNone/>
                      </a:pPr>
                      <a:r>
                        <a:rPr lang="en" sz="1050"/>
                        <a:t>35,000</a:t>
                      </a:r>
                    </a:p>
                  </a:txBody>
                  <a:tcPr marL="91425" marR="91425" marT="91425" marB="91425"/>
                </a:tc>
              </a:tr>
              <a:tr h="250371">
                <a:tc>
                  <a:txBody>
                    <a:bodyPr/>
                    <a:lstStyle/>
                    <a:p>
                      <a:pPr lvl="0">
                        <a:spcBef>
                          <a:spcPts val="0"/>
                        </a:spcBef>
                        <a:buNone/>
                      </a:pPr>
                      <a:r>
                        <a:rPr lang="en" sz="1050" dirty="0"/>
                        <a:t>Location Calculation</a:t>
                      </a:r>
                    </a:p>
                  </a:txBody>
                  <a:tcPr marL="91425" marR="91425" marT="91425" marB="91425"/>
                </a:tc>
                <a:tc>
                  <a:txBody>
                    <a:bodyPr/>
                    <a:lstStyle/>
                    <a:p>
                      <a:pPr lvl="0">
                        <a:spcBef>
                          <a:spcPts val="0"/>
                        </a:spcBef>
                        <a:buNone/>
                      </a:pPr>
                      <a:r>
                        <a:rPr lang="en" sz="1050" dirty="0"/>
                        <a:t>20,000</a:t>
                      </a:r>
                    </a:p>
                  </a:txBody>
                  <a:tcPr marL="91425" marR="91425" marT="91425" marB="91425"/>
                </a:tc>
              </a:tr>
              <a:tr h="250371">
                <a:tc>
                  <a:txBody>
                    <a:bodyPr/>
                    <a:lstStyle/>
                    <a:p>
                      <a:pPr lvl="0">
                        <a:spcBef>
                          <a:spcPts val="0"/>
                        </a:spcBef>
                        <a:buNone/>
                      </a:pPr>
                      <a:r>
                        <a:rPr lang="en" sz="1050" dirty="0"/>
                        <a:t>Database Management</a:t>
                      </a:r>
                    </a:p>
                  </a:txBody>
                  <a:tcPr marL="91425" marR="91425" marT="91425" marB="91425"/>
                </a:tc>
                <a:tc>
                  <a:txBody>
                    <a:bodyPr/>
                    <a:lstStyle/>
                    <a:p>
                      <a:pPr lvl="0">
                        <a:spcBef>
                          <a:spcPts val="0"/>
                        </a:spcBef>
                        <a:buNone/>
                      </a:pPr>
                      <a:r>
                        <a:rPr lang="en" sz="1050" dirty="0"/>
                        <a:t>10,000</a:t>
                      </a:r>
                    </a:p>
                  </a:txBody>
                  <a:tcPr marL="91425" marR="91425" marT="91425" marB="91425"/>
                </a:tc>
              </a:tr>
              <a:tr h="250371">
                <a:tc>
                  <a:txBody>
                    <a:bodyPr/>
                    <a:lstStyle/>
                    <a:p>
                      <a:pPr lvl="0">
                        <a:spcBef>
                          <a:spcPts val="0"/>
                        </a:spcBef>
                        <a:buNone/>
                      </a:pPr>
                      <a:r>
                        <a:rPr lang="en" sz="1050" dirty="0"/>
                        <a:t>Gamification </a:t>
                      </a:r>
                    </a:p>
                  </a:txBody>
                  <a:tcPr marL="91425" marR="91425" marT="91425" marB="91425"/>
                </a:tc>
                <a:tc>
                  <a:txBody>
                    <a:bodyPr/>
                    <a:lstStyle/>
                    <a:p>
                      <a:pPr lvl="0">
                        <a:spcBef>
                          <a:spcPts val="0"/>
                        </a:spcBef>
                        <a:buNone/>
                      </a:pPr>
                      <a:r>
                        <a:rPr lang="en" sz="1050" dirty="0"/>
                        <a:t>10,000</a:t>
                      </a:r>
                    </a:p>
                  </a:txBody>
                  <a:tcPr marL="91425" marR="91425" marT="91425" marB="91425"/>
                </a:tc>
              </a:tr>
              <a:tr h="250371">
                <a:tc>
                  <a:txBody>
                    <a:bodyPr/>
                    <a:lstStyle/>
                    <a:p>
                      <a:pPr lvl="0" algn="r" rtl="0">
                        <a:spcBef>
                          <a:spcPts val="0"/>
                        </a:spcBef>
                        <a:buNone/>
                      </a:pPr>
                      <a:r>
                        <a:rPr lang="en" sz="1050" dirty="0"/>
                        <a:t>Total Estimate</a:t>
                      </a:r>
                    </a:p>
                  </a:txBody>
                  <a:tcPr marL="91425" marR="91425" marT="91425" marB="91425"/>
                </a:tc>
                <a:tc>
                  <a:txBody>
                    <a:bodyPr/>
                    <a:lstStyle/>
                    <a:p>
                      <a:pPr lvl="0" rtl="0">
                        <a:spcBef>
                          <a:spcPts val="0"/>
                        </a:spcBef>
                        <a:buNone/>
                      </a:pPr>
                      <a:r>
                        <a:rPr lang="en" sz="1050" dirty="0"/>
                        <a:t>70,000</a:t>
                      </a:r>
                    </a:p>
                  </a:txBody>
                  <a:tcPr marL="91425" marR="91425" marT="91425" marB="91425"/>
                </a:tc>
              </a:tr>
            </a:tbl>
          </a:graphicData>
        </a:graphic>
      </p:graphicFrame>
      <p:sp>
        <p:nvSpPr>
          <p:cNvPr id="2" name="TextBox 1"/>
          <p:cNvSpPr txBox="1"/>
          <p:nvPr/>
        </p:nvSpPr>
        <p:spPr>
          <a:xfrm>
            <a:off x="4876800" y="1428750"/>
            <a:ext cx="3657600" cy="2031325"/>
          </a:xfrm>
          <a:prstGeom prst="rect">
            <a:avLst/>
          </a:prstGeom>
          <a:noFill/>
        </p:spPr>
        <p:txBody>
          <a:bodyPr wrap="square" rtlCol="0">
            <a:spAutoFit/>
          </a:bodyPr>
          <a:lstStyle/>
          <a:p>
            <a:pPr lvl="0"/>
            <a:r>
              <a:rPr lang="en-US" dirty="0"/>
              <a:t>Lines of code: </a:t>
            </a:r>
            <a:r>
              <a:rPr lang="en-US" dirty="0" smtClean="0"/>
              <a:t>70,000</a:t>
            </a:r>
          </a:p>
          <a:p>
            <a:pPr lvl="0"/>
            <a:endParaRPr lang="en-US" dirty="0"/>
          </a:p>
          <a:p>
            <a:pPr lvl="0">
              <a:buClr>
                <a:schemeClr val="dk1"/>
              </a:buClr>
              <a:buSzPct val="61111"/>
            </a:pPr>
            <a:r>
              <a:rPr lang="en-US" dirty="0"/>
              <a:t>Average productivity: 620 </a:t>
            </a:r>
            <a:r>
              <a:rPr lang="en-US" dirty="0" smtClean="0"/>
              <a:t>LOC/month</a:t>
            </a:r>
          </a:p>
          <a:p>
            <a:pPr lvl="0">
              <a:buClr>
                <a:schemeClr val="dk1"/>
              </a:buClr>
              <a:buSzPct val="61111"/>
            </a:pPr>
            <a:endParaRPr lang="en-US" dirty="0"/>
          </a:p>
          <a:p>
            <a:pPr lvl="0">
              <a:buClr>
                <a:schemeClr val="dk1"/>
              </a:buClr>
              <a:buSzPct val="61111"/>
            </a:pPr>
            <a:r>
              <a:rPr lang="en-US" dirty="0"/>
              <a:t>Burdened Labor Rate: $8000/month </a:t>
            </a:r>
          </a:p>
          <a:p>
            <a:pPr lvl="0">
              <a:buClr>
                <a:schemeClr val="dk1"/>
              </a:buClr>
              <a:buSzPct val="61111"/>
            </a:pPr>
            <a:endParaRPr lang="en-US" dirty="0"/>
          </a:p>
          <a:p>
            <a:pPr lvl="0">
              <a:buClr>
                <a:schemeClr val="dk1"/>
              </a:buClr>
              <a:buSzPct val="61111"/>
            </a:pPr>
            <a:r>
              <a:rPr lang="en-US" dirty="0"/>
              <a:t>The project will take 113 man months and cost $904,000 to </a:t>
            </a:r>
            <a:r>
              <a:rPr lang="en-US" dirty="0" smtClean="0"/>
              <a:t>produce.</a:t>
            </a:r>
            <a:endParaRPr lang="en-US" dirty="0"/>
          </a:p>
          <a:p>
            <a:endParaRPr lang="en-US"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46</a:t>
            </a:fld>
            <a:endParaRPr lang="e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3350"/>
            <a:ext cx="8520600" cy="3726925"/>
          </a:xfrm>
        </p:spPr>
        <p:txBody>
          <a:bodyPr/>
          <a:lstStyle/>
          <a:p>
            <a:pPr algn="ctr"/>
            <a:r>
              <a:rPr lang="en-US" sz="6600" dirty="0" smtClean="0"/>
              <a:t>Thank You!</a:t>
            </a:r>
            <a:br>
              <a:rPr lang="en-US" sz="6600" dirty="0" smtClean="0"/>
            </a:br>
            <a:r>
              <a:rPr lang="en-US" sz="6600" dirty="0" smtClean="0"/>
              <a:t/>
            </a:r>
            <a:br>
              <a:rPr lang="en-US" sz="6600" dirty="0" smtClean="0"/>
            </a:br>
            <a:r>
              <a:rPr lang="en-US" sz="6000" dirty="0"/>
              <a:t>Are there any questions?</a:t>
            </a:r>
            <a:br>
              <a:rPr lang="en-US" sz="6000" dirty="0"/>
            </a:br>
            <a:endParaRPr lang="en-US" dirty="0"/>
          </a:p>
        </p:txBody>
      </p:sp>
      <p:sp>
        <p:nvSpPr>
          <p:cNvPr id="6" name="Shape 55"/>
          <p:cNvSpPr txBox="1">
            <a:spLocks/>
          </p:cNvSpPr>
          <p:nvPr/>
        </p:nvSpPr>
        <p:spPr>
          <a:xfrm>
            <a:off x="311700" y="3322375"/>
            <a:ext cx="8520600" cy="792600"/>
          </a:xfrm>
          <a:prstGeom prst="rect">
            <a:avLst/>
          </a:prstGeom>
        </p:spPr>
        <p:txBody>
          <a:bodyPr vert="horz" lIns="91425" tIns="91425" rIns="91425" bIns="91425" rtlCol="0" anchor="t" anchorCtr="0">
            <a:noAutofit/>
          </a:bodyPr>
          <a:lstStyle>
            <a:lvl1pPr marL="342900" lvl="0" indent="-342900" algn="l" defTabSz="914400" rtl="0" eaLnBrk="1" latinLnBrk="0" hangingPunct="1">
              <a:spcBef>
                <a:spcPts val="0"/>
              </a:spcBef>
              <a:buFont typeface="Arial" pitchFamily="34" charset="0"/>
              <a:buChar char="»"/>
              <a:defRPr sz="2800" kern="1200">
                <a:solidFill>
                  <a:schemeClr val="tx2"/>
                </a:solidFill>
                <a:latin typeface="+mn-lt"/>
                <a:ea typeface="+mn-ea"/>
                <a:cs typeface="+mn-cs"/>
              </a:defRPr>
            </a:lvl1pPr>
            <a:lvl2pPr marL="742950" lvl="1" indent="-28575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2pPr>
            <a:lvl3pPr marL="1143000" lvl="2" indent="-228600" algn="l" defTabSz="914400" rtl="0" eaLnBrk="1" latinLnBrk="0" hangingPunct="1">
              <a:spcBef>
                <a:spcPts val="0"/>
              </a:spcBef>
              <a:buFont typeface="Calibri" pitchFamily="34" charset="0"/>
              <a:buChar char="+"/>
              <a:defRPr sz="1800" kern="1200">
                <a:solidFill>
                  <a:schemeClr val="tx1"/>
                </a:solidFill>
                <a:latin typeface="+mn-lt"/>
                <a:ea typeface="+mn-ea"/>
                <a:cs typeface="+mn-cs"/>
              </a:defRPr>
            </a:lvl3pPr>
            <a:lvl4pPr marL="1600200" lvl="3" indent="-2286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4pPr>
            <a:lvl5pPr marL="2057400" lvl="4" indent="-2286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5pPr>
            <a:lvl6pPr marL="2514600" lvl="5" indent="-228600" algn="l" defTabSz="914400" rtl="0" eaLnBrk="1" latinLnBrk="0" hangingPunct="1">
              <a:spcBef>
                <a:spcPts val="0"/>
              </a:spcBef>
              <a:buClr>
                <a:schemeClr val="tx1"/>
              </a:buClr>
              <a:buFont typeface="Calibri" pitchFamily="34" charset="0"/>
              <a:buChar char="&gt;"/>
              <a:defRPr sz="1800" kern="1200">
                <a:solidFill>
                  <a:schemeClr val="tx1"/>
                </a:solidFill>
                <a:latin typeface="+mn-lt"/>
                <a:ea typeface="+mn-ea"/>
                <a:cs typeface="+mn-cs"/>
              </a:defRPr>
            </a:lvl6pPr>
            <a:lvl7pPr marL="2971800" lvl="6" indent="-228600" algn="l" defTabSz="914400" rtl="0" eaLnBrk="1" latinLnBrk="0" hangingPunct="1">
              <a:spcBef>
                <a:spcPts val="0"/>
              </a:spcBef>
              <a:buFont typeface="Calibri" pitchFamily="34" charset="0"/>
              <a:buChar char="+"/>
              <a:defRPr sz="1800" kern="1200">
                <a:solidFill>
                  <a:schemeClr val="tx1"/>
                </a:solidFill>
                <a:latin typeface="+mn-lt"/>
                <a:ea typeface="+mn-ea"/>
                <a:cs typeface="+mn-cs"/>
              </a:defRPr>
            </a:lvl7pPr>
            <a:lvl8pPr marL="3429000" lvl="7" indent="-228600" algn="l" defTabSz="914400" rtl="0" eaLnBrk="1" latinLnBrk="0" hangingPunct="1">
              <a:spcBef>
                <a:spcPts val="0"/>
              </a:spcBef>
              <a:buClr>
                <a:schemeClr val="tx1"/>
              </a:buClr>
              <a:buFont typeface="Calibri" pitchFamily="34" charset="0"/>
              <a:buChar char="»"/>
              <a:defRPr sz="1800" kern="1200">
                <a:solidFill>
                  <a:schemeClr val="tx1"/>
                </a:solidFill>
                <a:latin typeface="+mn-lt"/>
                <a:ea typeface="+mn-ea"/>
                <a:cs typeface="+mn-cs"/>
              </a:defRPr>
            </a:lvl8pPr>
            <a:lvl9pPr marL="3886200" lvl="8" indent="-228600" algn="l" defTabSz="914400" rtl="0" eaLnBrk="1" latinLnBrk="0" hangingPunct="1">
              <a:spcBef>
                <a:spcPts val="0"/>
              </a:spcBef>
              <a:buClr>
                <a:schemeClr val="tx1"/>
              </a:buClr>
              <a:buFont typeface="Calibri" pitchFamily="34" charset="0"/>
              <a:buChar char="−"/>
              <a:defRPr sz="1800" kern="1200">
                <a:solidFill>
                  <a:schemeClr val="tx1"/>
                </a:solidFill>
                <a:latin typeface="+mn-lt"/>
                <a:ea typeface="+mn-ea"/>
                <a:cs typeface="+mn-cs"/>
              </a:defRPr>
            </a:lvl9pPr>
          </a:lstStyle>
          <a:p>
            <a:pPr algn="r">
              <a:buFont typeface="Arial" pitchFamily="34" charset="0"/>
              <a:buNone/>
            </a:pPr>
            <a:r>
              <a:rPr lang="en" dirty="0" smtClean="0"/>
              <a:t>Team 02</a:t>
            </a:r>
          </a:p>
          <a:p>
            <a:pPr algn="r">
              <a:buFont typeface="Arial" pitchFamily="34" charset="0"/>
              <a:buNone/>
            </a:pPr>
            <a:r>
              <a:rPr lang="en" dirty="0" smtClean="0"/>
              <a:t>Dylan Kehres &amp; Michael Schott</a:t>
            </a:r>
            <a:endParaRPr lang="en"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47</a:t>
            </a:fld>
            <a:endParaRPr lang="en"/>
          </a:p>
        </p:txBody>
      </p:sp>
    </p:spTree>
    <p:extLst>
      <p:ext uri="{BB962C8B-B14F-4D97-AF65-F5344CB8AC3E}">
        <p14:creationId xmlns:p14="http://schemas.microsoft.com/office/powerpoint/2010/main" val="2757396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04800" y="26670"/>
            <a:ext cx="8520600" cy="572700"/>
          </a:xfrm>
          <a:prstGeom prst="rect">
            <a:avLst/>
          </a:prstGeom>
        </p:spPr>
        <p:txBody>
          <a:bodyPr lIns="91425" tIns="91425" rIns="91425" bIns="91425" anchor="t" anchorCtr="0">
            <a:noAutofit/>
          </a:bodyPr>
          <a:lstStyle/>
          <a:p>
            <a:pPr lvl="0">
              <a:spcBef>
                <a:spcPts val="0"/>
              </a:spcBef>
              <a:buNone/>
            </a:pPr>
            <a:r>
              <a:rPr lang="en" sz="6000" dirty="0"/>
              <a:t>Activity Diagram</a:t>
            </a:r>
          </a:p>
        </p:txBody>
      </p:sp>
      <p:pic>
        <p:nvPicPr>
          <p:cNvPr id="84" name="Shape 84"/>
          <p:cNvPicPr preferRelativeResize="0"/>
          <p:nvPr/>
        </p:nvPicPr>
        <p:blipFill>
          <a:blip r:embed="rId3">
            <a:alphaModFix/>
          </a:blip>
          <a:stretch>
            <a:fillRect/>
          </a:stretch>
        </p:blipFill>
        <p:spPr>
          <a:xfrm>
            <a:off x="228600" y="1123950"/>
            <a:ext cx="8839203" cy="3107022"/>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3761125" cy="572700"/>
          </a:xfrm>
          <a:prstGeom prst="rect">
            <a:avLst/>
          </a:prstGeom>
        </p:spPr>
        <p:txBody>
          <a:bodyPr lIns="91425" tIns="91425" rIns="91425" bIns="91425" anchor="t" anchorCtr="0">
            <a:noAutofit/>
          </a:bodyPr>
          <a:lstStyle/>
          <a:p>
            <a:pPr lvl="0">
              <a:spcBef>
                <a:spcPts val="0"/>
              </a:spcBef>
              <a:buNone/>
            </a:pPr>
            <a:r>
              <a:rPr lang="en" sz="6000" dirty="0"/>
              <a:t>Activity Diagram Part 1</a:t>
            </a:r>
          </a:p>
        </p:txBody>
      </p:sp>
      <p:pic>
        <p:nvPicPr>
          <p:cNvPr id="90" name="Shape 90"/>
          <p:cNvPicPr preferRelativeResize="0"/>
          <p:nvPr/>
        </p:nvPicPr>
        <p:blipFill>
          <a:blip r:embed="rId3">
            <a:alphaModFix/>
          </a:blip>
          <a:stretch>
            <a:fillRect/>
          </a:stretch>
        </p:blipFill>
        <p:spPr>
          <a:xfrm>
            <a:off x="4072825" y="0"/>
            <a:ext cx="2880634" cy="51435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3803100" cy="572700"/>
          </a:xfrm>
          <a:prstGeom prst="rect">
            <a:avLst/>
          </a:prstGeom>
        </p:spPr>
        <p:txBody>
          <a:bodyPr lIns="91425" tIns="91425" rIns="91425" bIns="91425" anchor="t" anchorCtr="0">
            <a:noAutofit/>
          </a:bodyPr>
          <a:lstStyle/>
          <a:p>
            <a:pPr lvl="0">
              <a:spcBef>
                <a:spcPts val="0"/>
              </a:spcBef>
              <a:buNone/>
            </a:pPr>
            <a:r>
              <a:rPr lang="en" sz="6000" dirty="0"/>
              <a:t>Activity Diagram Part 2</a:t>
            </a:r>
          </a:p>
        </p:txBody>
      </p:sp>
      <p:pic>
        <p:nvPicPr>
          <p:cNvPr id="96" name="Shape 96"/>
          <p:cNvPicPr preferRelativeResize="0"/>
          <p:nvPr/>
        </p:nvPicPr>
        <p:blipFill>
          <a:blip r:embed="rId3">
            <a:alphaModFix/>
          </a:blip>
          <a:stretch>
            <a:fillRect/>
          </a:stretch>
        </p:blipFill>
        <p:spPr>
          <a:xfrm>
            <a:off x="4182025" y="0"/>
            <a:ext cx="3893153" cy="51435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3837575" cy="572700"/>
          </a:xfrm>
          <a:prstGeom prst="rect">
            <a:avLst/>
          </a:prstGeom>
        </p:spPr>
        <p:txBody>
          <a:bodyPr lIns="91425" tIns="91425" rIns="91425" bIns="91425" anchor="t" anchorCtr="0">
            <a:noAutofit/>
          </a:bodyPr>
          <a:lstStyle/>
          <a:p>
            <a:pPr lvl="0">
              <a:spcBef>
                <a:spcPts val="0"/>
              </a:spcBef>
              <a:buNone/>
            </a:pPr>
            <a:r>
              <a:rPr lang="en" sz="6000" dirty="0"/>
              <a:t>Activity Diagram Part 3</a:t>
            </a:r>
          </a:p>
        </p:txBody>
      </p:sp>
      <p:pic>
        <p:nvPicPr>
          <p:cNvPr id="102" name="Shape 102"/>
          <p:cNvPicPr preferRelativeResize="0"/>
          <p:nvPr/>
        </p:nvPicPr>
        <p:blipFill>
          <a:blip r:embed="rId3">
            <a:alphaModFix/>
          </a:blip>
          <a:stretch>
            <a:fillRect/>
          </a:stretch>
        </p:blipFill>
        <p:spPr>
          <a:xfrm>
            <a:off x="4149275" y="0"/>
            <a:ext cx="4230594" cy="5143499"/>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04800" y="57150"/>
            <a:ext cx="8520600" cy="572700"/>
          </a:xfrm>
          <a:prstGeom prst="rect">
            <a:avLst/>
          </a:prstGeom>
        </p:spPr>
        <p:txBody>
          <a:bodyPr lIns="91425" tIns="91425" rIns="91425" bIns="91425" anchor="ctr" anchorCtr="0">
            <a:noAutofit/>
          </a:bodyPr>
          <a:lstStyle/>
          <a:p>
            <a:pPr lvl="0">
              <a:spcBef>
                <a:spcPts val="0"/>
              </a:spcBef>
              <a:buNone/>
            </a:pPr>
            <a:r>
              <a:rPr lang="en" sz="5400" dirty="0"/>
              <a:t>Activity Diagram Part </a:t>
            </a:r>
            <a:r>
              <a:rPr lang="en" sz="6000" dirty="0"/>
              <a:t>4</a:t>
            </a:r>
            <a:endParaRPr lang="en" sz="6600" dirty="0"/>
          </a:p>
        </p:txBody>
      </p:sp>
      <p:pic>
        <p:nvPicPr>
          <p:cNvPr id="108" name="Shape 108"/>
          <p:cNvPicPr preferRelativeResize="0"/>
          <p:nvPr/>
        </p:nvPicPr>
        <p:blipFill>
          <a:blip r:embed="rId3">
            <a:alphaModFix/>
          </a:blip>
          <a:stretch>
            <a:fillRect/>
          </a:stretch>
        </p:blipFill>
        <p:spPr>
          <a:xfrm>
            <a:off x="304800" y="978300"/>
            <a:ext cx="6876349" cy="41652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TM01859868[[fn=Thermal]]</Template>
  <TotalTime>184</TotalTime>
  <Words>646</Words>
  <Application>Microsoft Office PowerPoint</Application>
  <PresentationFormat>On-screen Show (16:9)</PresentationFormat>
  <Paragraphs>208</Paragraphs>
  <Slides>47</Slides>
  <Notes>46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Thermal</vt:lpstr>
      <vt:lpstr>Socialize GPS Application</vt:lpstr>
      <vt:lpstr>Customer Requirements</vt:lpstr>
      <vt:lpstr>Software Engineering Process Model</vt:lpstr>
      <vt:lpstr>Use Case Diagram </vt:lpstr>
      <vt:lpstr>Activity Diagram</vt:lpstr>
      <vt:lpstr>Activity Diagram Part 1</vt:lpstr>
      <vt:lpstr>Activity Diagram Part 2</vt:lpstr>
      <vt:lpstr>Activity Diagram Part 3</vt:lpstr>
      <vt:lpstr>Activity Diagram Part 4</vt:lpstr>
      <vt:lpstr>Activity Diagram Part 5</vt:lpstr>
      <vt:lpstr>Class Object Diagram</vt:lpstr>
      <vt:lpstr>Optional ERD</vt:lpstr>
      <vt:lpstr>Context Dataflow Diagram</vt:lpstr>
      <vt:lpstr>Context DFD Label Descriptions</vt:lpstr>
      <vt:lpstr>Level-0 Data Flow Diagram</vt:lpstr>
      <vt:lpstr>Level-0 DFD Section 1</vt:lpstr>
      <vt:lpstr>Level-0 DFD Section 2 </vt:lpstr>
      <vt:lpstr>Level-0 DFD Section 3</vt:lpstr>
      <vt:lpstr>Level-0 DFD Section 4</vt:lpstr>
      <vt:lpstr>State Transition Diagram</vt:lpstr>
      <vt:lpstr>STD (Section 1)</vt:lpstr>
      <vt:lpstr>STD (Section 2)</vt:lpstr>
      <vt:lpstr>STD (Section 3)</vt:lpstr>
      <vt:lpstr>STD (Section 4)</vt:lpstr>
      <vt:lpstr>Software Architectural Model</vt:lpstr>
      <vt:lpstr>Hierarchical Model (System Architecture)</vt:lpstr>
      <vt:lpstr>GUI Subsystem (1)</vt:lpstr>
      <vt:lpstr>Security Subsystem (2)</vt:lpstr>
      <vt:lpstr>Help Subsystem (3)</vt:lpstr>
      <vt:lpstr>GPS Subsystem (4)</vt:lpstr>
      <vt:lpstr>Databases Subsystem (5)</vt:lpstr>
      <vt:lpstr>GUI Functional View</vt:lpstr>
      <vt:lpstr>GUI Functional View Part 1</vt:lpstr>
      <vt:lpstr>GUI Functional View Part 2</vt:lpstr>
      <vt:lpstr>GUI Functional View Part 3</vt:lpstr>
      <vt:lpstr>GUI Functional View Part 4</vt:lpstr>
      <vt:lpstr>GUI Functional View Part 5</vt:lpstr>
      <vt:lpstr>GUI Functional View Part 6</vt:lpstr>
      <vt:lpstr>GUI Functional View Part 7</vt:lpstr>
      <vt:lpstr>GUI Functional View Part 8</vt:lpstr>
      <vt:lpstr>GUI Component View </vt:lpstr>
      <vt:lpstr>GUI Component View Part 1</vt:lpstr>
      <vt:lpstr>GUI Component View Part 2</vt:lpstr>
      <vt:lpstr>FP-Based Estimation</vt:lpstr>
      <vt:lpstr>FP- Based Estimation</vt:lpstr>
      <vt:lpstr>LOC-Based Estimation</vt:lpstr>
      <vt:lpstr>Thank You!  Are there any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Socialize GPS Application</dc:title>
  <dc:creator>Dylan Kehres</dc:creator>
  <cp:lastModifiedBy>Dylan Kehres</cp:lastModifiedBy>
  <cp:revision>22</cp:revision>
  <dcterms:modified xsi:type="dcterms:W3CDTF">2017-04-24T15:44:53Z</dcterms:modified>
</cp:coreProperties>
</file>