
<file path=[Content_Types].xml><?xml version="1.0" encoding="utf-8"?>
<Types xmlns="http://schemas.openxmlformats.org/package/2006/content-types">
  <Default ContentType="application/x-fontdata" Extension="fntdata"/>
  <Default ContentType="image/gif" Extension="gif"/>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rchivo Black" charset="1" panose="020B0A03020202020B04"/>
      <p:regular r:id="rId20"/>
    </p:embeddedFont>
    <p:embeddedFont>
      <p:font typeface="Tex Gyre Termes Bold" charset="1" panose="00000800000000000000"/>
      <p:regular r:id="rId21"/>
    </p:embeddedFont>
    <p:embeddedFont>
      <p:font typeface="Tex Gyre Termes" charset="1" panose="00000500000000000000"/>
      <p:regular r:id="rId22"/>
    </p:embeddedFont>
    <p:embeddedFont>
      <p:font typeface="Tex Gyre Termes Italics" charset="1" panose="000005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gif"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gif"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VAGynPqB5oo.mp4" Type="http://schemas.openxmlformats.org/officeDocument/2006/relationships/video"/><Relationship Id="rId4" Target="../media/VAGynPqB5oo.mp4" Type="http://schemas.microsoft.com/office/2007/relationships/media"/><Relationship Id="rId5" Target="../media/image1.png" Type="http://schemas.openxmlformats.org/officeDocument/2006/relationships/image"/><Relationship Id="rId6" Target="../media/image2.svg" Type="http://schemas.openxmlformats.org/officeDocument/2006/relationships/image"/><Relationship Id="rId7"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8.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5365531" y="791979"/>
            <a:ext cx="1893769" cy="473442"/>
          </a:xfrm>
          <a:custGeom>
            <a:avLst/>
            <a:gdLst/>
            <a:ahLst/>
            <a:cxnLst/>
            <a:rect r="r" b="b" t="t" l="l"/>
            <a:pathLst>
              <a:path h="473442" w="1893769">
                <a:moveTo>
                  <a:pt x="0" y="0"/>
                </a:moveTo>
                <a:lnTo>
                  <a:pt x="1893769" y="0"/>
                </a:lnTo>
                <a:lnTo>
                  <a:pt x="1893769" y="473442"/>
                </a:lnTo>
                <a:lnTo>
                  <a:pt x="0" y="4734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17886" y="9021579"/>
            <a:ext cx="1893769" cy="473442"/>
          </a:xfrm>
          <a:custGeom>
            <a:avLst/>
            <a:gdLst/>
            <a:ahLst/>
            <a:cxnLst/>
            <a:rect r="r" b="b" t="t" l="l"/>
            <a:pathLst>
              <a:path h="473442" w="1893769">
                <a:moveTo>
                  <a:pt x="0" y="0"/>
                </a:moveTo>
                <a:lnTo>
                  <a:pt x="1893768" y="0"/>
                </a:lnTo>
                <a:lnTo>
                  <a:pt x="1893768" y="473442"/>
                </a:lnTo>
                <a:lnTo>
                  <a:pt x="0" y="4734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rot="0">
            <a:off x="2711680" y="9191625"/>
            <a:ext cx="11436398" cy="0"/>
          </a:xfrm>
          <a:prstGeom prst="line">
            <a:avLst/>
          </a:prstGeom>
          <a:ln cap="rnd" w="57150">
            <a:solidFill>
              <a:srgbClr val="00109D"/>
            </a:solidFill>
            <a:prstDash val="solid"/>
            <a:headEnd type="none" len="sm" w="sm"/>
            <a:tailEnd type="none" len="sm" w="sm"/>
          </a:ln>
        </p:spPr>
      </p:sp>
      <p:sp>
        <p:nvSpPr>
          <p:cNvPr name="AutoShape 5" id="5"/>
          <p:cNvSpPr/>
          <p:nvPr/>
        </p:nvSpPr>
        <p:spPr>
          <a:xfrm rot="0">
            <a:off x="3929133" y="1019175"/>
            <a:ext cx="11436398" cy="0"/>
          </a:xfrm>
          <a:prstGeom prst="line">
            <a:avLst/>
          </a:prstGeom>
          <a:ln cap="rnd" w="57150">
            <a:solidFill>
              <a:srgbClr val="00109D"/>
            </a:solidFill>
            <a:prstDash val="solid"/>
            <a:headEnd type="none" len="sm" w="sm"/>
            <a:tailEnd type="none" len="sm" w="sm"/>
          </a:ln>
        </p:spPr>
      </p:sp>
      <p:sp>
        <p:nvSpPr>
          <p:cNvPr name="Freeform 6" id="6"/>
          <p:cNvSpPr/>
          <p:nvPr/>
        </p:nvSpPr>
        <p:spPr>
          <a:xfrm flipH="false" flipV="false" rot="0">
            <a:off x="1028700" y="476273"/>
            <a:ext cx="1980267" cy="1104855"/>
          </a:xfrm>
          <a:custGeom>
            <a:avLst/>
            <a:gdLst/>
            <a:ahLst/>
            <a:cxnLst/>
            <a:rect r="r" b="b" t="t" l="l"/>
            <a:pathLst>
              <a:path h="1104855" w="1980267">
                <a:moveTo>
                  <a:pt x="0" y="0"/>
                </a:moveTo>
                <a:lnTo>
                  <a:pt x="1980267" y="0"/>
                </a:lnTo>
                <a:lnTo>
                  <a:pt x="1980267" y="1104854"/>
                </a:lnTo>
                <a:lnTo>
                  <a:pt x="0" y="1104854"/>
                </a:lnTo>
                <a:lnTo>
                  <a:pt x="0" y="0"/>
                </a:lnTo>
                <a:close/>
              </a:path>
            </a:pathLst>
          </a:custGeom>
          <a:blipFill>
            <a:blip r:embed="rId4"/>
            <a:stretch>
              <a:fillRect l="0" t="0" r="0" b="0"/>
            </a:stretch>
          </a:blipFill>
        </p:spPr>
      </p:sp>
      <p:sp>
        <p:nvSpPr>
          <p:cNvPr name="Freeform 7" id="7"/>
          <p:cNvSpPr/>
          <p:nvPr/>
        </p:nvSpPr>
        <p:spPr>
          <a:xfrm flipH="false" flipV="false" rot="0">
            <a:off x="14811256" y="8396263"/>
            <a:ext cx="2448044" cy="1250631"/>
          </a:xfrm>
          <a:custGeom>
            <a:avLst/>
            <a:gdLst/>
            <a:ahLst/>
            <a:cxnLst/>
            <a:rect r="r" b="b" t="t" l="l"/>
            <a:pathLst>
              <a:path h="1250631" w="2448044">
                <a:moveTo>
                  <a:pt x="0" y="0"/>
                </a:moveTo>
                <a:lnTo>
                  <a:pt x="2448044" y="0"/>
                </a:lnTo>
                <a:lnTo>
                  <a:pt x="2448044" y="1250631"/>
                </a:lnTo>
                <a:lnTo>
                  <a:pt x="0" y="1250631"/>
                </a:lnTo>
                <a:lnTo>
                  <a:pt x="0" y="0"/>
                </a:lnTo>
                <a:close/>
              </a:path>
            </a:pathLst>
          </a:custGeom>
          <a:blipFill>
            <a:blip r:embed="rId5"/>
            <a:stretch>
              <a:fillRect l="0" t="0" r="0" b="0"/>
            </a:stretch>
          </a:blipFill>
        </p:spPr>
      </p:sp>
      <p:sp>
        <p:nvSpPr>
          <p:cNvPr name="TextBox 8" id="8"/>
          <p:cNvSpPr txBox="true"/>
          <p:nvPr/>
        </p:nvSpPr>
        <p:spPr>
          <a:xfrm rot="0">
            <a:off x="7378911" y="1198746"/>
            <a:ext cx="4536843" cy="879400"/>
          </a:xfrm>
          <a:prstGeom prst="rect">
            <a:avLst/>
          </a:prstGeom>
        </p:spPr>
        <p:txBody>
          <a:bodyPr anchor="t" rtlCol="false" tIns="0" lIns="0" bIns="0" rIns="0">
            <a:spAutoFit/>
          </a:bodyPr>
          <a:lstStyle/>
          <a:p>
            <a:pPr algn="ctr">
              <a:lnSpc>
                <a:spcPts val="3500"/>
              </a:lnSpc>
            </a:pPr>
            <a:r>
              <a:rPr lang="en-US" sz="2500">
                <a:solidFill>
                  <a:srgbClr val="737373"/>
                </a:solidFill>
                <a:latin typeface="Archivo Black"/>
                <a:ea typeface="Archivo Black"/>
                <a:cs typeface="Archivo Black"/>
                <a:sym typeface="Archivo Black"/>
              </a:rPr>
              <a:t>AĞUSTOS-EYLÜL DÖNEMI</a:t>
            </a:r>
          </a:p>
          <a:p>
            <a:pPr algn="ctr">
              <a:lnSpc>
                <a:spcPts val="3500"/>
              </a:lnSpc>
            </a:pPr>
            <a:r>
              <a:rPr lang="en-US" sz="2500">
                <a:solidFill>
                  <a:srgbClr val="737373"/>
                </a:solidFill>
                <a:latin typeface="Archivo Black"/>
                <a:ea typeface="Archivo Black"/>
                <a:cs typeface="Archivo Black"/>
                <a:sym typeface="Archivo Black"/>
              </a:rPr>
              <a:t>STAJ SUNUMU</a:t>
            </a:r>
          </a:p>
        </p:txBody>
      </p:sp>
      <p:sp>
        <p:nvSpPr>
          <p:cNvPr name="TextBox 9" id="9"/>
          <p:cNvSpPr txBox="true"/>
          <p:nvPr/>
        </p:nvSpPr>
        <p:spPr>
          <a:xfrm rot="0">
            <a:off x="6534877" y="7713590"/>
            <a:ext cx="6224911" cy="1307988"/>
          </a:xfrm>
          <a:prstGeom prst="rect">
            <a:avLst/>
          </a:prstGeom>
        </p:spPr>
        <p:txBody>
          <a:bodyPr anchor="t" rtlCol="false" tIns="0" lIns="0" bIns="0" rIns="0">
            <a:spAutoFit/>
          </a:bodyPr>
          <a:lstStyle/>
          <a:p>
            <a:pPr algn="ctr">
              <a:lnSpc>
                <a:spcPts val="3499"/>
              </a:lnSpc>
            </a:pPr>
            <a:r>
              <a:rPr lang="en-US" sz="2499">
                <a:solidFill>
                  <a:srgbClr val="000D84"/>
                </a:solidFill>
                <a:latin typeface="Archivo Black"/>
                <a:ea typeface="Archivo Black"/>
                <a:cs typeface="Archivo Black"/>
                <a:sym typeface="Archivo Black"/>
              </a:rPr>
              <a:t>Mert DEMİR</a:t>
            </a:r>
          </a:p>
          <a:p>
            <a:pPr algn="ctr">
              <a:lnSpc>
                <a:spcPts val="3499"/>
              </a:lnSpc>
            </a:pPr>
            <a:r>
              <a:rPr lang="en-US" sz="2499">
                <a:solidFill>
                  <a:srgbClr val="000D84"/>
                </a:solidFill>
                <a:latin typeface="Archivo Black"/>
                <a:ea typeface="Archivo Black"/>
                <a:cs typeface="Archivo Black"/>
                <a:sym typeface="Archivo Black"/>
              </a:rPr>
              <a:t>Niğde Ömer Halisdemir Üniversitesi </a:t>
            </a:r>
          </a:p>
          <a:p>
            <a:pPr algn="ctr">
              <a:lnSpc>
                <a:spcPts val="3499"/>
              </a:lnSpc>
            </a:pPr>
            <a:r>
              <a:rPr lang="en-US" sz="2499">
                <a:solidFill>
                  <a:srgbClr val="000D84"/>
                </a:solidFill>
                <a:latin typeface="Archivo Black"/>
                <a:ea typeface="Archivo Black"/>
                <a:cs typeface="Archivo Black"/>
                <a:sym typeface="Archivo Black"/>
              </a:rPr>
              <a:t>Bilgisayar Mühendisliği - 4.Sınıf</a:t>
            </a:r>
          </a:p>
        </p:txBody>
      </p:sp>
      <p:sp>
        <p:nvSpPr>
          <p:cNvPr name="TextBox 10" id="10"/>
          <p:cNvSpPr txBox="true"/>
          <p:nvPr/>
        </p:nvSpPr>
        <p:spPr>
          <a:xfrm rot="0">
            <a:off x="4574682" y="4050058"/>
            <a:ext cx="10145300" cy="1393899"/>
          </a:xfrm>
          <a:prstGeom prst="rect">
            <a:avLst/>
          </a:prstGeom>
        </p:spPr>
        <p:txBody>
          <a:bodyPr anchor="t" rtlCol="false" tIns="0" lIns="0" bIns="0" rIns="0">
            <a:spAutoFit/>
          </a:bodyPr>
          <a:lstStyle/>
          <a:p>
            <a:pPr algn="ctr">
              <a:lnSpc>
                <a:spcPts val="5600"/>
              </a:lnSpc>
              <a:spcBef>
                <a:spcPct val="0"/>
              </a:spcBef>
            </a:pPr>
            <a:r>
              <a:rPr lang="en-US" sz="4000" spc="-156">
                <a:solidFill>
                  <a:srgbClr val="000000"/>
                </a:solidFill>
                <a:latin typeface="Archivo Black"/>
                <a:ea typeface="Archivo Black"/>
                <a:cs typeface="Archivo Black"/>
                <a:sym typeface="Archivo Black"/>
              </a:rPr>
              <a:t>iHT</a:t>
            </a:r>
            <a:r>
              <a:rPr lang="en-US" sz="4000" spc="-156">
                <a:solidFill>
                  <a:srgbClr val="000000"/>
                </a:solidFill>
                <a:latin typeface="Archivo Black"/>
                <a:ea typeface="Archivo Black"/>
                <a:cs typeface="Archivo Black"/>
                <a:sym typeface="Archivo Black"/>
              </a:rPr>
              <a:t>AR - Akıllı Güçlendirme, Test, Analiz </a:t>
            </a:r>
          </a:p>
          <a:p>
            <a:pPr algn="ctr">
              <a:lnSpc>
                <a:spcPts val="5600"/>
              </a:lnSpc>
              <a:spcBef>
                <a:spcPct val="0"/>
              </a:spcBef>
            </a:pPr>
            <a:r>
              <a:rPr lang="en-US" sz="4000" spc="-156">
                <a:solidFill>
                  <a:srgbClr val="000000"/>
                </a:solidFill>
                <a:latin typeface="Archivo Black"/>
                <a:ea typeface="Archivo Black"/>
                <a:cs typeface="Archivo Black"/>
                <a:sym typeface="Archivo Black"/>
              </a:rPr>
              <a:t>ve Raporlama Platformu</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715010" y="1840999"/>
            <a:ext cx="14857981" cy="1979930"/>
          </a:xfrm>
          <a:prstGeom prst="rect">
            <a:avLst/>
          </a:prstGeom>
        </p:spPr>
        <p:txBody>
          <a:bodyPr anchor="t" rtlCol="false" tIns="0" lIns="0" bIns="0" rIns="0">
            <a:spAutoFit/>
          </a:bodyPr>
          <a:lstStyle/>
          <a:p>
            <a:pPr algn="just">
              <a:lnSpc>
                <a:spcPts val="5320"/>
              </a:lnSpc>
            </a:pPr>
            <a:r>
              <a:rPr lang="en-US" sz="3800" spc="-148">
                <a:solidFill>
                  <a:srgbClr val="000000"/>
                </a:solidFill>
                <a:latin typeface="Tex Gyre Termes"/>
                <a:ea typeface="Tex Gyre Termes"/>
                <a:cs typeface="Tex Gyre Termes"/>
                <a:sym typeface="Tex Gyre Termes"/>
              </a:rPr>
              <a:t>Lorem ipsum dolor sit amet, consectetur adipiscing elit. Donec nec sapien eu lacus porta vulputate at eu ante. Nulla sagittis orci nibh, ac facilisis dui pharetra sit amet. Duis id nunc eu dui fringilla ornare vitae at lectus. </a:t>
            </a:r>
          </a:p>
        </p:txBody>
      </p:sp>
      <p:sp>
        <p:nvSpPr>
          <p:cNvPr name="AutoShape 3" id="3"/>
          <p:cNvSpPr/>
          <p:nvPr/>
        </p:nvSpPr>
        <p:spPr>
          <a:xfrm rot="0">
            <a:off x="1702188" y="2504514"/>
            <a:ext cx="5108033" cy="0"/>
          </a:xfrm>
          <a:prstGeom prst="line">
            <a:avLst/>
          </a:prstGeom>
          <a:ln cap="rnd" w="38100">
            <a:solidFill>
              <a:srgbClr val="00109D"/>
            </a:solidFill>
            <a:prstDash val="solid"/>
            <a:headEnd type="none" len="sm" w="sm"/>
            <a:tailEnd type="none" len="sm" w="sm"/>
          </a:ln>
        </p:spPr>
      </p:sp>
      <p:sp>
        <p:nvSpPr>
          <p:cNvPr name="AutoShape 4" id="4"/>
          <p:cNvSpPr/>
          <p:nvPr/>
        </p:nvSpPr>
        <p:spPr>
          <a:xfrm rot="0">
            <a:off x="10909498" y="3142678"/>
            <a:ext cx="3071071" cy="0"/>
          </a:xfrm>
          <a:prstGeom prst="line">
            <a:avLst/>
          </a:prstGeom>
          <a:ln cap="rnd" w="38100">
            <a:solidFill>
              <a:srgbClr val="00109D"/>
            </a:solidFill>
            <a:prstDash val="solid"/>
            <a:headEnd type="none" len="sm" w="sm"/>
            <a:tailEnd type="none" len="sm" w="sm"/>
          </a:ln>
        </p:spPr>
      </p:sp>
      <p:sp>
        <p:nvSpPr>
          <p:cNvPr name="Freeform 5" id="5"/>
          <p:cNvSpPr/>
          <p:nvPr/>
        </p:nvSpPr>
        <p:spPr>
          <a:xfrm flipH="false" flipV="false" rot="0">
            <a:off x="1702188" y="730789"/>
            <a:ext cx="1893769" cy="473442"/>
          </a:xfrm>
          <a:custGeom>
            <a:avLst/>
            <a:gdLst/>
            <a:ahLst/>
            <a:cxnLst/>
            <a:rect r="r" b="b" t="t" l="l"/>
            <a:pathLst>
              <a:path h="473442" w="1893769">
                <a:moveTo>
                  <a:pt x="0" y="0"/>
                </a:moveTo>
                <a:lnTo>
                  <a:pt x="1893769" y="0"/>
                </a:lnTo>
                <a:lnTo>
                  <a:pt x="1893769" y="473443"/>
                </a:lnTo>
                <a:lnTo>
                  <a:pt x="0" y="4734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004512" y="4276725"/>
            <a:ext cx="6278977" cy="4920435"/>
          </a:xfrm>
          <a:custGeom>
            <a:avLst/>
            <a:gdLst/>
            <a:ahLst/>
            <a:cxnLst/>
            <a:rect r="r" b="b" t="t" l="l"/>
            <a:pathLst>
              <a:path h="4920435" w="6278977">
                <a:moveTo>
                  <a:pt x="0" y="0"/>
                </a:moveTo>
                <a:lnTo>
                  <a:pt x="6278976" y="0"/>
                </a:lnTo>
                <a:lnTo>
                  <a:pt x="6278976" y="4920435"/>
                </a:lnTo>
                <a:lnTo>
                  <a:pt x="0" y="49204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pic>
        <p:nvPicPr>
          <p:cNvPr name="Picture 7" id="7"/>
          <p:cNvPicPr>
            <a:picLocks noChangeAspect="true"/>
          </p:cNvPicPr>
          <p:nvPr/>
        </p:nvPicPr>
        <p:blipFill>
          <a:blip r:embed="rId6"/>
          <a:srcRect l="0" t="0" r="0" b="0"/>
          <a:stretch>
            <a:fillRect/>
          </a:stretch>
        </p:blipFill>
        <p:spPr>
          <a:xfrm flipH="false" flipV="false" rot="0">
            <a:off x="3418400" y="302652"/>
            <a:ext cx="11237130" cy="6320886"/>
          </a:xfrm>
          <a:prstGeom prst="rect">
            <a:avLst/>
          </a:prstGeom>
        </p:spPr>
      </p:pic>
      <p:sp>
        <p:nvSpPr>
          <p:cNvPr name="TextBox 8" id="8"/>
          <p:cNvSpPr txBox="true"/>
          <p:nvPr/>
        </p:nvSpPr>
        <p:spPr>
          <a:xfrm rot="0">
            <a:off x="1715010" y="952500"/>
            <a:ext cx="14857981" cy="762000"/>
          </a:xfrm>
          <a:prstGeom prst="rect">
            <a:avLst/>
          </a:prstGeom>
        </p:spPr>
        <p:txBody>
          <a:bodyPr anchor="t" rtlCol="false" tIns="0" lIns="0" bIns="0" rIns="0">
            <a:spAutoFit/>
          </a:bodyPr>
          <a:lstStyle/>
          <a:p>
            <a:pPr algn="r">
              <a:lnSpc>
                <a:spcPts val="6299"/>
              </a:lnSpc>
            </a:pPr>
            <a:r>
              <a:rPr lang="en-US" b="true" sz="4500">
                <a:solidFill>
                  <a:srgbClr val="000000"/>
                </a:solidFill>
                <a:latin typeface="Tex Gyre Termes Bold"/>
                <a:ea typeface="Tex Gyre Termes Bold"/>
                <a:cs typeface="Tex Gyre Termes Bold"/>
                <a:sym typeface="Tex Gyre Termes Bold"/>
              </a:rPr>
              <a:t>Yöntem</a:t>
            </a:r>
          </a:p>
        </p:txBody>
      </p:sp>
      <p:sp>
        <p:nvSpPr>
          <p:cNvPr name="TextBox 9" id="9"/>
          <p:cNvSpPr txBox="true"/>
          <p:nvPr/>
        </p:nvSpPr>
        <p:spPr>
          <a:xfrm rot="0">
            <a:off x="1710757" y="4219575"/>
            <a:ext cx="4562846" cy="1079499"/>
          </a:xfrm>
          <a:prstGeom prst="rect">
            <a:avLst/>
          </a:prstGeom>
        </p:spPr>
        <p:txBody>
          <a:bodyPr anchor="t" rtlCol="false" tIns="0" lIns="0" bIns="0" rIns="0">
            <a:spAutoFit/>
          </a:bodyPr>
          <a:lstStyle/>
          <a:p>
            <a:pPr algn="l">
              <a:lnSpc>
                <a:spcPts val="4340"/>
              </a:lnSpc>
            </a:pPr>
            <a:r>
              <a:rPr lang="en-US" sz="3100" i="true" spc="-120">
                <a:solidFill>
                  <a:srgbClr val="000000"/>
                </a:solidFill>
                <a:latin typeface="Tex Gyre Termes Italics"/>
                <a:ea typeface="Tex Gyre Termes Italics"/>
                <a:cs typeface="Tex Gyre Termes Italics"/>
                <a:sym typeface="Tex Gyre Termes Italics"/>
              </a:rPr>
              <a:t>Lorem ipsum dolor sit amet, consectetur adipiscing elit.</a:t>
            </a:r>
          </a:p>
        </p:txBody>
      </p:sp>
      <p:sp>
        <p:nvSpPr>
          <p:cNvPr name="TextBox 10" id="10"/>
          <p:cNvSpPr txBox="true"/>
          <p:nvPr/>
        </p:nvSpPr>
        <p:spPr>
          <a:xfrm rot="0">
            <a:off x="12283488" y="5086350"/>
            <a:ext cx="4562846" cy="1079499"/>
          </a:xfrm>
          <a:prstGeom prst="rect">
            <a:avLst/>
          </a:prstGeom>
        </p:spPr>
        <p:txBody>
          <a:bodyPr anchor="t" rtlCol="false" tIns="0" lIns="0" bIns="0" rIns="0">
            <a:spAutoFit/>
          </a:bodyPr>
          <a:lstStyle/>
          <a:p>
            <a:pPr algn="l">
              <a:lnSpc>
                <a:spcPts val="4340"/>
              </a:lnSpc>
            </a:pPr>
            <a:r>
              <a:rPr lang="en-US" sz="3100" i="true" spc="-120">
                <a:solidFill>
                  <a:srgbClr val="000000"/>
                </a:solidFill>
                <a:latin typeface="Tex Gyre Termes Italics"/>
                <a:ea typeface="Tex Gyre Termes Italics"/>
                <a:cs typeface="Tex Gyre Termes Italics"/>
                <a:sym typeface="Tex Gyre Termes Italics"/>
              </a:rPr>
              <a:t>Lorem ipsum dolor sit amet, consectetur adipiscing elit.</a:t>
            </a:r>
          </a:p>
        </p:txBody>
      </p:sp>
      <p:sp>
        <p:nvSpPr>
          <p:cNvPr name="TextBox 11" id="11"/>
          <p:cNvSpPr txBox="true"/>
          <p:nvPr/>
        </p:nvSpPr>
        <p:spPr>
          <a:xfrm rot="0">
            <a:off x="1441666" y="6679792"/>
            <a:ext cx="4562846" cy="1079499"/>
          </a:xfrm>
          <a:prstGeom prst="rect">
            <a:avLst/>
          </a:prstGeom>
        </p:spPr>
        <p:txBody>
          <a:bodyPr anchor="t" rtlCol="false" tIns="0" lIns="0" bIns="0" rIns="0">
            <a:spAutoFit/>
          </a:bodyPr>
          <a:lstStyle/>
          <a:p>
            <a:pPr algn="l">
              <a:lnSpc>
                <a:spcPts val="4340"/>
              </a:lnSpc>
            </a:pPr>
            <a:r>
              <a:rPr lang="en-US" sz="3100" i="true" spc="-120">
                <a:solidFill>
                  <a:srgbClr val="000000"/>
                </a:solidFill>
                <a:latin typeface="Tex Gyre Termes Italics"/>
                <a:ea typeface="Tex Gyre Termes Italics"/>
                <a:cs typeface="Tex Gyre Termes Italics"/>
                <a:sym typeface="Tex Gyre Termes Italics"/>
              </a:rPr>
              <a:t>Lorem ipsum dolor sit amet, consectetur adipiscing elit.</a:t>
            </a:r>
          </a:p>
        </p:txBody>
      </p:sp>
      <p:sp>
        <p:nvSpPr>
          <p:cNvPr name="TextBox 12" id="12"/>
          <p:cNvSpPr txBox="true"/>
          <p:nvPr/>
        </p:nvSpPr>
        <p:spPr>
          <a:xfrm rot="0">
            <a:off x="12432212" y="7702141"/>
            <a:ext cx="4562846" cy="1079499"/>
          </a:xfrm>
          <a:prstGeom prst="rect">
            <a:avLst/>
          </a:prstGeom>
        </p:spPr>
        <p:txBody>
          <a:bodyPr anchor="t" rtlCol="false" tIns="0" lIns="0" bIns="0" rIns="0">
            <a:spAutoFit/>
          </a:bodyPr>
          <a:lstStyle/>
          <a:p>
            <a:pPr algn="l">
              <a:lnSpc>
                <a:spcPts val="4340"/>
              </a:lnSpc>
            </a:pPr>
            <a:r>
              <a:rPr lang="en-US" sz="3100" i="true" spc="-120">
                <a:solidFill>
                  <a:srgbClr val="000000"/>
                </a:solidFill>
                <a:latin typeface="Tex Gyre Termes Italics"/>
                <a:ea typeface="Tex Gyre Termes Italics"/>
                <a:cs typeface="Tex Gyre Termes Italics"/>
                <a:sym typeface="Tex Gyre Termes Italics"/>
              </a:rPr>
              <a:t>Lorem ipsum dolor sit amet, consectetur adipiscing elit.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715010" y="952500"/>
            <a:ext cx="14857981" cy="762000"/>
          </a:xfrm>
          <a:prstGeom prst="rect">
            <a:avLst/>
          </a:prstGeom>
        </p:spPr>
        <p:txBody>
          <a:bodyPr anchor="t" rtlCol="false" tIns="0" lIns="0" bIns="0" rIns="0">
            <a:spAutoFit/>
          </a:bodyPr>
          <a:lstStyle/>
          <a:p>
            <a:pPr algn="just">
              <a:lnSpc>
                <a:spcPts val="6299"/>
              </a:lnSpc>
            </a:pPr>
            <a:r>
              <a:rPr lang="en-US" b="true" sz="4500">
                <a:solidFill>
                  <a:srgbClr val="000000"/>
                </a:solidFill>
                <a:latin typeface="Tex Gyre Termes Bold"/>
                <a:ea typeface="Tex Gyre Termes Bold"/>
                <a:cs typeface="Tex Gyre Termes Bold"/>
                <a:sym typeface="Tex Gyre Termes Bold"/>
              </a:rPr>
              <a:t>Bulgular</a:t>
            </a:r>
          </a:p>
        </p:txBody>
      </p:sp>
      <p:sp>
        <p:nvSpPr>
          <p:cNvPr name="Freeform 3" id="3"/>
          <p:cNvSpPr/>
          <p:nvPr/>
        </p:nvSpPr>
        <p:spPr>
          <a:xfrm flipH="false" flipV="false" rot="0">
            <a:off x="14713635" y="730789"/>
            <a:ext cx="1893769" cy="473442"/>
          </a:xfrm>
          <a:custGeom>
            <a:avLst/>
            <a:gdLst/>
            <a:ahLst/>
            <a:cxnLst/>
            <a:rect r="r" b="b" t="t" l="l"/>
            <a:pathLst>
              <a:path h="473442" w="1893769">
                <a:moveTo>
                  <a:pt x="0" y="0"/>
                </a:moveTo>
                <a:lnTo>
                  <a:pt x="1893769" y="0"/>
                </a:lnTo>
                <a:lnTo>
                  <a:pt x="1893769" y="473443"/>
                </a:lnTo>
                <a:lnTo>
                  <a:pt x="0" y="4734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938416" y="2134937"/>
            <a:ext cx="3418400" cy="4114800"/>
          </a:xfrm>
          <a:custGeom>
            <a:avLst/>
            <a:gdLst/>
            <a:ahLst/>
            <a:cxnLst/>
            <a:rect r="r" b="b" t="t" l="l"/>
            <a:pathLst>
              <a:path h="4114800" w="3418400">
                <a:moveTo>
                  <a:pt x="0" y="0"/>
                </a:moveTo>
                <a:lnTo>
                  <a:pt x="3418400" y="0"/>
                </a:lnTo>
                <a:lnTo>
                  <a:pt x="34184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pic>
        <p:nvPicPr>
          <p:cNvPr name="Picture 5" id="5"/>
          <p:cNvPicPr>
            <a:picLocks noChangeAspect="true"/>
          </p:cNvPicPr>
          <p:nvPr/>
        </p:nvPicPr>
        <p:blipFill>
          <a:blip r:embed="rId6"/>
          <a:srcRect l="0" t="0" r="0" b="0"/>
          <a:stretch>
            <a:fillRect/>
          </a:stretch>
        </p:blipFill>
        <p:spPr>
          <a:xfrm flipH="false" flipV="false" rot="0">
            <a:off x="1836482" y="967510"/>
            <a:ext cx="14630400" cy="8229600"/>
          </a:xfrm>
          <a:prstGeom prst="rect">
            <a:avLst/>
          </a:prstGeom>
        </p:spPr>
      </p:pic>
      <p:sp>
        <p:nvSpPr>
          <p:cNvPr name="TextBox 6" id="6"/>
          <p:cNvSpPr txBox="true"/>
          <p:nvPr/>
        </p:nvSpPr>
        <p:spPr>
          <a:xfrm rot="0">
            <a:off x="6960070" y="2279785"/>
            <a:ext cx="9600099" cy="3980180"/>
          </a:xfrm>
          <a:prstGeom prst="rect">
            <a:avLst/>
          </a:prstGeom>
        </p:spPr>
        <p:txBody>
          <a:bodyPr anchor="t" rtlCol="false" tIns="0" lIns="0" bIns="0" rIns="0">
            <a:spAutoFit/>
          </a:bodyPr>
          <a:lstStyle/>
          <a:p>
            <a:pPr algn="just" marL="820424" indent="-410212" lvl="1">
              <a:lnSpc>
                <a:spcPts val="5320"/>
              </a:lnSpc>
              <a:buFont typeface="Arial"/>
              <a:buChar char="•"/>
            </a:pPr>
            <a:r>
              <a:rPr lang="en-US" sz="3800" spc="-148">
                <a:solidFill>
                  <a:srgbClr val="000000"/>
                </a:solidFill>
                <a:latin typeface="Tex Gyre Termes"/>
                <a:ea typeface="Tex Gyre Termes"/>
                <a:cs typeface="Tex Gyre Termes"/>
                <a:sym typeface="Tex Gyre Termes"/>
              </a:rPr>
              <a:t>Lorem ipsum dolor sit amet, consectetur adipiscing elit. Donec nec sapien eu lacus porta vulputate at eu ante. </a:t>
            </a:r>
          </a:p>
          <a:p>
            <a:pPr algn="just" marL="820424" indent="-410212" lvl="1">
              <a:lnSpc>
                <a:spcPts val="5320"/>
              </a:lnSpc>
              <a:buFont typeface="Arial"/>
              <a:buChar char="•"/>
            </a:pPr>
            <a:r>
              <a:rPr lang="en-US" sz="3800" spc="-148">
                <a:solidFill>
                  <a:srgbClr val="000000"/>
                </a:solidFill>
                <a:latin typeface="Tex Gyre Termes"/>
                <a:ea typeface="Tex Gyre Termes"/>
                <a:cs typeface="Tex Gyre Termes"/>
                <a:sym typeface="Tex Gyre Termes"/>
              </a:rPr>
              <a:t>Nulla sagittis orci nibh, ac facilisis dui pharetra sit amet. Duis id nunc eu dui fringilla ornare vitae at lectus. </a:t>
            </a:r>
          </a:p>
        </p:txBody>
      </p:sp>
      <p:sp>
        <p:nvSpPr>
          <p:cNvPr name="TextBox 7" id="7"/>
          <p:cNvSpPr txBox="true"/>
          <p:nvPr/>
        </p:nvSpPr>
        <p:spPr>
          <a:xfrm rot="0">
            <a:off x="1705485" y="6593974"/>
            <a:ext cx="14892394" cy="2646680"/>
          </a:xfrm>
          <a:prstGeom prst="rect">
            <a:avLst/>
          </a:prstGeom>
        </p:spPr>
        <p:txBody>
          <a:bodyPr anchor="t" rtlCol="false" tIns="0" lIns="0" bIns="0" rIns="0">
            <a:spAutoFit/>
          </a:bodyPr>
          <a:lstStyle/>
          <a:p>
            <a:pPr algn="just" marL="820424" indent="-410212" lvl="1">
              <a:lnSpc>
                <a:spcPts val="5320"/>
              </a:lnSpc>
              <a:buFont typeface="Arial"/>
              <a:buChar char="•"/>
            </a:pPr>
            <a:r>
              <a:rPr lang="en-US" sz="3800" spc="-148">
                <a:solidFill>
                  <a:srgbClr val="000000"/>
                </a:solidFill>
                <a:latin typeface="Tex Gyre Termes"/>
                <a:ea typeface="Tex Gyre Termes"/>
                <a:cs typeface="Tex Gyre Termes"/>
                <a:sym typeface="Tex Gyre Termes"/>
              </a:rPr>
              <a:t>Lorem ipsum dolor sit amet, consectetur adipiscing elit. Donec nec sapien eu lacus porta vulputate at eu ante. </a:t>
            </a:r>
          </a:p>
          <a:p>
            <a:pPr algn="just" marL="820424" indent="-410212" lvl="1">
              <a:lnSpc>
                <a:spcPts val="5320"/>
              </a:lnSpc>
              <a:buFont typeface="Arial"/>
              <a:buChar char="•"/>
            </a:pPr>
            <a:r>
              <a:rPr lang="en-US" sz="3800" spc="-148">
                <a:solidFill>
                  <a:srgbClr val="000000"/>
                </a:solidFill>
                <a:latin typeface="Tex Gyre Termes"/>
                <a:ea typeface="Tex Gyre Termes"/>
                <a:cs typeface="Tex Gyre Termes"/>
                <a:sym typeface="Tex Gyre Termes"/>
              </a:rPr>
              <a:t>Nulla sagittis orci nibh, ac facilisis dui pharetra sit amet. Duis id nunc eu dui fringilla ornare vitae at lectus.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715010" y="952500"/>
            <a:ext cx="14857981" cy="762000"/>
          </a:xfrm>
          <a:prstGeom prst="rect">
            <a:avLst/>
          </a:prstGeom>
        </p:spPr>
        <p:txBody>
          <a:bodyPr anchor="t" rtlCol="false" tIns="0" lIns="0" bIns="0" rIns="0">
            <a:spAutoFit/>
          </a:bodyPr>
          <a:lstStyle/>
          <a:p>
            <a:pPr algn="r">
              <a:lnSpc>
                <a:spcPts val="6299"/>
              </a:lnSpc>
            </a:pPr>
            <a:r>
              <a:rPr lang="en-US" b="true" sz="4500">
                <a:solidFill>
                  <a:srgbClr val="000000"/>
                </a:solidFill>
                <a:latin typeface="Tex Gyre Termes Bold"/>
                <a:ea typeface="Tex Gyre Termes Bold"/>
                <a:cs typeface="Tex Gyre Termes Bold"/>
                <a:sym typeface="Tex Gyre Termes Bold"/>
              </a:rPr>
              <a:t>Sonuç</a:t>
            </a:r>
          </a:p>
        </p:txBody>
      </p:sp>
      <p:sp>
        <p:nvSpPr>
          <p:cNvPr name="Freeform 3" id="3"/>
          <p:cNvSpPr/>
          <p:nvPr/>
        </p:nvSpPr>
        <p:spPr>
          <a:xfrm flipH="false" flipV="false" rot="0">
            <a:off x="1705485" y="730789"/>
            <a:ext cx="1893769" cy="473442"/>
          </a:xfrm>
          <a:custGeom>
            <a:avLst/>
            <a:gdLst/>
            <a:ahLst/>
            <a:cxnLst/>
            <a:rect r="r" b="b" t="t" l="l"/>
            <a:pathLst>
              <a:path h="473442" w="1893769">
                <a:moveTo>
                  <a:pt x="0" y="0"/>
                </a:moveTo>
                <a:lnTo>
                  <a:pt x="1893768" y="0"/>
                </a:lnTo>
                <a:lnTo>
                  <a:pt x="1893768" y="473443"/>
                </a:lnTo>
                <a:lnTo>
                  <a:pt x="0" y="4734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667775" y="4079443"/>
            <a:ext cx="14892394" cy="1979930"/>
          </a:xfrm>
          <a:prstGeom prst="rect">
            <a:avLst/>
          </a:prstGeom>
        </p:spPr>
        <p:txBody>
          <a:bodyPr anchor="t" rtlCol="false" tIns="0" lIns="0" bIns="0" rIns="0">
            <a:spAutoFit/>
          </a:bodyPr>
          <a:lstStyle/>
          <a:p>
            <a:pPr algn="just" marL="820424" indent="-410212" lvl="1">
              <a:lnSpc>
                <a:spcPts val="5320"/>
              </a:lnSpc>
              <a:buFont typeface="Arial"/>
              <a:buChar char="•"/>
            </a:pPr>
            <a:r>
              <a:rPr lang="en-US" sz="3800" spc="-148">
                <a:solidFill>
                  <a:srgbClr val="000000"/>
                </a:solidFill>
                <a:latin typeface="Tex Gyre Termes"/>
                <a:ea typeface="Tex Gyre Termes"/>
                <a:cs typeface="Tex Gyre Termes"/>
                <a:sym typeface="Tex Gyre Termes"/>
              </a:rPr>
              <a:t>Lorem ipsum dolor sit amet, consectetur adipiscing elit. Donec nec sapien eu lacus porta vulputate at eu ante. Nulla sagittis orci nibh, ac facilisis dui pharetra sit amet. Duis id nunc eu dui fringilla ornare vitae at lectus. </a:t>
            </a:r>
          </a:p>
        </p:txBody>
      </p:sp>
      <p:sp>
        <p:nvSpPr>
          <p:cNvPr name="TextBox 5" id="5"/>
          <p:cNvSpPr txBox="true"/>
          <p:nvPr/>
        </p:nvSpPr>
        <p:spPr>
          <a:xfrm rot="0">
            <a:off x="1715010" y="1909013"/>
            <a:ext cx="14845160" cy="1979930"/>
          </a:xfrm>
          <a:prstGeom prst="rect">
            <a:avLst/>
          </a:prstGeom>
        </p:spPr>
        <p:txBody>
          <a:bodyPr anchor="t" rtlCol="false" tIns="0" lIns="0" bIns="0" rIns="0">
            <a:spAutoFit/>
          </a:bodyPr>
          <a:lstStyle/>
          <a:p>
            <a:pPr algn="just" marL="820424" indent="-410212" lvl="1">
              <a:lnSpc>
                <a:spcPts val="5320"/>
              </a:lnSpc>
              <a:buFont typeface="Arial"/>
              <a:buChar char="•"/>
            </a:pPr>
            <a:r>
              <a:rPr lang="en-US" sz="3800" spc="-148">
                <a:solidFill>
                  <a:srgbClr val="000000"/>
                </a:solidFill>
                <a:latin typeface="Tex Gyre Termes"/>
                <a:ea typeface="Tex Gyre Termes"/>
                <a:cs typeface="Tex Gyre Termes"/>
                <a:sym typeface="Tex Gyre Termes"/>
              </a:rPr>
              <a:t>Lorem ipsum dolor sit amet, consectetur adipiscing elit. Donec nec sapien eu lacus porta vulputate at eu ante. Nulla sagittis orci nibh, ac facilisis dui pharetra sit amet. Duis id nunc eu dui fringilla ornare vitae at lectus. </a:t>
            </a:r>
          </a:p>
        </p:txBody>
      </p:sp>
      <p:sp>
        <p:nvSpPr>
          <p:cNvPr name="TextBox 6" id="6"/>
          <p:cNvSpPr txBox="true"/>
          <p:nvPr/>
        </p:nvSpPr>
        <p:spPr>
          <a:xfrm rot="0">
            <a:off x="1680596" y="6249872"/>
            <a:ext cx="14892394" cy="1979930"/>
          </a:xfrm>
          <a:prstGeom prst="rect">
            <a:avLst/>
          </a:prstGeom>
        </p:spPr>
        <p:txBody>
          <a:bodyPr anchor="t" rtlCol="false" tIns="0" lIns="0" bIns="0" rIns="0">
            <a:spAutoFit/>
          </a:bodyPr>
          <a:lstStyle/>
          <a:p>
            <a:pPr algn="just" marL="820424" indent="-410212" lvl="1">
              <a:lnSpc>
                <a:spcPts val="5320"/>
              </a:lnSpc>
              <a:buFont typeface="Arial"/>
              <a:buChar char="•"/>
            </a:pPr>
            <a:r>
              <a:rPr lang="en-US" sz="3800" spc="-148">
                <a:solidFill>
                  <a:srgbClr val="000000"/>
                </a:solidFill>
                <a:latin typeface="Tex Gyre Termes"/>
                <a:ea typeface="Tex Gyre Termes"/>
                <a:cs typeface="Tex Gyre Termes"/>
                <a:sym typeface="Tex Gyre Termes"/>
              </a:rPr>
              <a:t>Lorem ipsum dolor sit amet, consectetur adipiscing elit. Donec nec sapien eu lacus porta vulputate at eu ante. Nulla sagittis orci nibh, ac facilisis dui pharetra sit amet. Duis id nunc eu dui fringilla ornare vitae at lectus. </a:t>
            </a:r>
          </a:p>
        </p:txBody>
      </p:sp>
      <p:sp>
        <p:nvSpPr>
          <p:cNvPr name="AutoShape 7" id="7"/>
          <p:cNvSpPr/>
          <p:nvPr/>
        </p:nvSpPr>
        <p:spPr>
          <a:xfrm rot="0">
            <a:off x="4152273" y="3888943"/>
            <a:ext cx="8770095" cy="0"/>
          </a:xfrm>
          <a:prstGeom prst="line">
            <a:avLst/>
          </a:prstGeom>
          <a:ln cap="rnd" w="38100">
            <a:solidFill>
              <a:srgbClr val="00109D"/>
            </a:solidFill>
            <a:prstDash val="solid"/>
            <a:headEnd type="none" len="sm" w="sm"/>
            <a:tailEnd type="none" len="sm" w="sm"/>
          </a:ln>
        </p:spPr>
      </p:sp>
      <p:sp>
        <p:nvSpPr>
          <p:cNvPr name="AutoShape 8" id="8"/>
          <p:cNvSpPr/>
          <p:nvPr/>
        </p:nvSpPr>
        <p:spPr>
          <a:xfrm rot="0">
            <a:off x="2642844" y="5343525"/>
            <a:ext cx="8770095" cy="0"/>
          </a:xfrm>
          <a:prstGeom prst="line">
            <a:avLst/>
          </a:prstGeom>
          <a:ln cap="rnd" w="38100">
            <a:solidFill>
              <a:srgbClr val="00109D"/>
            </a:solidFill>
            <a:prstDash val="solid"/>
            <a:headEnd type="none" len="sm" w="sm"/>
            <a:tailEnd type="none" len="sm" w="sm"/>
          </a:ln>
        </p:spPr>
      </p:sp>
      <p:sp>
        <p:nvSpPr>
          <p:cNvPr name="AutoShape 9" id="9"/>
          <p:cNvSpPr/>
          <p:nvPr/>
        </p:nvSpPr>
        <p:spPr>
          <a:xfrm rot="0">
            <a:off x="7802895" y="6876745"/>
            <a:ext cx="8770095" cy="0"/>
          </a:xfrm>
          <a:prstGeom prst="line">
            <a:avLst/>
          </a:prstGeom>
          <a:ln cap="rnd" w="38100">
            <a:solidFill>
              <a:srgbClr val="00109D"/>
            </a:solidFill>
            <a:prstDash val="solid"/>
            <a:headEnd type="none" len="sm" w="sm"/>
            <a:tailEnd type="none" len="sm" w="sm"/>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715010" y="4381500"/>
            <a:ext cx="14857981" cy="762000"/>
          </a:xfrm>
          <a:prstGeom prst="rect">
            <a:avLst/>
          </a:prstGeom>
        </p:spPr>
        <p:txBody>
          <a:bodyPr anchor="t" rtlCol="false" tIns="0" lIns="0" bIns="0" rIns="0">
            <a:spAutoFit/>
          </a:bodyPr>
          <a:lstStyle/>
          <a:p>
            <a:pPr algn="ctr">
              <a:lnSpc>
                <a:spcPts val="6299"/>
              </a:lnSpc>
            </a:pPr>
            <a:r>
              <a:rPr lang="en-US" b="true" sz="4500">
                <a:solidFill>
                  <a:srgbClr val="000000"/>
                </a:solidFill>
                <a:latin typeface="Tex Gyre Termes Bold"/>
                <a:ea typeface="Tex Gyre Termes Bold"/>
                <a:cs typeface="Tex Gyre Termes Bold"/>
                <a:sym typeface="Tex Gyre Termes Bold"/>
              </a:rPr>
              <a:t>Dinlediğiniz için teşekkür ederim.</a:t>
            </a:r>
          </a:p>
        </p:txBody>
      </p:sp>
      <p:sp>
        <p:nvSpPr>
          <p:cNvPr name="Freeform 3" id="3"/>
          <p:cNvSpPr/>
          <p:nvPr/>
        </p:nvSpPr>
        <p:spPr>
          <a:xfrm flipH="false" flipV="false" rot="0">
            <a:off x="8197116" y="791979"/>
            <a:ext cx="1893769" cy="473442"/>
          </a:xfrm>
          <a:custGeom>
            <a:avLst/>
            <a:gdLst/>
            <a:ahLst/>
            <a:cxnLst/>
            <a:rect r="r" b="b" t="t" l="l"/>
            <a:pathLst>
              <a:path h="473442" w="1893769">
                <a:moveTo>
                  <a:pt x="0" y="0"/>
                </a:moveTo>
                <a:lnTo>
                  <a:pt x="1893768" y="0"/>
                </a:lnTo>
                <a:lnTo>
                  <a:pt x="1893768" y="473442"/>
                </a:lnTo>
                <a:lnTo>
                  <a:pt x="0" y="4734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715010" y="1189221"/>
            <a:ext cx="14857981" cy="762000"/>
          </a:xfrm>
          <a:prstGeom prst="rect">
            <a:avLst/>
          </a:prstGeom>
        </p:spPr>
        <p:txBody>
          <a:bodyPr anchor="t" rtlCol="false" tIns="0" lIns="0" bIns="0" rIns="0">
            <a:spAutoFit/>
          </a:bodyPr>
          <a:lstStyle/>
          <a:p>
            <a:pPr algn="l">
              <a:lnSpc>
                <a:spcPts val="6299"/>
              </a:lnSpc>
            </a:pPr>
            <a:r>
              <a:rPr lang="en-US" sz="4500" b="true">
                <a:solidFill>
                  <a:srgbClr val="000000"/>
                </a:solidFill>
                <a:latin typeface="Tex Gyre Termes Bold"/>
                <a:ea typeface="Tex Gyre Termes Bold"/>
                <a:cs typeface="Tex Gyre Termes Bold"/>
                <a:sym typeface="Tex Gyre Termes Bold"/>
              </a:rPr>
              <a:t>Kaynakça:</a:t>
            </a:r>
          </a:p>
        </p:txBody>
      </p:sp>
      <p:sp>
        <p:nvSpPr>
          <p:cNvPr name="Freeform 3" id="3"/>
          <p:cNvSpPr/>
          <p:nvPr/>
        </p:nvSpPr>
        <p:spPr>
          <a:xfrm flipH="false" flipV="false" rot="0">
            <a:off x="8197116" y="791979"/>
            <a:ext cx="1893769" cy="473442"/>
          </a:xfrm>
          <a:custGeom>
            <a:avLst/>
            <a:gdLst/>
            <a:ahLst/>
            <a:cxnLst/>
            <a:rect r="r" b="b" t="t" l="l"/>
            <a:pathLst>
              <a:path h="473442" w="1893769">
                <a:moveTo>
                  <a:pt x="0" y="0"/>
                </a:moveTo>
                <a:lnTo>
                  <a:pt x="1893768" y="0"/>
                </a:lnTo>
                <a:lnTo>
                  <a:pt x="1893768" y="473442"/>
                </a:lnTo>
                <a:lnTo>
                  <a:pt x="0" y="4734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715010" y="2144077"/>
            <a:ext cx="14845160" cy="5855970"/>
          </a:xfrm>
          <a:prstGeom prst="rect">
            <a:avLst/>
          </a:prstGeom>
        </p:spPr>
        <p:txBody>
          <a:bodyPr anchor="t" rtlCol="false" tIns="0" lIns="0" bIns="0" rIns="0">
            <a:spAutoFit/>
          </a:bodyPr>
          <a:lstStyle/>
          <a:p>
            <a:pPr algn="just" marL="647700" indent="-323850" lvl="1">
              <a:lnSpc>
                <a:spcPts val="5190"/>
              </a:lnSpc>
              <a:buAutoNum type="arabicPeriod" startAt="1"/>
            </a:pPr>
            <a:r>
              <a:rPr lang="en-US" sz="3000" spc="-117">
                <a:solidFill>
                  <a:srgbClr val="000000"/>
                </a:solidFill>
                <a:latin typeface="Tex Gyre Termes"/>
                <a:ea typeface="Tex Gyre Termes"/>
                <a:cs typeface="Tex Gyre Termes"/>
                <a:sym typeface="Tex Gyre Termes"/>
              </a:rPr>
              <a:t>Lorem ipsum dolor sit amet, consectetur adipiscing elit.</a:t>
            </a:r>
          </a:p>
          <a:p>
            <a:pPr algn="just" marL="647700" indent="-323850" lvl="1">
              <a:lnSpc>
                <a:spcPts val="5190"/>
              </a:lnSpc>
              <a:buAutoNum type="arabicPeriod" startAt="1"/>
            </a:pPr>
            <a:r>
              <a:rPr lang="en-US" sz="3000" spc="-117">
                <a:solidFill>
                  <a:srgbClr val="000000"/>
                </a:solidFill>
                <a:latin typeface="Tex Gyre Termes"/>
                <a:ea typeface="Tex Gyre Termes"/>
                <a:cs typeface="Tex Gyre Termes"/>
                <a:sym typeface="Tex Gyre Termes"/>
              </a:rPr>
              <a:t>Donec nec sapien eu lacus porta vulputate at eu ante.  </a:t>
            </a:r>
          </a:p>
          <a:p>
            <a:pPr algn="just" marL="647700" indent="-323850" lvl="1">
              <a:lnSpc>
                <a:spcPts val="5190"/>
              </a:lnSpc>
              <a:buAutoNum type="arabicPeriod" startAt="1"/>
            </a:pPr>
            <a:r>
              <a:rPr lang="en-US" sz="3000" spc="-117">
                <a:solidFill>
                  <a:srgbClr val="000000"/>
                </a:solidFill>
                <a:latin typeface="Tex Gyre Termes"/>
                <a:ea typeface="Tex Gyre Termes"/>
                <a:cs typeface="Tex Gyre Termes"/>
                <a:sym typeface="Tex Gyre Termes"/>
              </a:rPr>
              <a:t> Nulla sagittis orci nibh, ac facilisis dui pharetra sit amet.</a:t>
            </a:r>
          </a:p>
          <a:p>
            <a:pPr algn="just" marL="647700" indent="-323850" lvl="1">
              <a:lnSpc>
                <a:spcPts val="5190"/>
              </a:lnSpc>
              <a:buAutoNum type="arabicPeriod" startAt="1"/>
            </a:pPr>
            <a:r>
              <a:rPr lang="en-US" sz="3000" spc="-117">
                <a:solidFill>
                  <a:srgbClr val="000000"/>
                </a:solidFill>
                <a:latin typeface="Tex Gyre Termes"/>
                <a:ea typeface="Tex Gyre Termes"/>
                <a:cs typeface="Tex Gyre Termes"/>
                <a:sym typeface="Tex Gyre Termes"/>
              </a:rPr>
              <a:t>Duis id nunc eu dui fringilla ornare vitae at lectus.</a:t>
            </a:r>
          </a:p>
          <a:p>
            <a:pPr algn="just" marL="647700" indent="-323850" lvl="1">
              <a:lnSpc>
                <a:spcPts val="5190"/>
              </a:lnSpc>
              <a:buAutoNum type="arabicPeriod" startAt="1"/>
            </a:pPr>
            <a:r>
              <a:rPr lang="en-US" sz="3000" spc="-117">
                <a:solidFill>
                  <a:srgbClr val="000000"/>
                </a:solidFill>
                <a:latin typeface="Tex Gyre Termes"/>
                <a:ea typeface="Tex Gyre Termes"/>
                <a:cs typeface="Tex Gyre Termes"/>
                <a:sym typeface="Tex Gyre Termes"/>
              </a:rPr>
              <a:t>Vestibulum lacus metus, pretium vel semper ac, pulvinar ullamcorper sem.</a:t>
            </a:r>
          </a:p>
          <a:p>
            <a:pPr algn="just" marL="647700" indent="-323850" lvl="1">
              <a:lnSpc>
                <a:spcPts val="5190"/>
              </a:lnSpc>
              <a:buAutoNum type="arabicPeriod" startAt="1"/>
            </a:pPr>
            <a:r>
              <a:rPr lang="en-US" sz="3000" spc="-117">
                <a:solidFill>
                  <a:srgbClr val="000000"/>
                </a:solidFill>
                <a:latin typeface="Tex Gyre Termes"/>
                <a:ea typeface="Tex Gyre Termes"/>
                <a:cs typeface="Tex Gyre Termes"/>
                <a:sym typeface="Tex Gyre Termes"/>
              </a:rPr>
              <a:t>Pellentesque nec elementum quam.</a:t>
            </a:r>
          </a:p>
          <a:p>
            <a:pPr algn="just" marL="647700" indent="-323850" lvl="1">
              <a:lnSpc>
                <a:spcPts val="5190"/>
              </a:lnSpc>
              <a:buAutoNum type="arabicPeriod" startAt="1"/>
            </a:pPr>
            <a:r>
              <a:rPr lang="en-US" sz="3000" spc="-117">
                <a:solidFill>
                  <a:srgbClr val="000000"/>
                </a:solidFill>
                <a:latin typeface="Tex Gyre Termes"/>
                <a:ea typeface="Tex Gyre Termes"/>
                <a:cs typeface="Tex Gyre Termes"/>
                <a:sym typeface="Tex Gyre Termes"/>
              </a:rPr>
              <a:t>Ut gravida tincidunt elit, quis pulvinar massa auctor mattis.</a:t>
            </a:r>
          </a:p>
          <a:p>
            <a:pPr algn="just" marL="647700" indent="-323850" lvl="1">
              <a:lnSpc>
                <a:spcPts val="5190"/>
              </a:lnSpc>
              <a:buAutoNum type="arabicPeriod" startAt="1"/>
            </a:pPr>
            <a:r>
              <a:rPr lang="en-US" sz="3000" spc="-117">
                <a:solidFill>
                  <a:srgbClr val="000000"/>
                </a:solidFill>
                <a:latin typeface="Tex Gyre Termes"/>
                <a:ea typeface="Tex Gyre Termes"/>
                <a:cs typeface="Tex Gyre Termes"/>
                <a:sym typeface="Tex Gyre Termes"/>
              </a:rPr>
              <a:t>Quisque quis scelerisque risus.</a:t>
            </a:r>
          </a:p>
          <a:p>
            <a:pPr algn="just">
              <a:lnSpc>
                <a:spcPts val="519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5365531" y="791979"/>
            <a:ext cx="1893769" cy="473442"/>
          </a:xfrm>
          <a:custGeom>
            <a:avLst/>
            <a:gdLst/>
            <a:ahLst/>
            <a:cxnLst/>
            <a:rect r="r" b="b" t="t" l="l"/>
            <a:pathLst>
              <a:path h="473442" w="1893769">
                <a:moveTo>
                  <a:pt x="0" y="0"/>
                </a:moveTo>
                <a:lnTo>
                  <a:pt x="1893769" y="0"/>
                </a:lnTo>
                <a:lnTo>
                  <a:pt x="1893769" y="473442"/>
                </a:lnTo>
                <a:lnTo>
                  <a:pt x="0" y="4734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4305263"/>
            <a:ext cx="3684695" cy="1581224"/>
          </a:xfrm>
          <a:prstGeom prst="rect">
            <a:avLst/>
          </a:prstGeom>
        </p:spPr>
        <p:txBody>
          <a:bodyPr anchor="t" rtlCol="false" tIns="0" lIns="0" bIns="0" rIns="0">
            <a:spAutoFit/>
          </a:bodyPr>
          <a:lstStyle/>
          <a:p>
            <a:pPr algn="ctr">
              <a:lnSpc>
                <a:spcPts val="6300"/>
              </a:lnSpc>
            </a:pPr>
            <a:r>
              <a:rPr lang="en-US" sz="4500">
                <a:solidFill>
                  <a:srgbClr val="000000"/>
                </a:solidFill>
                <a:latin typeface="Archivo Black"/>
                <a:ea typeface="Archivo Black"/>
                <a:cs typeface="Archivo Black"/>
                <a:sym typeface="Archivo Black"/>
              </a:rPr>
              <a:t>SUNUM AKIŞI</a:t>
            </a:r>
          </a:p>
        </p:txBody>
      </p:sp>
      <p:sp>
        <p:nvSpPr>
          <p:cNvPr name="AutoShape 4" id="4"/>
          <p:cNvSpPr/>
          <p:nvPr/>
        </p:nvSpPr>
        <p:spPr>
          <a:xfrm flipH="true">
            <a:off x="4741970" y="1552184"/>
            <a:ext cx="0" cy="7592899"/>
          </a:xfrm>
          <a:prstGeom prst="line">
            <a:avLst/>
          </a:prstGeom>
          <a:ln cap="rnd" w="57150">
            <a:solidFill>
              <a:srgbClr val="000000"/>
            </a:solidFill>
            <a:prstDash val="solid"/>
            <a:headEnd type="none" len="sm" w="sm"/>
            <a:tailEnd type="none" len="sm" w="sm"/>
          </a:ln>
        </p:spPr>
      </p:sp>
      <p:sp>
        <p:nvSpPr>
          <p:cNvPr name="TextBox 5" id="5"/>
          <p:cNvSpPr txBox="true"/>
          <p:nvPr/>
        </p:nvSpPr>
        <p:spPr>
          <a:xfrm rot="0">
            <a:off x="5575232" y="1496599"/>
            <a:ext cx="10984937" cy="514313"/>
          </a:xfrm>
          <a:prstGeom prst="rect">
            <a:avLst/>
          </a:prstGeom>
        </p:spPr>
        <p:txBody>
          <a:bodyPr anchor="t" rtlCol="false" tIns="0" lIns="0" bIns="0" rIns="0">
            <a:spAutoFit/>
          </a:bodyPr>
          <a:lstStyle/>
          <a:p>
            <a:pPr algn="l">
              <a:lnSpc>
                <a:spcPts val="4200"/>
              </a:lnSpc>
            </a:pPr>
            <a:r>
              <a:rPr lang="en-US" sz="3000" spc="-117" b="true">
                <a:solidFill>
                  <a:srgbClr val="000D84"/>
                </a:solidFill>
                <a:latin typeface="Tex Gyre Termes Bold"/>
                <a:ea typeface="Tex Gyre Termes Bold"/>
                <a:cs typeface="Tex Gyre Termes Bold"/>
                <a:sym typeface="Tex Gyre Termes Bold"/>
              </a:rPr>
              <a:t>Her Şeyin Başladığı Yer: Temel Görev ve Çözülen Problem</a:t>
            </a:r>
          </a:p>
        </p:txBody>
      </p:sp>
      <p:sp>
        <p:nvSpPr>
          <p:cNvPr name="TextBox 6" id="6"/>
          <p:cNvSpPr txBox="true"/>
          <p:nvPr/>
        </p:nvSpPr>
        <p:spPr>
          <a:xfrm rot="0">
            <a:off x="4741970" y="1496599"/>
            <a:ext cx="968667" cy="514313"/>
          </a:xfrm>
          <a:prstGeom prst="rect">
            <a:avLst/>
          </a:prstGeom>
        </p:spPr>
        <p:txBody>
          <a:bodyPr anchor="t" rtlCol="false" tIns="0" lIns="0" bIns="0" rIns="0">
            <a:spAutoFit/>
          </a:bodyPr>
          <a:lstStyle/>
          <a:p>
            <a:pPr algn="ctr">
              <a:lnSpc>
                <a:spcPts val="4200"/>
              </a:lnSpc>
            </a:pPr>
            <a:r>
              <a:rPr lang="en-US" b="true" sz="3000" spc="-117">
                <a:solidFill>
                  <a:srgbClr val="000D84"/>
                </a:solidFill>
                <a:latin typeface="Tex Gyre Termes Bold"/>
                <a:ea typeface="Tex Gyre Termes Bold"/>
                <a:cs typeface="Tex Gyre Termes Bold"/>
                <a:sym typeface="Tex Gyre Termes Bold"/>
              </a:rPr>
              <a:t>1.</a:t>
            </a:r>
          </a:p>
        </p:txBody>
      </p:sp>
      <p:sp>
        <p:nvSpPr>
          <p:cNvPr name="TextBox 7" id="7"/>
          <p:cNvSpPr txBox="true"/>
          <p:nvPr/>
        </p:nvSpPr>
        <p:spPr>
          <a:xfrm rot="0">
            <a:off x="5575232" y="2485928"/>
            <a:ext cx="10984937" cy="514313"/>
          </a:xfrm>
          <a:prstGeom prst="rect">
            <a:avLst/>
          </a:prstGeom>
        </p:spPr>
        <p:txBody>
          <a:bodyPr anchor="t" rtlCol="false" tIns="0" lIns="0" bIns="0" rIns="0">
            <a:spAutoFit/>
          </a:bodyPr>
          <a:lstStyle/>
          <a:p>
            <a:pPr algn="l">
              <a:lnSpc>
                <a:spcPts val="4200"/>
              </a:lnSpc>
            </a:pPr>
            <a:r>
              <a:rPr lang="en-US" sz="3000" spc="-117" b="true">
                <a:solidFill>
                  <a:srgbClr val="000D84"/>
                </a:solidFill>
                <a:latin typeface="Tex Gyre Termes Bold"/>
                <a:ea typeface="Tex Gyre Termes Bold"/>
                <a:cs typeface="Tex Gyre Termes Bold"/>
                <a:sym typeface="Tex Gyre Termes Bold"/>
              </a:rPr>
              <a:t>İlk Adım: Minimum Uygulanabilir Ürün (MVP) Mimarisi</a:t>
            </a:r>
          </a:p>
        </p:txBody>
      </p:sp>
      <p:sp>
        <p:nvSpPr>
          <p:cNvPr name="TextBox 8" id="8"/>
          <p:cNvSpPr txBox="true"/>
          <p:nvPr/>
        </p:nvSpPr>
        <p:spPr>
          <a:xfrm rot="0">
            <a:off x="4741970" y="2485928"/>
            <a:ext cx="968667" cy="514313"/>
          </a:xfrm>
          <a:prstGeom prst="rect">
            <a:avLst/>
          </a:prstGeom>
        </p:spPr>
        <p:txBody>
          <a:bodyPr anchor="t" rtlCol="false" tIns="0" lIns="0" bIns="0" rIns="0">
            <a:spAutoFit/>
          </a:bodyPr>
          <a:lstStyle/>
          <a:p>
            <a:pPr algn="ctr">
              <a:lnSpc>
                <a:spcPts val="4200"/>
              </a:lnSpc>
            </a:pPr>
            <a:r>
              <a:rPr lang="en-US" b="true" sz="3000" spc="-117">
                <a:solidFill>
                  <a:srgbClr val="000D84"/>
                </a:solidFill>
                <a:latin typeface="Tex Gyre Termes Bold"/>
                <a:ea typeface="Tex Gyre Termes Bold"/>
                <a:cs typeface="Tex Gyre Termes Bold"/>
                <a:sym typeface="Tex Gyre Termes Bold"/>
              </a:rPr>
              <a:t>2.</a:t>
            </a:r>
          </a:p>
        </p:txBody>
      </p:sp>
      <p:sp>
        <p:nvSpPr>
          <p:cNvPr name="TextBox 9" id="9"/>
          <p:cNvSpPr txBox="true"/>
          <p:nvPr/>
        </p:nvSpPr>
        <p:spPr>
          <a:xfrm rot="0">
            <a:off x="5575232" y="3476491"/>
            <a:ext cx="10984937" cy="514313"/>
          </a:xfrm>
          <a:prstGeom prst="rect">
            <a:avLst/>
          </a:prstGeom>
        </p:spPr>
        <p:txBody>
          <a:bodyPr anchor="t" rtlCol="false" tIns="0" lIns="0" bIns="0" rIns="0">
            <a:spAutoFit/>
          </a:bodyPr>
          <a:lstStyle/>
          <a:p>
            <a:pPr algn="l">
              <a:lnSpc>
                <a:spcPts val="4200"/>
              </a:lnSpc>
            </a:pPr>
            <a:r>
              <a:rPr lang="en-US" sz="3000" spc="-117" b="true">
                <a:solidFill>
                  <a:srgbClr val="000D84"/>
                </a:solidFill>
                <a:latin typeface="Tex Gyre Termes Bold"/>
                <a:ea typeface="Tex Gyre Termes Bold"/>
                <a:cs typeface="Tex Gyre Termes Bold"/>
                <a:sym typeface="Tex Gyre Termes Bold"/>
              </a:rPr>
              <a:t>"Peki Ya Daha Fazlası?": Projenin Evrimi ve Eklenen Yetenekler</a:t>
            </a:r>
          </a:p>
        </p:txBody>
      </p:sp>
      <p:sp>
        <p:nvSpPr>
          <p:cNvPr name="TextBox 10" id="10"/>
          <p:cNvSpPr txBox="true"/>
          <p:nvPr/>
        </p:nvSpPr>
        <p:spPr>
          <a:xfrm rot="0">
            <a:off x="4741970" y="3476491"/>
            <a:ext cx="968667" cy="514313"/>
          </a:xfrm>
          <a:prstGeom prst="rect">
            <a:avLst/>
          </a:prstGeom>
        </p:spPr>
        <p:txBody>
          <a:bodyPr anchor="t" rtlCol="false" tIns="0" lIns="0" bIns="0" rIns="0">
            <a:spAutoFit/>
          </a:bodyPr>
          <a:lstStyle/>
          <a:p>
            <a:pPr algn="ctr">
              <a:lnSpc>
                <a:spcPts val="4200"/>
              </a:lnSpc>
            </a:pPr>
            <a:r>
              <a:rPr lang="en-US" b="true" sz="3000" spc="-117">
                <a:solidFill>
                  <a:srgbClr val="000D84"/>
                </a:solidFill>
                <a:latin typeface="Tex Gyre Termes Bold"/>
                <a:ea typeface="Tex Gyre Termes Bold"/>
                <a:cs typeface="Tex Gyre Termes Bold"/>
                <a:sym typeface="Tex Gyre Termes Bold"/>
              </a:rPr>
              <a:t>3.</a:t>
            </a:r>
          </a:p>
        </p:txBody>
      </p:sp>
      <p:sp>
        <p:nvSpPr>
          <p:cNvPr name="TextBox 11" id="11"/>
          <p:cNvSpPr txBox="true"/>
          <p:nvPr/>
        </p:nvSpPr>
        <p:spPr>
          <a:xfrm rot="0">
            <a:off x="5575232" y="4510497"/>
            <a:ext cx="10984937" cy="514313"/>
          </a:xfrm>
          <a:prstGeom prst="rect">
            <a:avLst/>
          </a:prstGeom>
        </p:spPr>
        <p:txBody>
          <a:bodyPr anchor="t" rtlCol="false" tIns="0" lIns="0" bIns="0" rIns="0">
            <a:spAutoFit/>
          </a:bodyPr>
          <a:lstStyle/>
          <a:p>
            <a:pPr algn="l">
              <a:lnSpc>
                <a:spcPts val="4200"/>
              </a:lnSpc>
            </a:pPr>
            <a:r>
              <a:rPr lang="en-US" sz="3000" spc="-117" b="true">
                <a:solidFill>
                  <a:srgbClr val="000D84"/>
                </a:solidFill>
                <a:latin typeface="Tex Gyre Termes Bold"/>
                <a:ea typeface="Tex Gyre Termes Bold"/>
                <a:cs typeface="Tex Gyre Termes Bold"/>
                <a:sym typeface="Tex Gyre Termes Bold"/>
              </a:rPr>
              <a:t>Bu Evrimi Mümkün Kılan Güç: Nihai Mikroservis Mimarisi</a:t>
            </a:r>
          </a:p>
        </p:txBody>
      </p:sp>
      <p:sp>
        <p:nvSpPr>
          <p:cNvPr name="TextBox 12" id="12"/>
          <p:cNvSpPr txBox="true"/>
          <p:nvPr/>
        </p:nvSpPr>
        <p:spPr>
          <a:xfrm rot="0">
            <a:off x="4741970" y="4510497"/>
            <a:ext cx="968667" cy="514313"/>
          </a:xfrm>
          <a:prstGeom prst="rect">
            <a:avLst/>
          </a:prstGeom>
        </p:spPr>
        <p:txBody>
          <a:bodyPr anchor="t" rtlCol="false" tIns="0" lIns="0" bIns="0" rIns="0">
            <a:spAutoFit/>
          </a:bodyPr>
          <a:lstStyle/>
          <a:p>
            <a:pPr algn="ctr">
              <a:lnSpc>
                <a:spcPts val="4200"/>
              </a:lnSpc>
            </a:pPr>
            <a:r>
              <a:rPr lang="en-US" b="true" sz="3000" spc="-117">
                <a:solidFill>
                  <a:srgbClr val="000D84"/>
                </a:solidFill>
                <a:latin typeface="Tex Gyre Termes Bold"/>
                <a:ea typeface="Tex Gyre Termes Bold"/>
                <a:cs typeface="Tex Gyre Termes Bold"/>
                <a:sym typeface="Tex Gyre Termes Bold"/>
              </a:rPr>
              <a:t>4.</a:t>
            </a:r>
          </a:p>
        </p:txBody>
      </p:sp>
      <p:sp>
        <p:nvSpPr>
          <p:cNvPr name="TextBox 13" id="13"/>
          <p:cNvSpPr txBox="true"/>
          <p:nvPr/>
        </p:nvSpPr>
        <p:spPr>
          <a:xfrm rot="0">
            <a:off x="5575232" y="5548685"/>
            <a:ext cx="10984937" cy="514313"/>
          </a:xfrm>
          <a:prstGeom prst="rect">
            <a:avLst/>
          </a:prstGeom>
        </p:spPr>
        <p:txBody>
          <a:bodyPr anchor="t" rtlCol="false" tIns="0" lIns="0" bIns="0" rIns="0">
            <a:spAutoFit/>
          </a:bodyPr>
          <a:lstStyle/>
          <a:p>
            <a:pPr algn="l">
              <a:lnSpc>
                <a:spcPts val="4200"/>
              </a:lnSpc>
            </a:pPr>
            <a:r>
              <a:rPr lang="en-US" sz="3000" spc="-117" b="true">
                <a:solidFill>
                  <a:srgbClr val="000D84"/>
                </a:solidFill>
                <a:latin typeface="Tex Gyre Termes Bold"/>
                <a:ea typeface="Tex Gyre Termes Bold"/>
                <a:cs typeface="Tex Gyre Termes Bold"/>
                <a:sym typeface="Tex Gyre Termes Bold"/>
              </a:rPr>
              <a:t>Platform Güvenliği: Sistemin Kendisini Koruma Mekanizmaları</a:t>
            </a:r>
          </a:p>
        </p:txBody>
      </p:sp>
      <p:sp>
        <p:nvSpPr>
          <p:cNvPr name="TextBox 14" id="14"/>
          <p:cNvSpPr txBox="true"/>
          <p:nvPr/>
        </p:nvSpPr>
        <p:spPr>
          <a:xfrm rot="0">
            <a:off x="4741970" y="5548685"/>
            <a:ext cx="968667" cy="514313"/>
          </a:xfrm>
          <a:prstGeom prst="rect">
            <a:avLst/>
          </a:prstGeom>
        </p:spPr>
        <p:txBody>
          <a:bodyPr anchor="t" rtlCol="false" tIns="0" lIns="0" bIns="0" rIns="0">
            <a:spAutoFit/>
          </a:bodyPr>
          <a:lstStyle/>
          <a:p>
            <a:pPr algn="ctr">
              <a:lnSpc>
                <a:spcPts val="4200"/>
              </a:lnSpc>
            </a:pPr>
            <a:r>
              <a:rPr lang="en-US" b="true" sz="3000" spc="-117">
                <a:solidFill>
                  <a:srgbClr val="000D84"/>
                </a:solidFill>
                <a:latin typeface="Tex Gyre Termes Bold"/>
                <a:ea typeface="Tex Gyre Termes Bold"/>
                <a:cs typeface="Tex Gyre Termes Bold"/>
                <a:sym typeface="Tex Gyre Termes Bold"/>
              </a:rPr>
              <a:t>5.</a:t>
            </a:r>
          </a:p>
        </p:txBody>
      </p:sp>
      <p:sp>
        <p:nvSpPr>
          <p:cNvPr name="TextBox 15" id="15"/>
          <p:cNvSpPr txBox="true"/>
          <p:nvPr/>
        </p:nvSpPr>
        <p:spPr>
          <a:xfrm rot="0">
            <a:off x="5575232" y="6539248"/>
            <a:ext cx="9667256" cy="514313"/>
          </a:xfrm>
          <a:prstGeom prst="rect">
            <a:avLst/>
          </a:prstGeom>
        </p:spPr>
        <p:txBody>
          <a:bodyPr anchor="t" rtlCol="false" tIns="0" lIns="0" bIns="0" rIns="0">
            <a:spAutoFit/>
          </a:bodyPr>
          <a:lstStyle/>
          <a:p>
            <a:pPr algn="l">
              <a:lnSpc>
                <a:spcPts val="4200"/>
              </a:lnSpc>
            </a:pPr>
            <a:r>
              <a:rPr lang="en-US" sz="3000" spc="-117" b="true">
                <a:solidFill>
                  <a:srgbClr val="000D84"/>
                </a:solidFill>
                <a:latin typeface="Tex Gyre Termes Bold"/>
                <a:ea typeface="Tex Gyre Termes Bold"/>
                <a:cs typeface="Tex Gyre Termes Bold"/>
                <a:sym typeface="Tex Gyre Termes Bold"/>
              </a:rPr>
              <a:t>Nihai Sistemde Bir İşlemin Anatomisi</a:t>
            </a:r>
          </a:p>
        </p:txBody>
      </p:sp>
      <p:sp>
        <p:nvSpPr>
          <p:cNvPr name="TextBox 16" id="16"/>
          <p:cNvSpPr txBox="true"/>
          <p:nvPr/>
        </p:nvSpPr>
        <p:spPr>
          <a:xfrm rot="0">
            <a:off x="4741970" y="6539248"/>
            <a:ext cx="968667" cy="514313"/>
          </a:xfrm>
          <a:prstGeom prst="rect">
            <a:avLst/>
          </a:prstGeom>
        </p:spPr>
        <p:txBody>
          <a:bodyPr anchor="t" rtlCol="false" tIns="0" lIns="0" bIns="0" rIns="0">
            <a:spAutoFit/>
          </a:bodyPr>
          <a:lstStyle/>
          <a:p>
            <a:pPr algn="ctr">
              <a:lnSpc>
                <a:spcPts val="4200"/>
              </a:lnSpc>
            </a:pPr>
            <a:r>
              <a:rPr lang="en-US" b="true" sz="3000" spc="-117">
                <a:solidFill>
                  <a:srgbClr val="000D84"/>
                </a:solidFill>
                <a:latin typeface="Tex Gyre Termes Bold"/>
                <a:ea typeface="Tex Gyre Termes Bold"/>
                <a:cs typeface="Tex Gyre Termes Bold"/>
                <a:sym typeface="Tex Gyre Termes Bold"/>
              </a:rPr>
              <a:t>6.</a:t>
            </a:r>
          </a:p>
        </p:txBody>
      </p:sp>
      <p:sp>
        <p:nvSpPr>
          <p:cNvPr name="TextBox 17" id="17"/>
          <p:cNvSpPr txBox="true"/>
          <p:nvPr/>
        </p:nvSpPr>
        <p:spPr>
          <a:xfrm rot="0">
            <a:off x="5575232" y="7577436"/>
            <a:ext cx="9667256" cy="514313"/>
          </a:xfrm>
          <a:prstGeom prst="rect">
            <a:avLst/>
          </a:prstGeom>
        </p:spPr>
        <p:txBody>
          <a:bodyPr anchor="t" rtlCol="false" tIns="0" lIns="0" bIns="0" rIns="0">
            <a:spAutoFit/>
          </a:bodyPr>
          <a:lstStyle/>
          <a:p>
            <a:pPr algn="l">
              <a:lnSpc>
                <a:spcPts val="4200"/>
              </a:lnSpc>
            </a:pPr>
            <a:r>
              <a:rPr lang="en-US" sz="3000" spc="-117" b="true">
                <a:solidFill>
                  <a:srgbClr val="000D84"/>
                </a:solidFill>
                <a:latin typeface="Tex Gyre Termes Bold"/>
                <a:ea typeface="Tex Gyre Termes Bold"/>
                <a:cs typeface="Tex Gyre Termes Bold"/>
                <a:sym typeface="Tex Gyre Termes Bold"/>
              </a:rPr>
              <a:t>Teknik Kararlar ve Alternatifler ("Neden?" Slaytı)</a:t>
            </a:r>
          </a:p>
        </p:txBody>
      </p:sp>
      <p:sp>
        <p:nvSpPr>
          <p:cNvPr name="TextBox 18" id="18"/>
          <p:cNvSpPr txBox="true"/>
          <p:nvPr/>
        </p:nvSpPr>
        <p:spPr>
          <a:xfrm rot="0">
            <a:off x="4741970" y="7577436"/>
            <a:ext cx="968667" cy="514313"/>
          </a:xfrm>
          <a:prstGeom prst="rect">
            <a:avLst/>
          </a:prstGeom>
        </p:spPr>
        <p:txBody>
          <a:bodyPr anchor="t" rtlCol="false" tIns="0" lIns="0" bIns="0" rIns="0">
            <a:spAutoFit/>
          </a:bodyPr>
          <a:lstStyle/>
          <a:p>
            <a:pPr algn="ctr">
              <a:lnSpc>
                <a:spcPts val="4200"/>
              </a:lnSpc>
            </a:pPr>
            <a:r>
              <a:rPr lang="en-US" b="true" sz="3000" spc="-117">
                <a:solidFill>
                  <a:srgbClr val="000D84"/>
                </a:solidFill>
                <a:latin typeface="Tex Gyre Termes Bold"/>
                <a:ea typeface="Tex Gyre Termes Bold"/>
                <a:cs typeface="Tex Gyre Termes Bold"/>
                <a:sym typeface="Tex Gyre Termes Bold"/>
              </a:rPr>
              <a:t>7.</a:t>
            </a:r>
          </a:p>
        </p:txBody>
      </p:sp>
      <p:sp>
        <p:nvSpPr>
          <p:cNvPr name="TextBox 19" id="19"/>
          <p:cNvSpPr txBox="true"/>
          <p:nvPr/>
        </p:nvSpPr>
        <p:spPr>
          <a:xfrm rot="0">
            <a:off x="5575232" y="8615623"/>
            <a:ext cx="9667256" cy="514313"/>
          </a:xfrm>
          <a:prstGeom prst="rect">
            <a:avLst/>
          </a:prstGeom>
        </p:spPr>
        <p:txBody>
          <a:bodyPr anchor="t" rtlCol="false" tIns="0" lIns="0" bIns="0" rIns="0">
            <a:spAutoFit/>
          </a:bodyPr>
          <a:lstStyle/>
          <a:p>
            <a:pPr algn="l">
              <a:lnSpc>
                <a:spcPts val="4200"/>
              </a:lnSpc>
            </a:pPr>
            <a:r>
              <a:rPr lang="en-US" sz="3000" spc="-117" b="true">
                <a:solidFill>
                  <a:srgbClr val="000D84"/>
                </a:solidFill>
                <a:latin typeface="Tex Gyre Termes Bold"/>
                <a:ea typeface="Tex Gyre Termes Bold"/>
                <a:cs typeface="Tex Gyre Termes Bold"/>
                <a:sym typeface="Tex Gyre Termes Bold"/>
              </a:rPr>
              <a:t>Gelecek Vizyonu ve Soru &amp; Cevap</a:t>
            </a:r>
          </a:p>
        </p:txBody>
      </p:sp>
      <p:sp>
        <p:nvSpPr>
          <p:cNvPr name="TextBox 20" id="20"/>
          <p:cNvSpPr txBox="true"/>
          <p:nvPr/>
        </p:nvSpPr>
        <p:spPr>
          <a:xfrm rot="0">
            <a:off x="4741970" y="8615623"/>
            <a:ext cx="968667" cy="514313"/>
          </a:xfrm>
          <a:prstGeom prst="rect">
            <a:avLst/>
          </a:prstGeom>
        </p:spPr>
        <p:txBody>
          <a:bodyPr anchor="t" rtlCol="false" tIns="0" lIns="0" bIns="0" rIns="0">
            <a:spAutoFit/>
          </a:bodyPr>
          <a:lstStyle/>
          <a:p>
            <a:pPr algn="ctr">
              <a:lnSpc>
                <a:spcPts val="4200"/>
              </a:lnSpc>
            </a:pPr>
            <a:r>
              <a:rPr lang="en-US" b="true" sz="3000" spc="-117">
                <a:solidFill>
                  <a:srgbClr val="000D84"/>
                </a:solidFill>
                <a:latin typeface="Tex Gyre Termes Bold"/>
                <a:ea typeface="Tex Gyre Termes Bold"/>
                <a:cs typeface="Tex Gyre Termes Bold"/>
                <a:sym typeface="Tex Gyre Termes Bold"/>
              </a:rPr>
              <a:t>8.</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2280680" y="4605061"/>
            <a:ext cx="6450885" cy="4093161"/>
            <a:chOff x="0" y="0"/>
            <a:chExt cx="8601179" cy="5457547"/>
          </a:xfrm>
        </p:grpSpPr>
        <p:pic>
          <p:nvPicPr>
            <p:cNvPr name="Picture 3" id="3">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0" t="331" r="0" b="331"/>
            <a:stretch>
              <a:fillRect/>
            </a:stretch>
          </p:blipFill>
          <p:spPr>
            <a:xfrm flipH="false" flipV="false">
              <a:off x="0" y="0"/>
              <a:ext cx="8601179" cy="5457547"/>
            </a:xfrm>
            <a:prstGeom prst="rect">
              <a:avLst/>
            </a:prstGeom>
          </p:spPr>
        </p:pic>
      </p:grpSp>
      <p:sp>
        <p:nvSpPr>
          <p:cNvPr name="Freeform 4" id="4"/>
          <p:cNvSpPr/>
          <p:nvPr/>
        </p:nvSpPr>
        <p:spPr>
          <a:xfrm flipH="false" flipV="false" rot="0">
            <a:off x="14666400" y="730789"/>
            <a:ext cx="1893769" cy="473442"/>
          </a:xfrm>
          <a:custGeom>
            <a:avLst/>
            <a:gdLst/>
            <a:ahLst/>
            <a:cxnLst/>
            <a:rect r="r" b="b" t="t" l="l"/>
            <a:pathLst>
              <a:path h="473442" w="1893769">
                <a:moveTo>
                  <a:pt x="0" y="0"/>
                </a:moveTo>
                <a:lnTo>
                  <a:pt x="1893769" y="0"/>
                </a:lnTo>
                <a:lnTo>
                  <a:pt x="1893769" y="473443"/>
                </a:lnTo>
                <a:lnTo>
                  <a:pt x="0" y="4734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rot="0">
            <a:off x="1715010" y="1988806"/>
            <a:ext cx="5108033" cy="0"/>
          </a:xfrm>
          <a:prstGeom prst="line">
            <a:avLst/>
          </a:prstGeom>
          <a:ln cap="rnd" w="38100">
            <a:solidFill>
              <a:srgbClr val="00109D"/>
            </a:solidFill>
            <a:prstDash val="solid"/>
            <a:headEnd type="none" len="sm" w="sm"/>
            <a:tailEnd type="none" len="sm" w="sm"/>
          </a:ln>
        </p:spPr>
      </p:sp>
      <p:sp>
        <p:nvSpPr>
          <p:cNvPr name="AutoShape 6" id="6"/>
          <p:cNvSpPr/>
          <p:nvPr/>
        </p:nvSpPr>
        <p:spPr>
          <a:xfrm rot="0">
            <a:off x="9533089" y="4015687"/>
            <a:ext cx="3071071" cy="0"/>
          </a:xfrm>
          <a:prstGeom prst="line">
            <a:avLst/>
          </a:prstGeom>
          <a:ln cap="rnd" w="38100">
            <a:solidFill>
              <a:srgbClr val="00109D"/>
            </a:solidFill>
            <a:prstDash val="solid"/>
            <a:headEnd type="none" len="sm" w="sm"/>
            <a:tailEnd type="none" len="sm" w="sm"/>
          </a:ln>
        </p:spPr>
      </p:sp>
      <p:sp>
        <p:nvSpPr>
          <p:cNvPr name="AutoShape 7" id="7"/>
          <p:cNvSpPr/>
          <p:nvPr/>
        </p:nvSpPr>
        <p:spPr>
          <a:xfrm rot="0">
            <a:off x="2280680" y="3977587"/>
            <a:ext cx="1988346" cy="0"/>
          </a:xfrm>
          <a:prstGeom prst="line">
            <a:avLst/>
          </a:prstGeom>
          <a:ln cap="rnd" w="38100">
            <a:solidFill>
              <a:srgbClr val="00109D"/>
            </a:solidFill>
            <a:prstDash val="solid"/>
            <a:headEnd type="none" len="sm" w="sm"/>
            <a:tailEnd type="none" len="sm" w="sm"/>
          </a:ln>
        </p:spPr>
      </p:sp>
      <p:sp>
        <p:nvSpPr>
          <p:cNvPr name="TextBox 8" id="8"/>
          <p:cNvSpPr txBox="true"/>
          <p:nvPr/>
        </p:nvSpPr>
        <p:spPr>
          <a:xfrm rot="0">
            <a:off x="1702188" y="2640932"/>
            <a:ext cx="8579792" cy="658336"/>
          </a:xfrm>
          <a:prstGeom prst="rect">
            <a:avLst/>
          </a:prstGeom>
        </p:spPr>
        <p:txBody>
          <a:bodyPr anchor="t" rtlCol="false" tIns="0" lIns="0" bIns="0" rIns="0">
            <a:spAutoFit/>
          </a:bodyPr>
          <a:lstStyle/>
          <a:p>
            <a:pPr algn="just">
              <a:lnSpc>
                <a:spcPts val="5320"/>
              </a:lnSpc>
            </a:pPr>
            <a:r>
              <a:rPr lang="en-US" b="true" sz="3800" spc="-148">
                <a:solidFill>
                  <a:srgbClr val="000000"/>
                </a:solidFill>
                <a:latin typeface="Tex Gyre Termes Bold"/>
                <a:ea typeface="Tex Gyre Termes Bold"/>
                <a:cs typeface="Tex Gyre Termes Bold"/>
                <a:sym typeface="Tex Gyre Termes Bold"/>
              </a:rPr>
              <a:t>Problem:</a:t>
            </a:r>
            <a:r>
              <a:rPr lang="en-US" sz="3800" spc="-148">
                <a:solidFill>
                  <a:srgbClr val="000000"/>
                </a:solidFill>
                <a:latin typeface="Tex Gyre Termes"/>
                <a:ea typeface="Tex Gyre Termes"/>
                <a:cs typeface="Tex Gyre Termes"/>
                <a:sym typeface="Tex Gyre Termes"/>
              </a:rPr>
              <a:t> Güçlü Araçlar, Karmaşık Çözümler</a:t>
            </a:r>
          </a:p>
        </p:txBody>
      </p:sp>
      <p:sp>
        <p:nvSpPr>
          <p:cNvPr name="TextBox 9" id="9"/>
          <p:cNvSpPr txBox="true"/>
          <p:nvPr/>
        </p:nvSpPr>
        <p:spPr>
          <a:xfrm rot="0">
            <a:off x="2280680" y="8865553"/>
            <a:ext cx="6450885" cy="596899"/>
          </a:xfrm>
          <a:prstGeom prst="rect">
            <a:avLst/>
          </a:prstGeom>
        </p:spPr>
        <p:txBody>
          <a:bodyPr anchor="t" rtlCol="false" tIns="0" lIns="0" bIns="0" rIns="0">
            <a:spAutoFit/>
          </a:bodyPr>
          <a:lstStyle/>
          <a:p>
            <a:pPr algn="ctr">
              <a:lnSpc>
                <a:spcPts val="4900"/>
              </a:lnSpc>
            </a:pPr>
            <a:r>
              <a:rPr lang="en-US" sz="3500" spc="-136">
                <a:solidFill>
                  <a:srgbClr val="000000"/>
                </a:solidFill>
                <a:latin typeface="Tex Gyre Termes"/>
                <a:ea typeface="Tex Gyre Termes"/>
                <a:cs typeface="Tex Gyre Termes"/>
                <a:sym typeface="Tex Gyre Termes"/>
              </a:rPr>
              <a:t>Örnek Proguard Yapılandırması</a:t>
            </a:r>
          </a:p>
        </p:txBody>
      </p:sp>
      <p:sp>
        <p:nvSpPr>
          <p:cNvPr name="TextBox 10" id="10"/>
          <p:cNvSpPr txBox="true"/>
          <p:nvPr/>
        </p:nvSpPr>
        <p:spPr>
          <a:xfrm rot="0">
            <a:off x="9533089" y="8865553"/>
            <a:ext cx="6450885" cy="596899"/>
          </a:xfrm>
          <a:prstGeom prst="rect">
            <a:avLst/>
          </a:prstGeom>
        </p:spPr>
        <p:txBody>
          <a:bodyPr anchor="t" rtlCol="false" tIns="0" lIns="0" bIns="0" rIns="0">
            <a:spAutoFit/>
          </a:bodyPr>
          <a:lstStyle/>
          <a:p>
            <a:pPr algn="ctr">
              <a:lnSpc>
                <a:spcPts val="4900"/>
              </a:lnSpc>
            </a:pPr>
            <a:r>
              <a:rPr lang="en-US" sz="3500" spc="-136">
                <a:solidFill>
                  <a:srgbClr val="000000"/>
                </a:solidFill>
                <a:latin typeface="Tex Gyre Termes"/>
                <a:ea typeface="Tex Gyre Termes"/>
                <a:cs typeface="Tex Gyre Termes"/>
                <a:sym typeface="Tex Gyre Termes"/>
              </a:rPr>
              <a:t>Mevcut Proguard GUI</a:t>
            </a:r>
          </a:p>
        </p:txBody>
      </p:sp>
      <p:sp>
        <p:nvSpPr>
          <p:cNvPr name="TextBox 11" id="11"/>
          <p:cNvSpPr txBox="true"/>
          <p:nvPr/>
        </p:nvSpPr>
        <p:spPr>
          <a:xfrm rot="0">
            <a:off x="1702188" y="952500"/>
            <a:ext cx="10716552" cy="762037"/>
          </a:xfrm>
          <a:prstGeom prst="rect">
            <a:avLst/>
          </a:prstGeom>
        </p:spPr>
        <p:txBody>
          <a:bodyPr anchor="t" rtlCol="false" tIns="0" lIns="0" bIns="0" rIns="0">
            <a:spAutoFit/>
          </a:bodyPr>
          <a:lstStyle/>
          <a:p>
            <a:pPr algn="l">
              <a:lnSpc>
                <a:spcPts val="6299"/>
              </a:lnSpc>
            </a:pPr>
            <a:r>
              <a:rPr lang="en-US" sz="4500" b="true">
                <a:solidFill>
                  <a:srgbClr val="000000"/>
                </a:solidFill>
                <a:latin typeface="Tex Gyre Termes Bold"/>
                <a:ea typeface="Tex Gyre Termes Bold"/>
                <a:cs typeface="Tex Gyre Termes Bold"/>
                <a:sym typeface="Tex Gyre Termes Bold"/>
              </a:rPr>
              <a:t>Her Şeyin Başladığı Yer: Stratejik Problem</a:t>
            </a:r>
          </a:p>
        </p:txBody>
      </p:sp>
      <p:grpSp>
        <p:nvGrpSpPr>
          <p:cNvPr name="Group 12" id="12"/>
          <p:cNvGrpSpPr/>
          <p:nvPr/>
        </p:nvGrpSpPr>
        <p:grpSpPr>
          <a:xfrm rot="0">
            <a:off x="9533089" y="4619773"/>
            <a:ext cx="6450885" cy="4063737"/>
            <a:chOff x="0" y="0"/>
            <a:chExt cx="8601179" cy="5418316"/>
          </a:xfrm>
        </p:grpSpPr>
        <p:pic>
          <p:nvPicPr>
            <p:cNvPr name="Picture 13" id="13"/>
            <p:cNvPicPr>
              <a:picLocks noChangeAspect="true"/>
            </p:cNvPicPr>
            <p:nvPr/>
          </p:nvPicPr>
          <p:blipFill>
            <a:blip r:embed="rId7"/>
            <a:srcRect l="0" t="0" r="0" b="25054"/>
            <a:stretch>
              <a:fillRect/>
            </a:stretch>
          </p:blipFill>
          <p:spPr>
            <a:xfrm flipH="false" flipV="false">
              <a:off x="0" y="0"/>
              <a:ext cx="8601179" cy="5418316"/>
            </a:xfrm>
            <a:prstGeom prst="rect">
              <a:avLst/>
            </a:prstGeom>
          </p:spPr>
        </p:pic>
      </p:grpSp>
    </p:spTree>
  </p:cSld>
  <p:clrMapOvr>
    <a:masterClrMapping/>
  </p:clrMapOvr>
  <p:timing>
    <p:tnLst>
      <p:par>
        <p:cTn dur="indefinite" restart="never" nodeType="tmRoot">
          <p:childTnLst>
            <p:video>
              <p:cMediaNode vol="0">
                <p:cTn fill="hold" display="false">
                  <p:stCondLst>
                    <p:cond delay="indefinite"/>
                  </p:stCondLst>
                </p:cTn>
                <p:tgtEl>
                  <p:spTgt spid="3"/>
                </p:tgtEl>
              </p:cMediaNode>
            </p:video>
          </p:childTnLst>
        </p:cTn>
      </p:par>
    </p:tnLst>
  </p:timing>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5365531" y="791979"/>
            <a:ext cx="1893769" cy="473442"/>
          </a:xfrm>
          <a:custGeom>
            <a:avLst/>
            <a:gdLst/>
            <a:ahLst/>
            <a:cxnLst/>
            <a:rect r="r" b="b" t="t" l="l"/>
            <a:pathLst>
              <a:path h="473442" w="1893769">
                <a:moveTo>
                  <a:pt x="0" y="0"/>
                </a:moveTo>
                <a:lnTo>
                  <a:pt x="1893769" y="0"/>
                </a:lnTo>
                <a:lnTo>
                  <a:pt x="1893769" y="473442"/>
                </a:lnTo>
                <a:lnTo>
                  <a:pt x="0" y="4734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1834460" y="7183255"/>
            <a:ext cx="6137390" cy="0"/>
          </a:xfrm>
          <a:prstGeom prst="line">
            <a:avLst/>
          </a:prstGeom>
          <a:ln cap="rnd" w="19050">
            <a:solidFill>
              <a:srgbClr val="00109D"/>
            </a:solidFill>
            <a:prstDash val="solid"/>
            <a:headEnd type="none" len="sm" w="sm"/>
            <a:tailEnd type="none" len="sm" w="sm"/>
          </a:ln>
        </p:spPr>
      </p:sp>
      <p:sp>
        <p:nvSpPr>
          <p:cNvPr name="AutoShape 4" id="4"/>
          <p:cNvSpPr/>
          <p:nvPr/>
        </p:nvSpPr>
        <p:spPr>
          <a:xfrm>
            <a:off x="1834460" y="3107193"/>
            <a:ext cx="6137390" cy="0"/>
          </a:xfrm>
          <a:prstGeom prst="line">
            <a:avLst/>
          </a:prstGeom>
          <a:ln cap="rnd" w="19050">
            <a:solidFill>
              <a:srgbClr val="00109D"/>
            </a:solidFill>
            <a:prstDash val="solid"/>
            <a:headEnd type="none" len="sm" w="sm"/>
            <a:tailEnd type="none" len="sm" w="sm"/>
          </a:ln>
        </p:spPr>
      </p:sp>
      <p:sp>
        <p:nvSpPr>
          <p:cNvPr name="Freeform 5" id="5"/>
          <p:cNvSpPr/>
          <p:nvPr/>
        </p:nvSpPr>
        <p:spPr>
          <a:xfrm flipH="false" flipV="false" rot="0">
            <a:off x="1834460" y="3094220"/>
            <a:ext cx="6137390" cy="4089036"/>
          </a:xfrm>
          <a:custGeom>
            <a:avLst/>
            <a:gdLst/>
            <a:ahLst/>
            <a:cxnLst/>
            <a:rect r="r" b="b" t="t" l="l"/>
            <a:pathLst>
              <a:path h="4089036" w="6137390">
                <a:moveTo>
                  <a:pt x="0" y="0"/>
                </a:moveTo>
                <a:lnTo>
                  <a:pt x="6137390" y="0"/>
                </a:lnTo>
                <a:lnTo>
                  <a:pt x="6137390" y="4089035"/>
                </a:lnTo>
                <a:lnTo>
                  <a:pt x="0" y="4089035"/>
                </a:lnTo>
                <a:lnTo>
                  <a:pt x="0" y="0"/>
                </a:lnTo>
                <a:close/>
              </a:path>
            </a:pathLst>
          </a:custGeom>
          <a:blipFill>
            <a:blip r:embed="rId4"/>
            <a:stretch>
              <a:fillRect l="0" t="0" r="0" b="0"/>
            </a:stretch>
          </a:blipFill>
        </p:spPr>
      </p:sp>
      <p:sp>
        <p:nvSpPr>
          <p:cNvPr name="TextBox 6" id="6"/>
          <p:cNvSpPr txBox="true"/>
          <p:nvPr/>
        </p:nvSpPr>
        <p:spPr>
          <a:xfrm rot="0">
            <a:off x="1702188" y="952500"/>
            <a:ext cx="11897618" cy="762037"/>
          </a:xfrm>
          <a:prstGeom prst="rect">
            <a:avLst/>
          </a:prstGeom>
        </p:spPr>
        <p:txBody>
          <a:bodyPr anchor="t" rtlCol="false" tIns="0" lIns="0" bIns="0" rIns="0">
            <a:spAutoFit/>
          </a:bodyPr>
          <a:lstStyle/>
          <a:p>
            <a:pPr algn="l">
              <a:lnSpc>
                <a:spcPts val="6299"/>
              </a:lnSpc>
            </a:pPr>
            <a:r>
              <a:rPr lang="en-US" sz="4500" b="true">
                <a:solidFill>
                  <a:srgbClr val="000000"/>
                </a:solidFill>
                <a:latin typeface="Tex Gyre Termes Bold"/>
                <a:ea typeface="Tex Gyre Termes Bold"/>
                <a:cs typeface="Tex Gyre Termes Bold"/>
                <a:sym typeface="Tex Gyre Termes Bold"/>
              </a:rPr>
              <a:t>İlk Adım: Minimum Uygulanabilir Ürün (MVP)</a:t>
            </a:r>
          </a:p>
        </p:txBody>
      </p:sp>
      <p:grpSp>
        <p:nvGrpSpPr>
          <p:cNvPr name="Group 7" id="7"/>
          <p:cNvGrpSpPr/>
          <p:nvPr/>
        </p:nvGrpSpPr>
        <p:grpSpPr>
          <a:xfrm rot="0">
            <a:off x="9861531" y="3107193"/>
            <a:ext cx="6450885" cy="4076062"/>
            <a:chOff x="0" y="0"/>
            <a:chExt cx="8601179" cy="5434749"/>
          </a:xfrm>
        </p:grpSpPr>
        <p:pic>
          <p:nvPicPr>
            <p:cNvPr name="Picture 8" id="8"/>
            <p:cNvPicPr>
              <a:picLocks noChangeAspect="true"/>
            </p:cNvPicPr>
            <p:nvPr/>
          </p:nvPicPr>
          <p:blipFill>
            <a:blip r:embed="rId5"/>
            <a:srcRect l="19162" t="0" r="19162" b="0"/>
            <a:stretch>
              <a:fillRect/>
            </a:stretch>
          </p:blipFill>
          <p:spPr>
            <a:xfrm flipH="false" flipV="false">
              <a:off x="0" y="0"/>
              <a:ext cx="8601179" cy="5434749"/>
            </a:xfrm>
            <a:prstGeom prst="rect">
              <a:avLst/>
            </a:prstGeom>
          </p:spPr>
        </p:pic>
      </p:grpSp>
      <p:sp>
        <p:nvSpPr>
          <p:cNvPr name="TextBox 9" id="9"/>
          <p:cNvSpPr txBox="true"/>
          <p:nvPr/>
        </p:nvSpPr>
        <p:spPr>
          <a:xfrm rot="0">
            <a:off x="1677713" y="7841606"/>
            <a:ext cx="6450885" cy="596899"/>
          </a:xfrm>
          <a:prstGeom prst="rect">
            <a:avLst/>
          </a:prstGeom>
        </p:spPr>
        <p:txBody>
          <a:bodyPr anchor="t" rtlCol="false" tIns="0" lIns="0" bIns="0" rIns="0">
            <a:spAutoFit/>
          </a:bodyPr>
          <a:lstStyle/>
          <a:p>
            <a:pPr algn="ctr">
              <a:lnSpc>
                <a:spcPts val="4900"/>
              </a:lnSpc>
            </a:pPr>
            <a:r>
              <a:rPr lang="en-US" sz="3500" spc="-136">
                <a:solidFill>
                  <a:srgbClr val="000000"/>
                </a:solidFill>
                <a:latin typeface="Tex Gyre Termes"/>
                <a:ea typeface="Tex Gyre Termes"/>
                <a:cs typeface="Tex Gyre Termes"/>
                <a:sym typeface="Tex Gyre Termes"/>
              </a:rPr>
              <a:t>Temel Sistem Mimarisi</a:t>
            </a:r>
          </a:p>
        </p:txBody>
      </p:sp>
      <p:sp>
        <p:nvSpPr>
          <p:cNvPr name="TextBox 10" id="10"/>
          <p:cNvSpPr txBox="true"/>
          <p:nvPr/>
        </p:nvSpPr>
        <p:spPr>
          <a:xfrm rot="0">
            <a:off x="9861531" y="7841606"/>
            <a:ext cx="6450885" cy="596899"/>
          </a:xfrm>
          <a:prstGeom prst="rect">
            <a:avLst/>
          </a:prstGeom>
        </p:spPr>
        <p:txBody>
          <a:bodyPr anchor="t" rtlCol="false" tIns="0" lIns="0" bIns="0" rIns="0">
            <a:spAutoFit/>
          </a:bodyPr>
          <a:lstStyle/>
          <a:p>
            <a:pPr algn="ctr">
              <a:lnSpc>
                <a:spcPts val="4900"/>
              </a:lnSpc>
            </a:pPr>
            <a:r>
              <a:rPr lang="en-US" sz="3500" spc="-136">
                <a:solidFill>
                  <a:srgbClr val="000000"/>
                </a:solidFill>
                <a:latin typeface="Tex Gyre Termes"/>
                <a:ea typeface="Tex Gyre Termes"/>
                <a:cs typeface="Tex Gyre Termes"/>
                <a:sym typeface="Tex Gyre Termes"/>
              </a:rPr>
              <a:t>İlk Prototip Arayüzü</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702188" y="730789"/>
            <a:ext cx="1893769" cy="473442"/>
          </a:xfrm>
          <a:custGeom>
            <a:avLst/>
            <a:gdLst/>
            <a:ahLst/>
            <a:cxnLst/>
            <a:rect r="r" b="b" t="t" l="l"/>
            <a:pathLst>
              <a:path h="473442" w="1893769">
                <a:moveTo>
                  <a:pt x="0" y="0"/>
                </a:moveTo>
                <a:lnTo>
                  <a:pt x="1893769" y="0"/>
                </a:lnTo>
                <a:lnTo>
                  <a:pt x="1893769" y="473443"/>
                </a:lnTo>
                <a:lnTo>
                  <a:pt x="0" y="4734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65531" y="8784858"/>
            <a:ext cx="1893769" cy="473442"/>
          </a:xfrm>
          <a:custGeom>
            <a:avLst/>
            <a:gdLst/>
            <a:ahLst/>
            <a:cxnLst/>
            <a:rect r="r" b="b" t="t" l="l"/>
            <a:pathLst>
              <a:path h="473442" w="1893769">
                <a:moveTo>
                  <a:pt x="0" y="0"/>
                </a:moveTo>
                <a:lnTo>
                  <a:pt x="1893769" y="0"/>
                </a:lnTo>
                <a:lnTo>
                  <a:pt x="1893769" y="473442"/>
                </a:lnTo>
                <a:lnTo>
                  <a:pt x="0" y="4734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225381" y="2230798"/>
            <a:ext cx="9837237" cy="6554059"/>
          </a:xfrm>
          <a:custGeom>
            <a:avLst/>
            <a:gdLst/>
            <a:ahLst/>
            <a:cxnLst/>
            <a:rect r="r" b="b" t="t" l="l"/>
            <a:pathLst>
              <a:path h="6554059" w="9837237">
                <a:moveTo>
                  <a:pt x="0" y="0"/>
                </a:moveTo>
                <a:lnTo>
                  <a:pt x="9837238" y="0"/>
                </a:lnTo>
                <a:lnTo>
                  <a:pt x="9837238" y="6554060"/>
                </a:lnTo>
                <a:lnTo>
                  <a:pt x="0" y="6554060"/>
                </a:lnTo>
                <a:lnTo>
                  <a:pt x="0" y="0"/>
                </a:lnTo>
                <a:close/>
              </a:path>
            </a:pathLst>
          </a:custGeom>
          <a:blipFill>
            <a:blip r:embed="rId4"/>
            <a:stretch>
              <a:fillRect l="0" t="0" r="0" b="0"/>
            </a:stretch>
          </a:blipFill>
        </p:spPr>
      </p:sp>
      <p:sp>
        <p:nvSpPr>
          <p:cNvPr name="TextBox 5" id="5"/>
          <p:cNvSpPr txBox="true"/>
          <p:nvPr/>
        </p:nvSpPr>
        <p:spPr>
          <a:xfrm rot="0">
            <a:off x="5875702" y="952500"/>
            <a:ext cx="10684467" cy="762037"/>
          </a:xfrm>
          <a:prstGeom prst="rect">
            <a:avLst/>
          </a:prstGeom>
        </p:spPr>
        <p:txBody>
          <a:bodyPr anchor="t" rtlCol="false" tIns="0" lIns="0" bIns="0" rIns="0">
            <a:spAutoFit/>
          </a:bodyPr>
          <a:lstStyle/>
          <a:p>
            <a:pPr algn="r">
              <a:lnSpc>
                <a:spcPts val="6299"/>
              </a:lnSpc>
            </a:pPr>
            <a:r>
              <a:rPr lang="en-US" b="true" sz="4500">
                <a:solidFill>
                  <a:srgbClr val="000000"/>
                </a:solidFill>
                <a:latin typeface="Tex Gyre Termes Bold"/>
                <a:ea typeface="Tex Gyre Termes Bold"/>
                <a:cs typeface="Tex Gyre Termes Bold"/>
                <a:sym typeface="Tex Gyre Termes Bold"/>
              </a:rPr>
              <a:t>"Peki Ya Daha Fazlası?" - Projenin Evrimi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4666400" y="730789"/>
            <a:ext cx="1893769" cy="473442"/>
          </a:xfrm>
          <a:custGeom>
            <a:avLst/>
            <a:gdLst/>
            <a:ahLst/>
            <a:cxnLst/>
            <a:rect r="r" b="b" t="t" l="l"/>
            <a:pathLst>
              <a:path h="473442" w="1893769">
                <a:moveTo>
                  <a:pt x="0" y="0"/>
                </a:moveTo>
                <a:lnTo>
                  <a:pt x="1893769" y="0"/>
                </a:lnTo>
                <a:lnTo>
                  <a:pt x="1893769" y="473443"/>
                </a:lnTo>
                <a:lnTo>
                  <a:pt x="0" y="4734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1715010" y="1988806"/>
            <a:ext cx="5108033" cy="0"/>
          </a:xfrm>
          <a:prstGeom prst="line">
            <a:avLst/>
          </a:prstGeom>
          <a:ln cap="rnd" w="38100">
            <a:solidFill>
              <a:srgbClr val="00109D"/>
            </a:solidFill>
            <a:prstDash val="solid"/>
            <a:headEnd type="none" len="sm" w="sm"/>
            <a:tailEnd type="none" len="sm" w="sm"/>
          </a:ln>
        </p:spPr>
      </p:sp>
      <p:sp>
        <p:nvSpPr>
          <p:cNvPr name="AutoShape 4" id="4"/>
          <p:cNvSpPr/>
          <p:nvPr/>
        </p:nvSpPr>
        <p:spPr>
          <a:xfrm>
            <a:off x="7257393" y="4023168"/>
            <a:ext cx="3071071" cy="0"/>
          </a:xfrm>
          <a:prstGeom prst="line">
            <a:avLst/>
          </a:prstGeom>
          <a:ln cap="rnd" w="38100">
            <a:solidFill>
              <a:srgbClr val="00109D"/>
            </a:solidFill>
            <a:prstDash val="solid"/>
            <a:headEnd type="none" len="sm" w="sm"/>
            <a:tailEnd type="none" len="sm" w="sm"/>
          </a:ln>
        </p:spPr>
      </p:sp>
      <p:sp>
        <p:nvSpPr>
          <p:cNvPr name="AutoShape 5" id="5"/>
          <p:cNvSpPr/>
          <p:nvPr/>
        </p:nvSpPr>
        <p:spPr>
          <a:xfrm>
            <a:off x="2326391" y="4004118"/>
            <a:ext cx="1988346" cy="0"/>
          </a:xfrm>
          <a:prstGeom prst="line">
            <a:avLst/>
          </a:prstGeom>
          <a:ln cap="rnd" w="38100">
            <a:solidFill>
              <a:srgbClr val="00109D"/>
            </a:solidFill>
            <a:prstDash val="solid"/>
            <a:headEnd type="none" len="sm" w="sm"/>
            <a:tailEnd type="none" len="sm" w="sm"/>
          </a:ln>
        </p:spPr>
      </p:sp>
      <p:sp>
        <p:nvSpPr>
          <p:cNvPr name="TextBox 6" id="6"/>
          <p:cNvSpPr txBox="true"/>
          <p:nvPr/>
        </p:nvSpPr>
        <p:spPr>
          <a:xfrm rot="0">
            <a:off x="1702188" y="2640932"/>
            <a:ext cx="13192812" cy="658336"/>
          </a:xfrm>
          <a:prstGeom prst="rect">
            <a:avLst/>
          </a:prstGeom>
        </p:spPr>
        <p:txBody>
          <a:bodyPr anchor="t" rtlCol="false" tIns="0" lIns="0" bIns="0" rIns="0">
            <a:spAutoFit/>
          </a:bodyPr>
          <a:lstStyle/>
          <a:p>
            <a:pPr algn="just">
              <a:lnSpc>
                <a:spcPts val="5320"/>
              </a:lnSpc>
            </a:pPr>
            <a:r>
              <a:rPr lang="en-US" b="true" sz="3800" spc="-148">
                <a:solidFill>
                  <a:srgbClr val="000000"/>
                </a:solidFill>
                <a:latin typeface="Tex Gyre Termes Bold"/>
                <a:ea typeface="Tex Gyre Termes Bold"/>
                <a:cs typeface="Tex Gyre Termes Bold"/>
                <a:sym typeface="Tex Gyre Termes Bold"/>
              </a:rPr>
              <a:t>Evrim Adım 1:</a:t>
            </a:r>
            <a:r>
              <a:rPr lang="en-US" sz="3800" spc="-148">
                <a:solidFill>
                  <a:srgbClr val="000000"/>
                </a:solidFill>
                <a:latin typeface="Tex Gyre Termes"/>
                <a:ea typeface="Tex Gyre Termes"/>
                <a:cs typeface="Tex Gyre Termes"/>
                <a:sym typeface="Tex Gyre Termes"/>
              </a:rPr>
              <a:t> Profesyonel Kontrol, Raporlama ve Kurumsal Yetenekler</a:t>
            </a:r>
          </a:p>
        </p:txBody>
      </p:sp>
      <p:sp>
        <p:nvSpPr>
          <p:cNvPr name="TextBox 7" id="7"/>
          <p:cNvSpPr txBox="true"/>
          <p:nvPr/>
        </p:nvSpPr>
        <p:spPr>
          <a:xfrm rot="0">
            <a:off x="1893442" y="8865553"/>
            <a:ext cx="2854245" cy="596899"/>
          </a:xfrm>
          <a:prstGeom prst="rect">
            <a:avLst/>
          </a:prstGeom>
        </p:spPr>
        <p:txBody>
          <a:bodyPr anchor="t" rtlCol="false" tIns="0" lIns="0" bIns="0" rIns="0">
            <a:spAutoFit/>
          </a:bodyPr>
          <a:lstStyle/>
          <a:p>
            <a:pPr algn="ctr">
              <a:lnSpc>
                <a:spcPts val="4900"/>
              </a:lnSpc>
            </a:pPr>
            <a:r>
              <a:rPr lang="en-US" sz="3500" spc="-136">
                <a:solidFill>
                  <a:srgbClr val="000000"/>
                </a:solidFill>
                <a:latin typeface="Tex Gyre Termes"/>
                <a:ea typeface="Tex Gyre Termes"/>
                <a:cs typeface="Tex Gyre Termes"/>
                <a:sym typeface="Tex Gyre Termes"/>
              </a:rPr>
              <a:t>Uzman Kontrolü</a:t>
            </a:r>
          </a:p>
        </p:txBody>
      </p:sp>
      <p:sp>
        <p:nvSpPr>
          <p:cNvPr name="TextBox 8" id="8"/>
          <p:cNvSpPr txBox="true"/>
          <p:nvPr/>
        </p:nvSpPr>
        <p:spPr>
          <a:xfrm rot="0">
            <a:off x="7403907" y="8865553"/>
            <a:ext cx="2778045" cy="596899"/>
          </a:xfrm>
          <a:prstGeom prst="rect">
            <a:avLst/>
          </a:prstGeom>
        </p:spPr>
        <p:txBody>
          <a:bodyPr anchor="t" rtlCol="false" tIns="0" lIns="0" bIns="0" rIns="0">
            <a:spAutoFit/>
          </a:bodyPr>
          <a:lstStyle/>
          <a:p>
            <a:pPr algn="ctr">
              <a:lnSpc>
                <a:spcPts val="4900"/>
              </a:lnSpc>
            </a:pPr>
            <a:r>
              <a:rPr lang="en-US" sz="3500" spc="-136">
                <a:solidFill>
                  <a:srgbClr val="000000"/>
                </a:solidFill>
                <a:latin typeface="Tex Gyre Termes"/>
                <a:ea typeface="Tex Gyre Termes"/>
                <a:cs typeface="Tex Gyre Termes"/>
                <a:sym typeface="Tex Gyre Termes"/>
              </a:rPr>
              <a:t>Somut Metrikler</a:t>
            </a:r>
          </a:p>
        </p:txBody>
      </p:sp>
      <p:sp>
        <p:nvSpPr>
          <p:cNvPr name="TextBox 9" id="9"/>
          <p:cNvSpPr txBox="true"/>
          <p:nvPr/>
        </p:nvSpPr>
        <p:spPr>
          <a:xfrm rot="0">
            <a:off x="1702188" y="952500"/>
            <a:ext cx="10716552" cy="762037"/>
          </a:xfrm>
          <a:prstGeom prst="rect">
            <a:avLst/>
          </a:prstGeom>
        </p:spPr>
        <p:txBody>
          <a:bodyPr anchor="t" rtlCol="false" tIns="0" lIns="0" bIns="0" rIns="0">
            <a:spAutoFit/>
          </a:bodyPr>
          <a:lstStyle/>
          <a:p>
            <a:pPr algn="l">
              <a:lnSpc>
                <a:spcPts val="6299"/>
              </a:lnSpc>
            </a:pPr>
            <a:r>
              <a:rPr lang="en-US" sz="4500" b="true">
                <a:solidFill>
                  <a:srgbClr val="000000"/>
                </a:solidFill>
                <a:latin typeface="Tex Gyre Termes Bold"/>
                <a:ea typeface="Tex Gyre Termes Bold"/>
                <a:cs typeface="Tex Gyre Termes Bold"/>
                <a:sym typeface="Tex Gyre Termes Bold"/>
              </a:rPr>
              <a:t>Her Şeyin Başladığı Yer: Stratejik Problem</a:t>
            </a:r>
          </a:p>
        </p:txBody>
      </p:sp>
      <p:grpSp>
        <p:nvGrpSpPr>
          <p:cNvPr name="Group 10" id="10"/>
          <p:cNvGrpSpPr/>
          <p:nvPr/>
        </p:nvGrpSpPr>
        <p:grpSpPr>
          <a:xfrm rot="0">
            <a:off x="6501065" y="4479994"/>
            <a:ext cx="4583728" cy="4212522"/>
            <a:chOff x="0" y="0"/>
            <a:chExt cx="6111638" cy="5616696"/>
          </a:xfrm>
        </p:grpSpPr>
        <p:pic>
          <p:nvPicPr>
            <p:cNvPr name="Picture 11" id="11"/>
            <p:cNvPicPr>
              <a:picLocks noChangeAspect="true"/>
            </p:cNvPicPr>
            <p:nvPr/>
          </p:nvPicPr>
          <p:blipFill>
            <a:blip r:embed="rId4"/>
            <a:srcRect l="28797" t="0" r="28797" b="0"/>
            <a:stretch>
              <a:fillRect/>
            </a:stretch>
          </p:blipFill>
          <p:spPr>
            <a:xfrm flipH="false" flipV="false">
              <a:off x="0" y="0"/>
              <a:ext cx="6111638" cy="5616696"/>
            </a:xfrm>
            <a:prstGeom prst="rect">
              <a:avLst/>
            </a:prstGeom>
          </p:spPr>
        </p:pic>
      </p:grpSp>
      <p:grpSp>
        <p:nvGrpSpPr>
          <p:cNvPr name="Group 12" id="12"/>
          <p:cNvGrpSpPr/>
          <p:nvPr/>
        </p:nvGrpSpPr>
        <p:grpSpPr>
          <a:xfrm rot="0">
            <a:off x="11976441" y="4479994"/>
            <a:ext cx="4583728" cy="4212522"/>
            <a:chOff x="0" y="0"/>
            <a:chExt cx="6111638" cy="5616696"/>
          </a:xfrm>
        </p:grpSpPr>
        <p:pic>
          <p:nvPicPr>
            <p:cNvPr name="Picture 13" id="13"/>
            <p:cNvPicPr>
              <a:picLocks noChangeAspect="true"/>
            </p:cNvPicPr>
            <p:nvPr/>
          </p:nvPicPr>
          <p:blipFill>
            <a:blip r:embed="rId4"/>
            <a:srcRect l="28797" t="0" r="28797" b="0"/>
            <a:stretch>
              <a:fillRect/>
            </a:stretch>
          </p:blipFill>
          <p:spPr>
            <a:xfrm flipH="false" flipV="false">
              <a:off x="0" y="0"/>
              <a:ext cx="6111638" cy="5616696"/>
            </a:xfrm>
            <a:prstGeom prst="rect">
              <a:avLst/>
            </a:prstGeom>
          </p:spPr>
        </p:pic>
      </p:grpSp>
      <p:grpSp>
        <p:nvGrpSpPr>
          <p:cNvPr name="Group 14" id="14"/>
          <p:cNvGrpSpPr/>
          <p:nvPr/>
        </p:nvGrpSpPr>
        <p:grpSpPr>
          <a:xfrm rot="0">
            <a:off x="1028700" y="4479994"/>
            <a:ext cx="4583728" cy="4212522"/>
            <a:chOff x="0" y="0"/>
            <a:chExt cx="6111638" cy="5616696"/>
          </a:xfrm>
        </p:grpSpPr>
        <p:pic>
          <p:nvPicPr>
            <p:cNvPr name="Picture 15" id="15"/>
            <p:cNvPicPr>
              <a:picLocks noChangeAspect="true"/>
            </p:cNvPicPr>
            <p:nvPr/>
          </p:nvPicPr>
          <p:blipFill>
            <a:blip r:embed="rId4"/>
            <a:srcRect l="28797" t="0" r="28797" b="0"/>
            <a:stretch>
              <a:fillRect/>
            </a:stretch>
          </p:blipFill>
          <p:spPr>
            <a:xfrm flipH="false" flipV="false">
              <a:off x="0" y="0"/>
              <a:ext cx="6111638" cy="5616696"/>
            </a:xfrm>
            <a:prstGeom prst="rect">
              <a:avLst/>
            </a:prstGeom>
          </p:spPr>
        </p:pic>
      </p:grpSp>
      <p:sp>
        <p:nvSpPr>
          <p:cNvPr name="TextBox 16" id="16"/>
          <p:cNvSpPr txBox="true"/>
          <p:nvPr/>
        </p:nvSpPr>
        <p:spPr>
          <a:xfrm rot="0">
            <a:off x="12521143" y="8865553"/>
            <a:ext cx="3494325" cy="596899"/>
          </a:xfrm>
          <a:prstGeom prst="rect">
            <a:avLst/>
          </a:prstGeom>
        </p:spPr>
        <p:txBody>
          <a:bodyPr anchor="t" rtlCol="false" tIns="0" lIns="0" bIns="0" rIns="0">
            <a:spAutoFit/>
          </a:bodyPr>
          <a:lstStyle/>
          <a:p>
            <a:pPr algn="ctr">
              <a:lnSpc>
                <a:spcPts val="4900"/>
              </a:lnSpc>
            </a:pPr>
            <a:r>
              <a:rPr lang="en-US" sz="3500" spc="-136">
                <a:solidFill>
                  <a:srgbClr val="000000"/>
                </a:solidFill>
                <a:latin typeface="Tex Gyre Termes"/>
                <a:ea typeface="Tex Gyre Termes"/>
                <a:cs typeface="Tex Gyre Termes"/>
                <a:sym typeface="Tex Gyre Termes"/>
              </a:rPr>
              <a:t>Kurumsal Yetenekler</a:t>
            </a:r>
          </a:p>
        </p:txBody>
      </p:sp>
      <p:sp>
        <p:nvSpPr>
          <p:cNvPr name="AutoShape 17" id="17"/>
          <p:cNvSpPr/>
          <p:nvPr/>
        </p:nvSpPr>
        <p:spPr>
          <a:xfrm>
            <a:off x="13274132" y="3985068"/>
            <a:ext cx="1988346" cy="0"/>
          </a:xfrm>
          <a:prstGeom prst="line">
            <a:avLst/>
          </a:prstGeom>
          <a:ln cap="rnd" w="38100">
            <a:solidFill>
              <a:srgbClr val="00109D"/>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2280680" y="4605061"/>
            <a:ext cx="6450885" cy="4093161"/>
            <a:chOff x="0" y="0"/>
            <a:chExt cx="8601179" cy="5457547"/>
          </a:xfrm>
        </p:grpSpPr>
        <p:pic>
          <p:nvPicPr>
            <p:cNvPr name="Picture 3" id="3"/>
            <p:cNvPicPr>
              <a:picLocks noChangeAspect="true"/>
            </p:cNvPicPr>
            <p:nvPr/>
          </p:nvPicPr>
          <p:blipFill>
            <a:blip r:embed="rId2"/>
            <a:srcRect l="19291" t="0" r="19291" b="0"/>
            <a:stretch>
              <a:fillRect/>
            </a:stretch>
          </p:blipFill>
          <p:spPr>
            <a:xfrm flipH="false" flipV="false">
              <a:off x="0" y="0"/>
              <a:ext cx="8601179" cy="5457547"/>
            </a:xfrm>
            <a:prstGeom prst="rect">
              <a:avLst/>
            </a:prstGeom>
          </p:spPr>
        </p:pic>
      </p:grpSp>
      <p:sp>
        <p:nvSpPr>
          <p:cNvPr name="Freeform 4" id="4"/>
          <p:cNvSpPr/>
          <p:nvPr/>
        </p:nvSpPr>
        <p:spPr>
          <a:xfrm flipH="false" flipV="false" rot="0">
            <a:off x="14666400" y="730789"/>
            <a:ext cx="1893769" cy="473442"/>
          </a:xfrm>
          <a:custGeom>
            <a:avLst/>
            <a:gdLst/>
            <a:ahLst/>
            <a:cxnLst/>
            <a:rect r="r" b="b" t="t" l="l"/>
            <a:pathLst>
              <a:path h="473442" w="1893769">
                <a:moveTo>
                  <a:pt x="0" y="0"/>
                </a:moveTo>
                <a:lnTo>
                  <a:pt x="1893769" y="0"/>
                </a:lnTo>
                <a:lnTo>
                  <a:pt x="1893769" y="473443"/>
                </a:lnTo>
                <a:lnTo>
                  <a:pt x="0" y="4734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4511950" y="4004118"/>
            <a:ext cx="1988346" cy="0"/>
          </a:xfrm>
          <a:prstGeom prst="line">
            <a:avLst/>
          </a:prstGeom>
          <a:ln cap="rnd" w="38100">
            <a:solidFill>
              <a:srgbClr val="00109D"/>
            </a:solidFill>
            <a:prstDash val="solid"/>
            <a:headEnd type="none" len="sm" w="sm"/>
            <a:tailEnd type="none" len="sm" w="sm"/>
          </a:ln>
        </p:spPr>
      </p:sp>
      <p:sp>
        <p:nvSpPr>
          <p:cNvPr name="TextBox 6" id="6"/>
          <p:cNvSpPr txBox="true"/>
          <p:nvPr/>
        </p:nvSpPr>
        <p:spPr>
          <a:xfrm rot="0">
            <a:off x="1702188" y="2640932"/>
            <a:ext cx="12603152" cy="658336"/>
          </a:xfrm>
          <a:prstGeom prst="rect">
            <a:avLst/>
          </a:prstGeom>
        </p:spPr>
        <p:txBody>
          <a:bodyPr anchor="t" rtlCol="false" tIns="0" lIns="0" bIns="0" rIns="0">
            <a:spAutoFit/>
          </a:bodyPr>
          <a:lstStyle/>
          <a:p>
            <a:pPr algn="just">
              <a:lnSpc>
                <a:spcPts val="5320"/>
              </a:lnSpc>
            </a:pPr>
            <a:r>
              <a:rPr lang="en-US" b="true" sz="3800" spc="-148">
                <a:solidFill>
                  <a:srgbClr val="000000"/>
                </a:solidFill>
                <a:latin typeface="Tex Gyre Termes Bold"/>
                <a:ea typeface="Tex Gyre Termes Bold"/>
                <a:cs typeface="Tex Gyre Termes Bold"/>
                <a:sym typeface="Tex Gyre Termes Bold"/>
              </a:rPr>
              <a:t>Evrim Adım 2: </a:t>
            </a:r>
            <a:r>
              <a:rPr lang="en-US" sz="3800" spc="-148">
                <a:solidFill>
                  <a:srgbClr val="000000"/>
                </a:solidFill>
                <a:latin typeface="Tex Gyre Termes"/>
                <a:ea typeface="Tex Gyre Termes"/>
                <a:cs typeface="Tex Gyre Termes"/>
                <a:sym typeface="Tex Gyre Termes"/>
              </a:rPr>
              <a:t>Kapsam Genişlemesi ve Vizyonun Dönüşümü</a:t>
            </a:r>
          </a:p>
        </p:txBody>
      </p:sp>
      <p:sp>
        <p:nvSpPr>
          <p:cNvPr name="TextBox 7" id="7"/>
          <p:cNvSpPr txBox="true"/>
          <p:nvPr/>
        </p:nvSpPr>
        <p:spPr>
          <a:xfrm rot="0">
            <a:off x="2280680" y="8865553"/>
            <a:ext cx="6450885" cy="596899"/>
          </a:xfrm>
          <a:prstGeom prst="rect">
            <a:avLst/>
          </a:prstGeom>
        </p:spPr>
        <p:txBody>
          <a:bodyPr anchor="t" rtlCol="false" tIns="0" lIns="0" bIns="0" rIns="0">
            <a:spAutoFit/>
          </a:bodyPr>
          <a:lstStyle/>
          <a:p>
            <a:pPr algn="ctr">
              <a:lnSpc>
                <a:spcPts val="4900"/>
              </a:lnSpc>
            </a:pPr>
            <a:r>
              <a:rPr lang="en-US" sz="3500" spc="-136">
                <a:solidFill>
                  <a:srgbClr val="000000"/>
                </a:solidFill>
                <a:latin typeface="Tex Gyre Termes"/>
                <a:ea typeface="Tex Gyre Termes"/>
                <a:cs typeface="Tex Gyre Termes"/>
                <a:sym typeface="Tex Gyre Termes"/>
              </a:rPr>
              <a:t>Yatay Genişleme: JavaScript Desteği</a:t>
            </a:r>
          </a:p>
        </p:txBody>
      </p:sp>
      <p:sp>
        <p:nvSpPr>
          <p:cNvPr name="TextBox 8" id="8"/>
          <p:cNvSpPr txBox="true"/>
          <p:nvPr/>
        </p:nvSpPr>
        <p:spPr>
          <a:xfrm rot="0">
            <a:off x="9533089" y="8865553"/>
            <a:ext cx="6450885" cy="596899"/>
          </a:xfrm>
          <a:prstGeom prst="rect">
            <a:avLst/>
          </a:prstGeom>
        </p:spPr>
        <p:txBody>
          <a:bodyPr anchor="t" rtlCol="false" tIns="0" lIns="0" bIns="0" rIns="0">
            <a:spAutoFit/>
          </a:bodyPr>
          <a:lstStyle/>
          <a:p>
            <a:pPr algn="ctr">
              <a:lnSpc>
                <a:spcPts val="4900"/>
              </a:lnSpc>
            </a:pPr>
            <a:r>
              <a:rPr lang="en-US" sz="3500" spc="-136">
                <a:solidFill>
                  <a:srgbClr val="000000"/>
                </a:solidFill>
                <a:latin typeface="Tex Gyre Termes"/>
                <a:ea typeface="Tex Gyre Termes"/>
                <a:cs typeface="Tex Gyre Termes"/>
                <a:sym typeface="Tex Gyre Termes"/>
              </a:rPr>
              <a:t>Dikey Derinleşme: Kod Kalite Analizi</a:t>
            </a:r>
          </a:p>
        </p:txBody>
      </p:sp>
      <p:sp>
        <p:nvSpPr>
          <p:cNvPr name="TextBox 9" id="9"/>
          <p:cNvSpPr txBox="true"/>
          <p:nvPr/>
        </p:nvSpPr>
        <p:spPr>
          <a:xfrm rot="0">
            <a:off x="1702188" y="952500"/>
            <a:ext cx="10716552" cy="762037"/>
          </a:xfrm>
          <a:prstGeom prst="rect">
            <a:avLst/>
          </a:prstGeom>
        </p:spPr>
        <p:txBody>
          <a:bodyPr anchor="t" rtlCol="false" tIns="0" lIns="0" bIns="0" rIns="0">
            <a:spAutoFit/>
          </a:bodyPr>
          <a:lstStyle/>
          <a:p>
            <a:pPr algn="l">
              <a:lnSpc>
                <a:spcPts val="6299"/>
              </a:lnSpc>
            </a:pPr>
            <a:r>
              <a:rPr lang="en-US" sz="4500" b="true">
                <a:solidFill>
                  <a:srgbClr val="000000"/>
                </a:solidFill>
                <a:latin typeface="Tex Gyre Termes Bold"/>
                <a:ea typeface="Tex Gyre Termes Bold"/>
                <a:cs typeface="Tex Gyre Termes Bold"/>
                <a:sym typeface="Tex Gyre Termes Bold"/>
              </a:rPr>
              <a:t>Evrim Adım 2: Vizyon Genişlemesi</a:t>
            </a:r>
          </a:p>
        </p:txBody>
      </p:sp>
      <p:grpSp>
        <p:nvGrpSpPr>
          <p:cNvPr name="Group 10" id="10"/>
          <p:cNvGrpSpPr/>
          <p:nvPr/>
        </p:nvGrpSpPr>
        <p:grpSpPr>
          <a:xfrm rot="0">
            <a:off x="9533089" y="4619773"/>
            <a:ext cx="6450885" cy="4063737"/>
            <a:chOff x="0" y="0"/>
            <a:chExt cx="8601179" cy="5418316"/>
          </a:xfrm>
        </p:grpSpPr>
        <p:pic>
          <p:nvPicPr>
            <p:cNvPr name="Picture 11" id="11"/>
            <p:cNvPicPr>
              <a:picLocks noChangeAspect="true"/>
            </p:cNvPicPr>
            <p:nvPr/>
          </p:nvPicPr>
          <p:blipFill>
            <a:blip r:embed="rId2"/>
            <a:srcRect l="19068" t="0" r="19068" b="0"/>
            <a:stretch>
              <a:fillRect/>
            </a:stretch>
          </p:blipFill>
          <p:spPr>
            <a:xfrm flipH="false" flipV="false">
              <a:off x="0" y="0"/>
              <a:ext cx="8601179" cy="5418316"/>
            </a:xfrm>
            <a:prstGeom prst="rect">
              <a:avLst/>
            </a:prstGeom>
          </p:spPr>
        </p:pic>
      </p:grpSp>
      <p:sp>
        <p:nvSpPr>
          <p:cNvPr name="AutoShape 12" id="12"/>
          <p:cNvSpPr/>
          <p:nvPr/>
        </p:nvSpPr>
        <p:spPr>
          <a:xfrm>
            <a:off x="11764358" y="4004118"/>
            <a:ext cx="1988346" cy="0"/>
          </a:xfrm>
          <a:prstGeom prst="line">
            <a:avLst/>
          </a:prstGeom>
          <a:ln cap="rnd" w="38100">
            <a:solidFill>
              <a:srgbClr val="00109D"/>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702188" y="3450383"/>
            <a:ext cx="8391521" cy="4123641"/>
            <a:chOff x="0" y="0"/>
            <a:chExt cx="11188695" cy="5498187"/>
          </a:xfrm>
        </p:grpSpPr>
        <p:pic>
          <p:nvPicPr>
            <p:cNvPr name="Picture 3" id="3"/>
            <p:cNvPicPr>
              <a:picLocks noChangeAspect="true"/>
            </p:cNvPicPr>
            <p:nvPr/>
          </p:nvPicPr>
          <p:blipFill>
            <a:blip r:embed="rId2"/>
            <a:srcRect l="0" t="6319" r="0" b="6319"/>
            <a:stretch>
              <a:fillRect/>
            </a:stretch>
          </p:blipFill>
          <p:spPr>
            <a:xfrm flipH="false" flipV="false">
              <a:off x="0" y="0"/>
              <a:ext cx="11188695" cy="5498187"/>
            </a:xfrm>
            <a:prstGeom prst="rect">
              <a:avLst/>
            </a:prstGeom>
          </p:spPr>
        </p:pic>
      </p:grpSp>
      <p:sp>
        <p:nvSpPr>
          <p:cNvPr name="Freeform 4" id="4"/>
          <p:cNvSpPr/>
          <p:nvPr/>
        </p:nvSpPr>
        <p:spPr>
          <a:xfrm flipH="false" flipV="false" rot="0">
            <a:off x="14666400" y="555258"/>
            <a:ext cx="1893769" cy="473442"/>
          </a:xfrm>
          <a:custGeom>
            <a:avLst/>
            <a:gdLst/>
            <a:ahLst/>
            <a:cxnLst/>
            <a:rect r="r" b="b" t="t" l="l"/>
            <a:pathLst>
              <a:path h="473442" w="1893769">
                <a:moveTo>
                  <a:pt x="0" y="0"/>
                </a:moveTo>
                <a:lnTo>
                  <a:pt x="1893769" y="0"/>
                </a:lnTo>
                <a:lnTo>
                  <a:pt x="1893769" y="473442"/>
                </a:lnTo>
                <a:lnTo>
                  <a:pt x="0" y="4734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rot="0">
            <a:off x="1702188" y="2467817"/>
            <a:ext cx="5108033" cy="0"/>
          </a:xfrm>
          <a:prstGeom prst="line">
            <a:avLst/>
          </a:prstGeom>
          <a:ln cap="rnd" w="38100">
            <a:solidFill>
              <a:srgbClr val="00109D"/>
            </a:solidFill>
            <a:prstDash val="solid"/>
            <a:headEnd type="none" len="sm" w="sm"/>
            <a:tailEnd type="none" len="sm" w="sm"/>
          </a:ln>
        </p:spPr>
      </p:sp>
      <p:sp>
        <p:nvSpPr>
          <p:cNvPr name="AutoShape 6" id="6"/>
          <p:cNvSpPr/>
          <p:nvPr/>
        </p:nvSpPr>
        <p:spPr>
          <a:xfrm rot="0">
            <a:off x="15071868" y="9258300"/>
            <a:ext cx="1535536" cy="0"/>
          </a:xfrm>
          <a:prstGeom prst="line">
            <a:avLst/>
          </a:prstGeom>
          <a:ln cap="rnd" w="76200">
            <a:solidFill>
              <a:srgbClr val="00109D"/>
            </a:solidFill>
            <a:prstDash val="solid"/>
            <a:headEnd type="none" len="sm" w="sm"/>
            <a:tailEnd type="arrow" len="sm" w="med"/>
          </a:ln>
        </p:spPr>
      </p:sp>
      <p:grpSp>
        <p:nvGrpSpPr>
          <p:cNvPr name="Group 7" id="7"/>
          <p:cNvGrpSpPr/>
          <p:nvPr/>
        </p:nvGrpSpPr>
        <p:grpSpPr>
          <a:xfrm rot="0">
            <a:off x="11076642" y="2583687"/>
            <a:ext cx="4658562" cy="5857033"/>
            <a:chOff x="0" y="0"/>
            <a:chExt cx="6211417" cy="7809377"/>
          </a:xfrm>
        </p:grpSpPr>
        <p:pic>
          <p:nvPicPr>
            <p:cNvPr name="Picture 8" id="8"/>
            <p:cNvPicPr>
              <a:picLocks noChangeAspect="true"/>
            </p:cNvPicPr>
            <p:nvPr/>
          </p:nvPicPr>
          <p:blipFill>
            <a:blip r:embed="rId5"/>
            <a:srcRect l="34502" t="0" r="34502" b="0"/>
            <a:stretch>
              <a:fillRect/>
            </a:stretch>
          </p:blipFill>
          <p:spPr>
            <a:xfrm flipH="false" flipV="false">
              <a:off x="0" y="0"/>
              <a:ext cx="6211417" cy="7809377"/>
            </a:xfrm>
            <a:prstGeom prst="rect">
              <a:avLst/>
            </a:prstGeom>
          </p:spPr>
        </p:pic>
      </p:grpSp>
      <p:sp>
        <p:nvSpPr>
          <p:cNvPr name="TextBox 9" id="9"/>
          <p:cNvSpPr txBox="true"/>
          <p:nvPr/>
        </p:nvSpPr>
        <p:spPr>
          <a:xfrm rot="0">
            <a:off x="1702188" y="952500"/>
            <a:ext cx="15381804" cy="762037"/>
          </a:xfrm>
          <a:prstGeom prst="rect">
            <a:avLst/>
          </a:prstGeom>
        </p:spPr>
        <p:txBody>
          <a:bodyPr anchor="t" rtlCol="false" tIns="0" lIns="0" bIns="0" rIns="0">
            <a:spAutoFit/>
          </a:bodyPr>
          <a:lstStyle/>
          <a:p>
            <a:pPr algn="l">
              <a:lnSpc>
                <a:spcPts val="6299"/>
              </a:lnSpc>
            </a:pPr>
            <a:r>
              <a:rPr lang="en-US" sz="4500" b="true">
                <a:solidFill>
                  <a:srgbClr val="000000"/>
                </a:solidFill>
                <a:latin typeface="Tex Gyre Termes Bold"/>
                <a:ea typeface="Tex Gyre Termes Bold"/>
                <a:cs typeface="Tex Gyre Termes Bold"/>
                <a:sym typeface="Tex Gyre Termes Bold"/>
              </a:rPr>
              <a:t>Bu Evrimi Mümkün Kılan Güç: Mikroservis Mimarisi</a:t>
            </a:r>
          </a:p>
        </p:txBody>
      </p:sp>
      <p:grpSp>
        <p:nvGrpSpPr>
          <p:cNvPr name="Group 10" id="10"/>
          <p:cNvGrpSpPr/>
          <p:nvPr/>
        </p:nvGrpSpPr>
        <p:grpSpPr>
          <a:xfrm rot="-5400000">
            <a:off x="9063101" y="4384675"/>
            <a:ext cx="116079" cy="101569"/>
            <a:chOff x="0" y="0"/>
            <a:chExt cx="812800" cy="711200"/>
          </a:xfrm>
        </p:grpSpPr>
        <p:sp>
          <p:nvSpPr>
            <p:cNvPr name="Freeform 11" id="11"/>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80808"/>
            </a:solidFill>
          </p:spPr>
        </p:sp>
        <p:sp>
          <p:nvSpPr>
            <p:cNvPr name="TextBox 12" id="12"/>
            <p:cNvSpPr txBox="true"/>
            <p:nvPr/>
          </p:nvSpPr>
          <p:spPr>
            <a:xfrm>
              <a:off x="127000" y="301625"/>
              <a:ext cx="558800" cy="358775"/>
            </a:xfrm>
            <a:prstGeom prst="rect">
              <a:avLst/>
            </a:prstGeom>
          </p:spPr>
          <p:txBody>
            <a:bodyPr anchor="ctr" rtlCol="false" tIns="50800" lIns="50800" bIns="50800" rIns="50800"/>
            <a:lstStyle/>
            <a:p>
              <a:pPr algn="ctr">
                <a:lnSpc>
                  <a:spcPts val="2659"/>
                </a:lnSpc>
                <a:spcBef>
                  <a:spcPct val="0"/>
                </a:spcBef>
              </a:pPr>
            </a:p>
          </p:txBody>
        </p:sp>
      </p:grpSp>
      <p:sp>
        <p:nvSpPr>
          <p:cNvPr name="AutoShape 13" id="13"/>
          <p:cNvSpPr/>
          <p:nvPr/>
        </p:nvSpPr>
        <p:spPr>
          <a:xfrm flipV="true">
            <a:off x="9144000" y="4435460"/>
            <a:ext cx="83820" cy="0"/>
          </a:xfrm>
          <a:prstGeom prst="line">
            <a:avLst/>
          </a:prstGeom>
          <a:ln cap="flat" w="38100">
            <a:solidFill>
              <a:srgbClr val="080808"/>
            </a:solidFill>
            <a:prstDash val="solid"/>
            <a:headEnd type="none" len="sm" w="sm"/>
            <a:tailEnd type="none" len="sm" w="sm"/>
          </a:ln>
        </p:spPr>
      </p:sp>
      <p:grpSp>
        <p:nvGrpSpPr>
          <p:cNvPr name="Group 14" id="14"/>
          <p:cNvGrpSpPr/>
          <p:nvPr/>
        </p:nvGrpSpPr>
        <p:grpSpPr>
          <a:xfrm rot="0">
            <a:off x="2841217" y="4162851"/>
            <a:ext cx="330648" cy="33064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080808"/>
            </a:solidFill>
          </p:spPr>
        </p:sp>
        <p:sp>
          <p:nvSpPr>
            <p:cNvPr name="TextBox 16" id="16"/>
            <p:cNvSpPr txBox="true"/>
            <p:nvPr/>
          </p:nvSpPr>
          <p:spPr>
            <a:xfrm>
              <a:off x="203200" y="-28575"/>
              <a:ext cx="406400" cy="73977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715010" y="952500"/>
            <a:ext cx="14857981" cy="762037"/>
          </a:xfrm>
          <a:prstGeom prst="rect">
            <a:avLst/>
          </a:prstGeom>
        </p:spPr>
        <p:txBody>
          <a:bodyPr anchor="t" rtlCol="false" tIns="0" lIns="0" bIns="0" rIns="0">
            <a:spAutoFit/>
          </a:bodyPr>
          <a:lstStyle/>
          <a:p>
            <a:pPr algn="just">
              <a:lnSpc>
                <a:spcPts val="6299"/>
              </a:lnSpc>
            </a:pPr>
            <a:r>
              <a:rPr lang="en-US" b="true" sz="4500">
                <a:solidFill>
                  <a:srgbClr val="000000"/>
                </a:solidFill>
                <a:latin typeface="Tex Gyre Termes Bold"/>
                <a:ea typeface="Tex Gyre Termes Bold"/>
                <a:cs typeface="Tex Gyre Termes Bold"/>
                <a:sym typeface="Tex Gyre Termes Bold"/>
              </a:rPr>
              <a:t>Mimari Derin Bakış: Uzman İşçiler (Workers)</a:t>
            </a:r>
          </a:p>
        </p:txBody>
      </p:sp>
      <p:sp>
        <p:nvSpPr>
          <p:cNvPr name="Freeform 3" id="3"/>
          <p:cNvSpPr/>
          <p:nvPr/>
        </p:nvSpPr>
        <p:spPr>
          <a:xfrm flipH="false" flipV="false" rot="0">
            <a:off x="14713635" y="730789"/>
            <a:ext cx="1893769" cy="473442"/>
          </a:xfrm>
          <a:custGeom>
            <a:avLst/>
            <a:gdLst/>
            <a:ahLst/>
            <a:cxnLst/>
            <a:rect r="r" b="b" t="t" l="l"/>
            <a:pathLst>
              <a:path h="473442" w="1893769">
                <a:moveTo>
                  <a:pt x="0" y="0"/>
                </a:moveTo>
                <a:lnTo>
                  <a:pt x="1893769" y="0"/>
                </a:lnTo>
                <a:lnTo>
                  <a:pt x="1893769" y="473443"/>
                </a:lnTo>
                <a:lnTo>
                  <a:pt x="0" y="4734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7257393" y="4023168"/>
            <a:ext cx="3071071" cy="0"/>
          </a:xfrm>
          <a:prstGeom prst="line">
            <a:avLst/>
          </a:prstGeom>
          <a:ln cap="rnd" w="38100">
            <a:solidFill>
              <a:srgbClr val="00109D"/>
            </a:solidFill>
            <a:prstDash val="solid"/>
            <a:headEnd type="none" len="sm" w="sm"/>
            <a:tailEnd type="none" len="sm" w="sm"/>
          </a:ln>
        </p:spPr>
      </p:sp>
      <p:sp>
        <p:nvSpPr>
          <p:cNvPr name="AutoShape 5" id="5"/>
          <p:cNvSpPr/>
          <p:nvPr/>
        </p:nvSpPr>
        <p:spPr>
          <a:xfrm>
            <a:off x="2326391" y="4004118"/>
            <a:ext cx="1988346" cy="0"/>
          </a:xfrm>
          <a:prstGeom prst="line">
            <a:avLst/>
          </a:prstGeom>
          <a:ln cap="rnd" w="38100">
            <a:solidFill>
              <a:srgbClr val="00109D"/>
            </a:solidFill>
            <a:prstDash val="solid"/>
            <a:headEnd type="none" len="sm" w="sm"/>
            <a:tailEnd type="none" len="sm" w="sm"/>
          </a:ln>
        </p:spPr>
      </p:sp>
      <p:sp>
        <p:nvSpPr>
          <p:cNvPr name="TextBox 6" id="6"/>
          <p:cNvSpPr txBox="true"/>
          <p:nvPr/>
        </p:nvSpPr>
        <p:spPr>
          <a:xfrm rot="0">
            <a:off x="1702188" y="2640932"/>
            <a:ext cx="13192812" cy="658336"/>
          </a:xfrm>
          <a:prstGeom prst="rect">
            <a:avLst/>
          </a:prstGeom>
        </p:spPr>
        <p:txBody>
          <a:bodyPr anchor="t" rtlCol="false" tIns="0" lIns="0" bIns="0" rIns="0">
            <a:spAutoFit/>
          </a:bodyPr>
          <a:lstStyle/>
          <a:p>
            <a:pPr algn="just">
              <a:lnSpc>
                <a:spcPts val="5320"/>
              </a:lnSpc>
            </a:pPr>
            <a:r>
              <a:rPr lang="en-US" b="true" sz="3800" spc="-148">
                <a:solidFill>
                  <a:srgbClr val="000000"/>
                </a:solidFill>
                <a:latin typeface="Tex Gyre Termes Bold"/>
                <a:ea typeface="Tex Gyre Termes Bold"/>
                <a:cs typeface="Tex Gyre Termes Bold"/>
                <a:sym typeface="Tex Gyre Termes Bold"/>
              </a:rPr>
              <a:t>Kodun Hayat Bulduğu Yer:</a:t>
            </a:r>
            <a:r>
              <a:rPr lang="en-US" sz="3800" spc="-148">
                <a:solidFill>
                  <a:srgbClr val="000000"/>
                </a:solidFill>
                <a:latin typeface="Tex Gyre Termes"/>
                <a:ea typeface="Tex Gyre Termes"/>
                <a:cs typeface="Tex Gyre Termes"/>
                <a:sym typeface="Tex Gyre Termes"/>
              </a:rPr>
              <a:t> Worker Mimarileri</a:t>
            </a:r>
          </a:p>
        </p:txBody>
      </p:sp>
      <p:sp>
        <p:nvSpPr>
          <p:cNvPr name="TextBox 7" id="7"/>
          <p:cNvSpPr txBox="true"/>
          <p:nvPr/>
        </p:nvSpPr>
        <p:spPr>
          <a:xfrm rot="0">
            <a:off x="1893442" y="8865553"/>
            <a:ext cx="2854245" cy="596899"/>
          </a:xfrm>
          <a:prstGeom prst="rect">
            <a:avLst/>
          </a:prstGeom>
        </p:spPr>
        <p:txBody>
          <a:bodyPr anchor="t" rtlCol="false" tIns="0" lIns="0" bIns="0" rIns="0">
            <a:spAutoFit/>
          </a:bodyPr>
          <a:lstStyle/>
          <a:p>
            <a:pPr algn="ctr">
              <a:lnSpc>
                <a:spcPts val="4900"/>
              </a:lnSpc>
            </a:pPr>
            <a:r>
              <a:rPr lang="en-US" sz="3500" spc="-136">
                <a:solidFill>
                  <a:srgbClr val="000000"/>
                </a:solidFill>
                <a:latin typeface="Tex Gyre Termes"/>
                <a:ea typeface="Tex Gyre Termes"/>
                <a:cs typeface="Tex Gyre Termes"/>
                <a:sym typeface="Tex Gyre Termes"/>
              </a:rPr>
              <a:t>C++ Worker</a:t>
            </a:r>
          </a:p>
        </p:txBody>
      </p:sp>
      <p:sp>
        <p:nvSpPr>
          <p:cNvPr name="TextBox 8" id="8"/>
          <p:cNvSpPr txBox="true"/>
          <p:nvPr/>
        </p:nvSpPr>
        <p:spPr>
          <a:xfrm rot="0">
            <a:off x="7403907" y="8865553"/>
            <a:ext cx="2778045" cy="596899"/>
          </a:xfrm>
          <a:prstGeom prst="rect">
            <a:avLst/>
          </a:prstGeom>
        </p:spPr>
        <p:txBody>
          <a:bodyPr anchor="t" rtlCol="false" tIns="0" lIns="0" bIns="0" rIns="0">
            <a:spAutoFit/>
          </a:bodyPr>
          <a:lstStyle/>
          <a:p>
            <a:pPr algn="ctr">
              <a:lnSpc>
                <a:spcPts val="4900"/>
              </a:lnSpc>
            </a:pPr>
            <a:r>
              <a:rPr lang="en-US" sz="3500" spc="-136">
                <a:solidFill>
                  <a:srgbClr val="000000"/>
                </a:solidFill>
                <a:latin typeface="Tex Gyre Termes"/>
                <a:ea typeface="Tex Gyre Termes"/>
                <a:cs typeface="Tex Gyre Termes"/>
                <a:sym typeface="Tex Gyre Termes"/>
              </a:rPr>
              <a:t>Java Worker</a:t>
            </a:r>
          </a:p>
        </p:txBody>
      </p:sp>
      <p:grpSp>
        <p:nvGrpSpPr>
          <p:cNvPr name="Group 9" id="9"/>
          <p:cNvGrpSpPr/>
          <p:nvPr/>
        </p:nvGrpSpPr>
        <p:grpSpPr>
          <a:xfrm rot="0">
            <a:off x="6501065" y="4479994"/>
            <a:ext cx="4583728" cy="4212522"/>
            <a:chOff x="0" y="0"/>
            <a:chExt cx="6111638" cy="5616696"/>
          </a:xfrm>
        </p:grpSpPr>
        <p:pic>
          <p:nvPicPr>
            <p:cNvPr name="Picture 10" id="10"/>
            <p:cNvPicPr>
              <a:picLocks noChangeAspect="true"/>
            </p:cNvPicPr>
            <p:nvPr/>
          </p:nvPicPr>
          <p:blipFill>
            <a:blip r:embed="rId4"/>
            <a:srcRect l="28797" t="0" r="28797" b="0"/>
            <a:stretch>
              <a:fillRect/>
            </a:stretch>
          </p:blipFill>
          <p:spPr>
            <a:xfrm flipH="false" flipV="false">
              <a:off x="0" y="0"/>
              <a:ext cx="6111638" cy="5616696"/>
            </a:xfrm>
            <a:prstGeom prst="rect">
              <a:avLst/>
            </a:prstGeom>
          </p:spPr>
        </p:pic>
      </p:grpSp>
      <p:grpSp>
        <p:nvGrpSpPr>
          <p:cNvPr name="Group 11" id="11"/>
          <p:cNvGrpSpPr/>
          <p:nvPr/>
        </p:nvGrpSpPr>
        <p:grpSpPr>
          <a:xfrm rot="0">
            <a:off x="11976441" y="4479994"/>
            <a:ext cx="4583728" cy="4212522"/>
            <a:chOff x="0" y="0"/>
            <a:chExt cx="6111638" cy="5616696"/>
          </a:xfrm>
        </p:grpSpPr>
        <p:pic>
          <p:nvPicPr>
            <p:cNvPr name="Picture 12" id="12"/>
            <p:cNvPicPr>
              <a:picLocks noChangeAspect="true"/>
            </p:cNvPicPr>
            <p:nvPr/>
          </p:nvPicPr>
          <p:blipFill>
            <a:blip r:embed="rId4"/>
            <a:srcRect l="28797" t="0" r="28797" b="0"/>
            <a:stretch>
              <a:fillRect/>
            </a:stretch>
          </p:blipFill>
          <p:spPr>
            <a:xfrm flipH="false" flipV="false">
              <a:off x="0" y="0"/>
              <a:ext cx="6111638" cy="5616696"/>
            </a:xfrm>
            <a:prstGeom prst="rect">
              <a:avLst/>
            </a:prstGeom>
          </p:spPr>
        </p:pic>
      </p:grpSp>
      <p:grpSp>
        <p:nvGrpSpPr>
          <p:cNvPr name="Group 13" id="13"/>
          <p:cNvGrpSpPr/>
          <p:nvPr/>
        </p:nvGrpSpPr>
        <p:grpSpPr>
          <a:xfrm rot="0">
            <a:off x="1028700" y="4479994"/>
            <a:ext cx="4583728" cy="4212522"/>
            <a:chOff x="0" y="0"/>
            <a:chExt cx="6111638" cy="5616696"/>
          </a:xfrm>
        </p:grpSpPr>
        <p:pic>
          <p:nvPicPr>
            <p:cNvPr name="Picture 14" id="14"/>
            <p:cNvPicPr>
              <a:picLocks noChangeAspect="true"/>
            </p:cNvPicPr>
            <p:nvPr/>
          </p:nvPicPr>
          <p:blipFill>
            <a:blip r:embed="rId4"/>
            <a:srcRect l="28797" t="0" r="28797" b="0"/>
            <a:stretch>
              <a:fillRect/>
            </a:stretch>
          </p:blipFill>
          <p:spPr>
            <a:xfrm flipH="false" flipV="false">
              <a:off x="0" y="0"/>
              <a:ext cx="6111638" cy="5616696"/>
            </a:xfrm>
            <a:prstGeom prst="rect">
              <a:avLst/>
            </a:prstGeom>
          </p:spPr>
        </p:pic>
      </p:grpSp>
      <p:sp>
        <p:nvSpPr>
          <p:cNvPr name="TextBox 15" id="15"/>
          <p:cNvSpPr txBox="true"/>
          <p:nvPr/>
        </p:nvSpPr>
        <p:spPr>
          <a:xfrm rot="0">
            <a:off x="12521143" y="8865553"/>
            <a:ext cx="3494325" cy="596899"/>
          </a:xfrm>
          <a:prstGeom prst="rect">
            <a:avLst/>
          </a:prstGeom>
        </p:spPr>
        <p:txBody>
          <a:bodyPr anchor="t" rtlCol="false" tIns="0" lIns="0" bIns="0" rIns="0">
            <a:spAutoFit/>
          </a:bodyPr>
          <a:lstStyle/>
          <a:p>
            <a:pPr algn="ctr">
              <a:lnSpc>
                <a:spcPts val="4900"/>
              </a:lnSpc>
            </a:pPr>
            <a:r>
              <a:rPr lang="en-US" sz="3500" spc="-136">
                <a:solidFill>
                  <a:srgbClr val="000000"/>
                </a:solidFill>
                <a:latin typeface="Tex Gyre Termes"/>
                <a:ea typeface="Tex Gyre Termes"/>
                <a:cs typeface="Tex Gyre Termes"/>
                <a:sym typeface="Tex Gyre Termes"/>
              </a:rPr>
              <a:t>Sonar Worker </a:t>
            </a:r>
          </a:p>
        </p:txBody>
      </p:sp>
      <p:sp>
        <p:nvSpPr>
          <p:cNvPr name="AutoShape 16" id="16"/>
          <p:cNvSpPr/>
          <p:nvPr/>
        </p:nvSpPr>
        <p:spPr>
          <a:xfrm>
            <a:off x="13274132" y="3985068"/>
            <a:ext cx="1988346" cy="0"/>
          </a:xfrm>
          <a:prstGeom prst="line">
            <a:avLst/>
          </a:prstGeom>
          <a:ln cap="rnd" w="38100">
            <a:solidFill>
              <a:srgbClr val="00109D"/>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DAGym7XMe5c</dc:identifier>
  <dcterms:modified xsi:type="dcterms:W3CDTF">2011-08-01T06:04:30Z</dcterms:modified>
  <cp:revision>1</cp:revision>
  <dc:title>Beyaz ve Mavi Minimalist Akademik Sunum</dc:title>
</cp:coreProperties>
</file>