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1"/>
  </p:sldMasterIdLst>
  <p:sldIdLst>
    <p:sldId id="256" r:id="rId2"/>
    <p:sldId id="266" r:id="rId3"/>
    <p:sldId id="257" r:id="rId4"/>
    <p:sldId id="274" r:id="rId5"/>
    <p:sldId id="258" r:id="rId6"/>
    <p:sldId id="267" r:id="rId7"/>
    <p:sldId id="261" r:id="rId8"/>
    <p:sldId id="268" r:id="rId9"/>
    <p:sldId id="262" r:id="rId10"/>
    <p:sldId id="269" r:id="rId11"/>
    <p:sldId id="270" r:id="rId12"/>
    <p:sldId id="271" r:id="rId13"/>
    <p:sldId id="272" r:id="rId14"/>
    <p:sldId id="263" r:id="rId15"/>
    <p:sldId id="273" r:id="rId16"/>
    <p:sldId id="264" r:id="rId17"/>
    <p:sldId id="275" r:id="rId18"/>
    <p:sldId id="265" r:id="rId19"/>
  </p:sldIdLst>
  <p:sldSz cx="18288000" cy="10287000"/>
  <p:notesSz cx="6858000" cy="9144000"/>
  <p:embeddedFontLst>
    <p:embeddedFont>
      <p:font typeface="Tw Cen MT" panose="020B0602020104020603" pitchFamily="34" charset="0"/>
      <p:regular r:id="rId20"/>
      <p:bold r:id="rId21"/>
      <p:italic r:id="rId22"/>
      <p:boldItalic r:id="rId23"/>
    </p:embeddedFont>
    <p:embeddedFont>
      <p:font typeface="Public Sans" panose="020B0604020202020204" charset="0"/>
      <p:regular r:id="rId24"/>
    </p:embeddedFont>
    <p:embeddedFont>
      <p:font typeface="Palatino Linotype" panose="02040502050505030304" pitchFamily="18" charset="0"/>
      <p:regular r:id="rId25"/>
      <p:bold r:id="rId26"/>
      <p:italic r:id="rId27"/>
      <p:boldItalic r:id="rId28"/>
    </p:embeddedFont>
    <p:embeddedFont>
      <p:font typeface="Tw Cen MT Condensed" panose="020B0606020104020203" pitchFamily="34" charset="0"/>
      <p:regular r:id="rId29"/>
      <p:bold r:id="rId30"/>
    </p:embeddedFont>
    <p:embeddedFont>
      <p:font typeface="Public Sans Bold" panose="020B0604020202020204" charset="0"/>
      <p:regular r:id="rId31"/>
    </p:embeddedFont>
    <p:embeddedFont>
      <p:font typeface="Tenor Sans" panose="020B0604020202020204" charset="0"/>
      <p:regular r:id="rId32"/>
    </p:embeddedFont>
    <p:embeddedFont>
      <p:font typeface="Wingdings 3" panose="05040102010807070707" pitchFamily="18" charset="2"/>
      <p:regular r:id="rId33"/>
    </p:embeddedFont>
    <p:embeddedFont>
      <p:font typeface="Roboto Condense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4" autoAdjust="0"/>
  </p:normalViewPr>
  <p:slideViewPr>
    <p:cSldViewPr>
      <p:cViewPr varScale="1">
        <p:scale>
          <a:sx n="73" d="100"/>
          <a:sy n="73" d="100"/>
        </p:scale>
        <p:origin x="594"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smtClean="0"/>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860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94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115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42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816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smtClean="0"/>
              <a:t>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167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486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981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smtClean="0"/>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922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5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11/11/2022</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35300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1.svg"/><Relationship Id="rId18" Type="http://schemas.openxmlformats.org/officeDocument/2006/relationships/image" Target="../media/image25.png"/><Relationship Id="rId3" Type="http://schemas.openxmlformats.org/officeDocument/2006/relationships/image" Target="../media/image38.svg"/><Relationship Id="rId7" Type="http://schemas.openxmlformats.org/officeDocument/2006/relationships/image" Target="../media/image6.svg"/><Relationship Id="rId17" Type="http://schemas.openxmlformats.org/officeDocument/2006/relationships/image" Target="../media/image25.svg"/><Relationship Id="rId2" Type="http://schemas.openxmlformats.org/officeDocument/2006/relationships/image" Target="../media/image24.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svg"/><Relationship Id="rId15" Type="http://schemas.openxmlformats.org/officeDocument/2006/relationships/image" Target="../media/image23.sv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sv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image" Target="../media/image38.svg"/><Relationship Id="rId7" Type="http://schemas.openxmlformats.org/officeDocument/2006/relationships/image" Target="../media/image6.svg"/><Relationship Id="rId17" Type="http://schemas.openxmlformats.org/officeDocument/2006/relationships/image" Target="../media/image25.svg"/><Relationship Id="rId2" Type="http://schemas.openxmlformats.org/officeDocument/2006/relationships/image" Target="../media/image24.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svg"/><Relationship Id="rId15" Type="http://schemas.openxmlformats.org/officeDocument/2006/relationships/image" Target="../media/image23.sv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svg"/><Relationship Id="rId1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4.png"/><Relationship Id="rId9" Type="http://schemas.openxmlformats.org/officeDocument/2006/relationships/image" Target="../media/image12.sv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4.png"/><Relationship Id="rId9" Type="http://schemas.openxmlformats.org/officeDocument/2006/relationships/image" Target="../media/image12.sv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0.svg"/><Relationship Id="rId5" Type="http://schemas.openxmlformats.org/officeDocument/2006/relationships/image" Target="../media/image42.svg"/><Relationship Id="rId10" Type="http://schemas.openxmlformats.org/officeDocument/2006/relationships/image" Target="../media/image6.png"/><Relationship Id="rId4" Type="http://schemas.openxmlformats.org/officeDocument/2006/relationships/image" Target="../media/image27.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10.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jpeg"/><Relationship Id="rId5" Type="http://schemas.openxmlformats.org/officeDocument/2006/relationships/image" Target="../media/image4.png"/><Relationship Id="rId10" Type="http://schemas.openxmlformats.org/officeDocument/2006/relationships/image" Target="../media/image12.svg"/><Relationship Id="rId4" Type="http://schemas.openxmlformats.org/officeDocument/2006/relationships/image" Target="../media/image10.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1.svg"/><Relationship Id="rId18" Type="http://schemas.openxmlformats.org/officeDocument/2006/relationships/image" Target="../media/image16.jpeg"/><Relationship Id="rId3" Type="http://schemas.openxmlformats.org/officeDocument/2006/relationships/image" Target="../media/image17.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25.svg"/><Relationship Id="rId2" Type="http://schemas.openxmlformats.org/officeDocument/2006/relationships/image" Target="../media/image12.png"/><Relationship Id="rId16" Type="http://schemas.openxmlformats.org/officeDocument/2006/relationships/image" Target="../media/image15.png"/><Relationship Id="rId1" Type="http://schemas.openxmlformats.org/officeDocument/2006/relationships/slideLayout" Target="../slideLayouts/slideLayout7.xml"/><Relationship Id="rId11" Type="http://schemas.openxmlformats.org/officeDocument/2006/relationships/image" Target="../media/image12.svg"/><Relationship Id="rId15" Type="http://schemas.openxmlformats.org/officeDocument/2006/relationships/image" Target="../media/image23.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0.sv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1.svg"/><Relationship Id="rId3" Type="http://schemas.openxmlformats.org/officeDocument/2006/relationships/image" Target="../media/image17.svg"/><Relationship Id="rId7" Type="http://schemas.openxmlformats.org/officeDocument/2006/relationships/image" Target="../media/image6.svg"/><Relationship Id="rId12" Type="http://schemas.openxmlformats.org/officeDocument/2006/relationships/image" Target="../media/image13.png"/><Relationship Id="rId17" Type="http://schemas.openxmlformats.org/officeDocument/2006/relationships/image" Target="../media/image25.svg"/><Relationship Id="rId2" Type="http://schemas.openxmlformats.org/officeDocument/2006/relationships/image" Target="../media/image12.png"/><Relationship Id="rId16" Type="http://schemas.openxmlformats.org/officeDocument/2006/relationships/image" Target="../media/image15.png"/><Relationship Id="rId1" Type="http://schemas.openxmlformats.org/officeDocument/2006/relationships/slideLayout" Target="../slideLayouts/slideLayout7.xml"/><Relationship Id="rId11" Type="http://schemas.openxmlformats.org/officeDocument/2006/relationships/image" Target="../media/image12.svg"/><Relationship Id="rId15" Type="http://schemas.openxmlformats.org/officeDocument/2006/relationships/image" Target="../media/image23.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0.sv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35.svg"/><Relationship Id="rId3" Type="http://schemas.openxmlformats.org/officeDocument/2006/relationships/image" Target="../media/image10.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6.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6.svg"/><Relationship Id="rId15" Type="http://schemas.openxmlformats.org/officeDocument/2006/relationships/image" Target="../media/image23.svg"/><Relationship Id="rId4" Type="http://schemas.openxmlformats.org/officeDocument/2006/relationships/image" Target="../media/image4.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35.svg"/><Relationship Id="rId3" Type="http://schemas.openxmlformats.org/officeDocument/2006/relationships/image" Target="../media/image10.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6.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svg"/><Relationship Id="rId5" Type="http://schemas.openxmlformats.org/officeDocument/2006/relationships/image" Target="../media/image6.svg"/><Relationship Id="rId15" Type="http://schemas.openxmlformats.org/officeDocument/2006/relationships/image" Target="../media/image23.svg"/><Relationship Id="rId4" Type="http://schemas.openxmlformats.org/officeDocument/2006/relationships/image" Target="../media/image4.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814870"/>
            <a:ext cx="18288000" cy="8472130"/>
            <a:chOff x="0" y="0"/>
            <a:chExt cx="4816593" cy="2231343"/>
          </a:xfrm>
        </p:grpSpPr>
        <p:sp>
          <p:nvSpPr>
            <p:cNvPr id="3" name="Freeform 3"/>
            <p:cNvSpPr/>
            <p:nvPr/>
          </p:nvSpPr>
          <p:spPr>
            <a:xfrm>
              <a:off x="0" y="0"/>
              <a:ext cx="4816592" cy="2231343"/>
            </a:xfrm>
            <a:custGeom>
              <a:avLst/>
              <a:gdLst/>
              <a:ahLst/>
              <a:cxnLst/>
              <a:rect l="l" t="t" r="r" b="b"/>
              <a:pathLst>
                <a:path w="4816592" h="2231343">
                  <a:moveTo>
                    <a:pt x="0" y="0"/>
                  </a:moveTo>
                  <a:lnTo>
                    <a:pt x="4816592" y="0"/>
                  </a:lnTo>
                  <a:lnTo>
                    <a:pt x="4816592" y="2231343"/>
                  </a:lnTo>
                  <a:lnTo>
                    <a:pt x="0" y="2231343"/>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123825" y="7480079"/>
            <a:ext cx="2130663" cy="2107419"/>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flipH="1" flipV="1">
            <a:off x="2350883" y="7480079"/>
            <a:ext cx="2130663" cy="2107419"/>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flipH="1" flipV="1">
            <a:off x="134856" y="5302272"/>
            <a:ext cx="2130663" cy="2107419"/>
          </a:xfrm>
          <a:prstGeom prst="rect">
            <a:avLst/>
          </a:prstGeom>
        </p:spPr>
      </p:pic>
      <p:sp>
        <p:nvSpPr>
          <p:cNvPr id="8" name="AutoShape 8"/>
          <p:cNvSpPr/>
          <p:nvPr/>
        </p:nvSpPr>
        <p:spPr>
          <a:xfrm>
            <a:off x="0" y="9544636"/>
            <a:ext cx="18288000" cy="0"/>
          </a:xfrm>
          <a:prstGeom prst="line">
            <a:avLst/>
          </a:prstGeom>
          <a:ln w="38100" cap="flat">
            <a:solidFill>
              <a:srgbClr val="FFDCB5"/>
            </a:solidFill>
            <a:prstDash val="solid"/>
            <a:headEnd type="none" w="sm" len="sm"/>
            <a:tailEnd type="none" w="sm" len="sm"/>
          </a:ln>
        </p:spPr>
      </p:sp>
      <p:grpSp>
        <p:nvGrpSpPr>
          <p:cNvPr id="9" name="Group 9"/>
          <p:cNvGrpSpPr/>
          <p:nvPr/>
        </p:nvGrpSpPr>
        <p:grpSpPr>
          <a:xfrm>
            <a:off x="7721191" y="7635182"/>
            <a:ext cx="9632183" cy="1087495"/>
            <a:chOff x="0" y="0"/>
            <a:chExt cx="16951739" cy="1913890"/>
          </a:xfrm>
        </p:grpSpPr>
        <p:sp>
          <p:nvSpPr>
            <p:cNvPr id="10" name="Freeform 10"/>
            <p:cNvSpPr/>
            <p:nvPr/>
          </p:nvSpPr>
          <p:spPr>
            <a:xfrm>
              <a:off x="0" y="0"/>
              <a:ext cx="16951739" cy="1913890"/>
            </a:xfrm>
            <a:custGeom>
              <a:avLst/>
              <a:gdLst/>
              <a:ahLst/>
              <a:cxnLst/>
              <a:rect l="l" t="t" r="r" b="b"/>
              <a:pathLst>
                <a:path w="16951739" h="1913890">
                  <a:moveTo>
                    <a:pt x="16951739" y="956945"/>
                  </a:moveTo>
                  <a:lnTo>
                    <a:pt x="16951739" y="956945"/>
                  </a:lnTo>
                  <a:cubicBezTo>
                    <a:pt x="16951739" y="1485392"/>
                    <a:pt x="16523368" y="1913890"/>
                    <a:pt x="15994794" y="1913890"/>
                  </a:cubicBezTo>
                  <a:lnTo>
                    <a:pt x="956945" y="1913890"/>
                  </a:lnTo>
                  <a:cubicBezTo>
                    <a:pt x="428371" y="1913890"/>
                    <a:pt x="0" y="1485392"/>
                    <a:pt x="0" y="956945"/>
                  </a:cubicBezTo>
                  <a:lnTo>
                    <a:pt x="0" y="956945"/>
                  </a:lnTo>
                  <a:cubicBezTo>
                    <a:pt x="0" y="428371"/>
                    <a:pt x="428371" y="0"/>
                    <a:pt x="956945" y="0"/>
                  </a:cubicBezTo>
                  <a:lnTo>
                    <a:pt x="15994794" y="0"/>
                  </a:lnTo>
                  <a:cubicBezTo>
                    <a:pt x="16523241" y="0"/>
                    <a:pt x="16951739" y="428371"/>
                    <a:pt x="16951739" y="956945"/>
                  </a:cubicBezTo>
                  <a:close/>
                </a:path>
              </a:pathLst>
            </a:custGeom>
            <a:solidFill>
              <a:srgbClr val="FFF4EC"/>
            </a:solidFill>
          </p:spPr>
        </p:sp>
      </p:gr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4181310" y="1011936"/>
            <a:ext cx="4144177" cy="802934"/>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4" y="1011936"/>
            <a:ext cx="4144177" cy="802934"/>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8359835" y="1011936"/>
            <a:ext cx="4144177" cy="802934"/>
          </a:xfrm>
          <a:prstGeom prst="rect">
            <a:avLst/>
          </a:prstGeom>
        </p:spPr>
      </p:pic>
      <p:sp>
        <p:nvSpPr>
          <p:cNvPr id="15" name="TextBox 15"/>
          <p:cNvSpPr txBox="1"/>
          <p:nvPr/>
        </p:nvSpPr>
        <p:spPr>
          <a:xfrm>
            <a:off x="2057400" y="4881566"/>
            <a:ext cx="15295975" cy="1207638"/>
          </a:xfrm>
          <a:prstGeom prst="rect">
            <a:avLst/>
          </a:prstGeom>
        </p:spPr>
        <p:txBody>
          <a:bodyPr wrap="square" lIns="0" tIns="0" rIns="0" bIns="0" rtlCol="0" anchor="t">
            <a:spAutoFit/>
          </a:bodyPr>
          <a:lstStyle/>
          <a:p>
            <a:pPr algn="r">
              <a:lnSpc>
                <a:spcPts val="9999"/>
              </a:lnSpc>
            </a:pPr>
            <a:r>
              <a:rPr lang="en-GB" sz="7200" b="1" dirty="0" smtClean="0">
                <a:solidFill>
                  <a:schemeClr val="tx1">
                    <a:lumMod val="85000"/>
                    <a:lumOff val="15000"/>
                  </a:schemeClr>
                </a:solidFill>
                <a:latin typeface="Palatino Linotype" panose="02040502050505030304" pitchFamily="18" charset="0"/>
              </a:rPr>
              <a:t>BANK MANAGEMENT SYSTEM</a:t>
            </a:r>
            <a:endParaRPr lang="en-US" sz="7200" b="1" dirty="0">
              <a:solidFill>
                <a:schemeClr val="tx1">
                  <a:lumMod val="85000"/>
                  <a:lumOff val="15000"/>
                </a:schemeClr>
              </a:solidFill>
              <a:latin typeface="Palatino Linotype" panose="02040502050505030304" pitchFamily="18" charset="0"/>
            </a:endParaRPr>
          </a:p>
        </p:txBody>
      </p:sp>
      <p:sp>
        <p:nvSpPr>
          <p:cNvPr id="17" name="TextBox 17"/>
          <p:cNvSpPr txBox="1"/>
          <p:nvPr/>
        </p:nvSpPr>
        <p:spPr>
          <a:xfrm>
            <a:off x="8237989" y="7931280"/>
            <a:ext cx="8598587" cy="923330"/>
          </a:xfrm>
          <a:prstGeom prst="rect">
            <a:avLst/>
          </a:prstGeom>
        </p:spPr>
        <p:txBody>
          <a:bodyPr lIns="0" tIns="0" rIns="0" bIns="0" rtlCol="0" anchor="t">
            <a:spAutoFit/>
          </a:bodyPr>
          <a:lstStyle/>
          <a:p>
            <a:pPr algn="ctr">
              <a:lnSpc>
                <a:spcPts val="3600"/>
              </a:lnSpc>
            </a:pPr>
            <a:r>
              <a:rPr lang="en-US" sz="2800" dirty="0">
                <a:solidFill>
                  <a:schemeClr val="tx1">
                    <a:lumMod val="85000"/>
                    <a:lumOff val="15000"/>
                  </a:schemeClr>
                </a:solidFill>
                <a:latin typeface="Roboto Condensed"/>
              </a:rPr>
              <a:t>Presented by </a:t>
            </a:r>
            <a:r>
              <a:rPr lang="en-US" sz="2800" dirty="0" smtClean="0">
                <a:solidFill>
                  <a:schemeClr val="tx1">
                    <a:lumMod val="85000"/>
                    <a:lumOff val="15000"/>
                  </a:schemeClr>
                </a:solidFill>
                <a:latin typeface="Roboto Condensed"/>
              </a:rPr>
              <a:t>Md Shafikul </a:t>
            </a:r>
            <a:r>
              <a:rPr lang="en-US" sz="2800" dirty="0">
                <a:solidFill>
                  <a:schemeClr val="tx1">
                    <a:lumMod val="85000"/>
                    <a:lumOff val="15000"/>
                  </a:schemeClr>
                </a:solidFill>
                <a:latin typeface="Roboto Condensed"/>
              </a:rPr>
              <a:t>Islam</a:t>
            </a:r>
          </a:p>
          <a:p>
            <a:pPr algn="ctr">
              <a:lnSpc>
                <a:spcPts val="3600"/>
              </a:lnSpc>
            </a:pPr>
            <a:endParaRPr lang="en-US" sz="3000" spc="90" dirty="0">
              <a:solidFill>
                <a:srgbClr val="1B1B1B"/>
              </a:solidFill>
              <a:latin typeface="Public Sans"/>
            </a:endParaRPr>
          </a:p>
        </p:txBody>
      </p:sp>
      <p:sp>
        <p:nvSpPr>
          <p:cNvPr id="14" name="TextBox 13"/>
          <p:cNvSpPr txBox="1"/>
          <p:nvPr/>
        </p:nvSpPr>
        <p:spPr>
          <a:xfrm>
            <a:off x="1200187" y="4060627"/>
            <a:ext cx="6136051" cy="861774"/>
          </a:xfrm>
          <a:prstGeom prst="rect">
            <a:avLst/>
          </a:prstGeom>
          <a:noFill/>
        </p:spPr>
        <p:txBody>
          <a:bodyPr wrap="square" rtlCol="0">
            <a:spAutoFit/>
          </a:bodyPr>
          <a:lstStyle/>
          <a:p>
            <a:r>
              <a:rPr lang="en-US" sz="3200" dirty="0">
                <a:solidFill>
                  <a:schemeClr val="bg1"/>
                </a:solidFill>
              </a:rPr>
              <a:t>Welcome to my presentation on</a:t>
            </a:r>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858123"/>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10</a:t>
            </a:r>
            <a:endParaRPr lang="en-US" sz="2500" dirty="0">
              <a:solidFill>
                <a:srgbClr val="1B1B1B"/>
              </a:solidFill>
              <a:latin typeface="Public Sans Bold"/>
            </a:endParaRPr>
          </a:p>
        </p:txBody>
      </p:sp>
      <p:sp>
        <p:nvSpPr>
          <p:cNvPr id="20" name="TextBox 19"/>
          <p:cNvSpPr txBox="1"/>
          <p:nvPr/>
        </p:nvSpPr>
        <p:spPr>
          <a:xfrm>
            <a:off x="3086100" y="984278"/>
            <a:ext cx="10608994" cy="1754326"/>
          </a:xfrm>
          <a:prstGeom prst="rect">
            <a:avLst/>
          </a:prstGeom>
          <a:noFill/>
        </p:spPr>
        <p:txBody>
          <a:bodyPr wrap="none" rtlCol="0">
            <a:spAutoFit/>
          </a:bodyPr>
          <a:lstStyle/>
          <a:p>
            <a:r>
              <a:rPr lang="en-US" sz="5400" b="1" dirty="0" smtClean="0">
                <a:solidFill>
                  <a:schemeClr val="bg1">
                    <a:lumMod val="95000"/>
                  </a:schemeClr>
                </a:solidFill>
                <a:latin typeface="Palatino Linotype" panose="02040502050505030304" pitchFamily="18" charset="0"/>
              </a:rPr>
              <a:t>Deposit amount for the customer</a:t>
            </a:r>
          </a:p>
          <a:p>
            <a:endParaRPr lang="en-GB" sz="5400" b="1" dirty="0">
              <a:solidFill>
                <a:schemeClr val="bg1">
                  <a:lumMod val="95000"/>
                </a:schemeClr>
              </a:solidFill>
              <a:latin typeface="Palatino Linotype" panose="02040502050505030304" pitchFamily="18" charset="0"/>
            </a:endParaRPr>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600" y="3238500"/>
            <a:ext cx="12832910" cy="6705721"/>
          </a:xfrm>
          <a:prstGeom prst="rect">
            <a:avLst/>
          </a:prstGeom>
        </p:spPr>
      </p:pic>
      <p:sp>
        <p:nvSpPr>
          <p:cNvPr id="22" name="TextBox 21"/>
          <p:cNvSpPr txBox="1"/>
          <p:nvPr/>
        </p:nvSpPr>
        <p:spPr>
          <a:xfrm>
            <a:off x="3999757" y="24765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sp>
        <p:nvSpPr>
          <p:cNvPr id="8" name="TextBox 7"/>
          <p:cNvSpPr txBox="1"/>
          <p:nvPr/>
        </p:nvSpPr>
        <p:spPr>
          <a:xfrm>
            <a:off x="3411072" y="2328842"/>
            <a:ext cx="8784905" cy="461665"/>
          </a:xfrm>
          <a:prstGeom prst="rect">
            <a:avLst/>
          </a:prstGeom>
          <a:noFill/>
        </p:spPr>
        <p:txBody>
          <a:bodyPr wrap="none" rtlCol="0">
            <a:spAutoFit/>
          </a:bodyPr>
          <a:lstStyle/>
          <a:p>
            <a:r>
              <a:rPr lang="en-US" sz="2400" dirty="0">
                <a:solidFill>
                  <a:schemeClr val="tx1">
                    <a:lumMod val="65000"/>
                    <a:lumOff val="35000"/>
                  </a:schemeClr>
                </a:solidFill>
              </a:rPr>
              <a:t>Provides options to Deposit the amount from the given account number.</a:t>
            </a:r>
            <a:endParaRPr lang="en-GB" sz="2400" dirty="0">
              <a:solidFill>
                <a:schemeClr val="tx1">
                  <a:lumMod val="65000"/>
                  <a:lumOff val="35000"/>
                </a:schemeClr>
              </a:solidFill>
            </a:endParaRPr>
          </a:p>
        </p:txBody>
      </p:sp>
    </p:spTree>
    <p:extLst>
      <p:ext uri="{BB962C8B-B14F-4D97-AF65-F5344CB8AC3E}">
        <p14:creationId xmlns:p14="http://schemas.microsoft.com/office/powerpoint/2010/main" val="2622511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858123"/>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11</a:t>
            </a:r>
            <a:endParaRPr lang="en-US" sz="2500" dirty="0">
              <a:solidFill>
                <a:srgbClr val="1B1B1B"/>
              </a:solidFill>
              <a:latin typeface="Public Sans Bold"/>
            </a:endParaRPr>
          </a:p>
        </p:txBody>
      </p:sp>
      <p:sp>
        <p:nvSpPr>
          <p:cNvPr id="20" name="TextBox 19"/>
          <p:cNvSpPr txBox="1"/>
          <p:nvPr/>
        </p:nvSpPr>
        <p:spPr>
          <a:xfrm>
            <a:off x="2776441" y="1035801"/>
            <a:ext cx="11290591" cy="1754326"/>
          </a:xfrm>
          <a:prstGeom prst="rect">
            <a:avLst/>
          </a:prstGeom>
          <a:noFill/>
        </p:spPr>
        <p:txBody>
          <a:bodyPr wrap="none" rtlCol="0">
            <a:spAutoFit/>
          </a:bodyPr>
          <a:lstStyle/>
          <a:p>
            <a:r>
              <a:rPr lang="en-US" sz="5400" b="1" dirty="0" smtClean="0">
                <a:solidFill>
                  <a:schemeClr val="bg1">
                    <a:lumMod val="95000"/>
                  </a:schemeClr>
                </a:solidFill>
                <a:latin typeface="Palatino Linotype" panose="02040502050505030304" pitchFamily="18" charset="0"/>
              </a:rPr>
              <a:t>Withdraw amount for the customer</a:t>
            </a:r>
          </a:p>
          <a:p>
            <a:endParaRPr lang="en-GB" sz="5400" b="1" dirty="0">
              <a:solidFill>
                <a:schemeClr val="bg1">
                  <a:lumMod val="95000"/>
                </a:schemeClr>
              </a:solidFill>
              <a:latin typeface="Palatino Linotype" panose="02040502050505030304" pitchFamily="18" charset="0"/>
            </a:endParaRPr>
          </a:p>
        </p:txBody>
      </p:sp>
      <p:sp>
        <p:nvSpPr>
          <p:cNvPr id="22" name="TextBox 21"/>
          <p:cNvSpPr txBox="1"/>
          <p:nvPr/>
        </p:nvSpPr>
        <p:spPr>
          <a:xfrm>
            <a:off x="3999757" y="24765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600" y="3106460"/>
            <a:ext cx="13052401" cy="6820414"/>
          </a:xfrm>
          <a:prstGeom prst="rect">
            <a:avLst/>
          </a:prstGeom>
        </p:spPr>
      </p:pic>
      <p:sp>
        <p:nvSpPr>
          <p:cNvPr id="9" name="TextBox 8"/>
          <p:cNvSpPr txBox="1"/>
          <p:nvPr/>
        </p:nvSpPr>
        <p:spPr>
          <a:xfrm>
            <a:off x="3110599" y="2108726"/>
            <a:ext cx="9105698" cy="461665"/>
          </a:xfrm>
          <a:prstGeom prst="rect">
            <a:avLst/>
          </a:prstGeom>
          <a:noFill/>
        </p:spPr>
        <p:txBody>
          <a:bodyPr wrap="none" rtlCol="0">
            <a:spAutoFit/>
          </a:bodyPr>
          <a:lstStyle/>
          <a:p>
            <a:r>
              <a:rPr lang="en-US" sz="2400" dirty="0"/>
              <a:t>Provides options to Withdraw the amount from the given account number.</a:t>
            </a:r>
            <a:endParaRPr lang="en-GB" sz="2400" dirty="0"/>
          </a:p>
        </p:txBody>
      </p:sp>
    </p:spTree>
    <p:extLst>
      <p:ext uri="{BB962C8B-B14F-4D97-AF65-F5344CB8AC3E}">
        <p14:creationId xmlns:p14="http://schemas.microsoft.com/office/powerpoint/2010/main" val="752508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858123"/>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12</a:t>
            </a:r>
            <a:endParaRPr lang="en-US" sz="2500" dirty="0">
              <a:solidFill>
                <a:srgbClr val="1B1B1B"/>
              </a:solidFill>
              <a:latin typeface="Public Sans Bold"/>
            </a:endParaRPr>
          </a:p>
        </p:txBody>
      </p:sp>
      <p:sp>
        <p:nvSpPr>
          <p:cNvPr id="20" name="TextBox 19"/>
          <p:cNvSpPr txBox="1"/>
          <p:nvPr/>
        </p:nvSpPr>
        <p:spPr>
          <a:xfrm>
            <a:off x="3182038" y="976553"/>
            <a:ext cx="10028707" cy="1754326"/>
          </a:xfrm>
          <a:prstGeom prst="rect">
            <a:avLst/>
          </a:prstGeom>
          <a:noFill/>
        </p:spPr>
        <p:txBody>
          <a:bodyPr wrap="none" rtlCol="0">
            <a:spAutoFit/>
          </a:bodyPr>
          <a:lstStyle/>
          <a:p>
            <a:r>
              <a:rPr lang="en-US" sz="5400" b="1" dirty="0" smtClean="0">
                <a:solidFill>
                  <a:schemeClr val="bg1">
                    <a:lumMod val="95000"/>
                  </a:schemeClr>
                </a:solidFill>
                <a:latin typeface="Palatino Linotype" panose="02040502050505030304" pitchFamily="18" charset="0"/>
              </a:rPr>
              <a:t>Balance </a:t>
            </a:r>
            <a:r>
              <a:rPr lang="en-GB" sz="5400" b="1" dirty="0">
                <a:solidFill>
                  <a:schemeClr val="bg1">
                    <a:lumMod val="95000"/>
                  </a:schemeClr>
                </a:solidFill>
                <a:latin typeface="Palatino Linotype" panose="02040502050505030304" pitchFamily="18" charset="0"/>
              </a:rPr>
              <a:t>Check </a:t>
            </a:r>
            <a:r>
              <a:rPr lang="en-US" sz="5400" b="1" dirty="0" smtClean="0">
                <a:solidFill>
                  <a:schemeClr val="bg1">
                    <a:lumMod val="95000"/>
                  </a:schemeClr>
                </a:solidFill>
                <a:latin typeface="Palatino Linotype" panose="02040502050505030304" pitchFamily="18" charset="0"/>
              </a:rPr>
              <a:t>by the customer</a:t>
            </a:r>
          </a:p>
          <a:p>
            <a:endParaRPr lang="en-GB" sz="5400" b="1" dirty="0">
              <a:solidFill>
                <a:schemeClr val="bg1">
                  <a:lumMod val="95000"/>
                </a:schemeClr>
              </a:solidFill>
              <a:latin typeface="Palatino Linotype" panose="02040502050505030304" pitchFamily="18" charset="0"/>
            </a:endParaRPr>
          </a:p>
        </p:txBody>
      </p:sp>
      <p:sp>
        <p:nvSpPr>
          <p:cNvPr id="22" name="TextBox 21"/>
          <p:cNvSpPr txBox="1"/>
          <p:nvPr/>
        </p:nvSpPr>
        <p:spPr>
          <a:xfrm>
            <a:off x="3999757" y="24765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2476" y="2977733"/>
            <a:ext cx="13340306" cy="6970856"/>
          </a:xfrm>
          <a:prstGeom prst="rect">
            <a:avLst/>
          </a:prstGeom>
        </p:spPr>
      </p:pic>
      <p:sp>
        <p:nvSpPr>
          <p:cNvPr id="9" name="TextBox 8"/>
          <p:cNvSpPr txBox="1"/>
          <p:nvPr/>
        </p:nvSpPr>
        <p:spPr>
          <a:xfrm>
            <a:off x="2827396" y="2098009"/>
            <a:ext cx="12017713" cy="461665"/>
          </a:xfrm>
          <a:prstGeom prst="rect">
            <a:avLst/>
          </a:prstGeom>
          <a:noFill/>
        </p:spPr>
        <p:txBody>
          <a:bodyPr wrap="none" rtlCol="0">
            <a:spAutoFit/>
          </a:bodyPr>
          <a:lstStyle/>
          <a:p>
            <a:r>
              <a:rPr lang="en-US" sz="2400" dirty="0">
                <a:solidFill>
                  <a:schemeClr val="tx1">
                    <a:lumMod val="50000"/>
                    <a:lumOff val="50000"/>
                  </a:schemeClr>
                </a:solidFill>
              </a:rPr>
              <a:t>Display list of a customer account details comprising account number, name, and balance amount.</a:t>
            </a:r>
          </a:p>
        </p:txBody>
      </p:sp>
    </p:spTree>
    <p:extLst>
      <p:ext uri="{BB962C8B-B14F-4D97-AF65-F5344CB8AC3E}">
        <p14:creationId xmlns:p14="http://schemas.microsoft.com/office/powerpoint/2010/main" val="1771540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858123"/>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13</a:t>
            </a:r>
            <a:endParaRPr lang="en-US" sz="2500" dirty="0">
              <a:solidFill>
                <a:srgbClr val="1B1B1B"/>
              </a:solidFill>
              <a:latin typeface="Public Sans Bold"/>
            </a:endParaRPr>
          </a:p>
        </p:txBody>
      </p:sp>
      <p:sp>
        <p:nvSpPr>
          <p:cNvPr id="20" name="TextBox 19"/>
          <p:cNvSpPr txBox="1"/>
          <p:nvPr/>
        </p:nvSpPr>
        <p:spPr>
          <a:xfrm>
            <a:off x="2800572" y="849869"/>
            <a:ext cx="10241906" cy="1754326"/>
          </a:xfrm>
          <a:prstGeom prst="rect">
            <a:avLst/>
          </a:prstGeom>
          <a:noFill/>
        </p:spPr>
        <p:txBody>
          <a:bodyPr wrap="none" rtlCol="0">
            <a:spAutoFit/>
          </a:bodyPr>
          <a:lstStyle/>
          <a:p>
            <a:r>
              <a:rPr lang="en-US" sz="5400" b="1" dirty="0">
                <a:solidFill>
                  <a:schemeClr val="bg1">
                    <a:lumMod val="95000"/>
                  </a:schemeClr>
                </a:solidFill>
                <a:latin typeface="Palatino Linotype" panose="02040502050505030304" pitchFamily="18" charset="0"/>
              </a:rPr>
              <a:t>Show </a:t>
            </a:r>
            <a:r>
              <a:rPr lang="en-US" sz="5400" b="1" dirty="0" smtClean="0">
                <a:solidFill>
                  <a:schemeClr val="bg1">
                    <a:lumMod val="95000"/>
                  </a:schemeClr>
                </a:solidFill>
                <a:latin typeface="Palatino Linotype" panose="02040502050505030304" pitchFamily="18" charset="0"/>
              </a:rPr>
              <a:t>All  Account holder’s List</a:t>
            </a:r>
            <a:endParaRPr lang="en-US" sz="5400" b="1" dirty="0">
              <a:solidFill>
                <a:schemeClr val="bg1">
                  <a:lumMod val="95000"/>
                </a:schemeClr>
              </a:solidFill>
              <a:latin typeface="Palatino Linotype" panose="02040502050505030304" pitchFamily="18" charset="0"/>
            </a:endParaRPr>
          </a:p>
          <a:p>
            <a:endParaRPr lang="en-GB" sz="5400" b="1" dirty="0">
              <a:solidFill>
                <a:schemeClr val="bg1">
                  <a:lumMod val="95000"/>
                </a:schemeClr>
              </a:solidFill>
              <a:latin typeface="Palatino Linotype" panose="02040502050505030304" pitchFamily="18" charset="0"/>
            </a:endParaRPr>
          </a:p>
        </p:txBody>
      </p:sp>
      <p:sp>
        <p:nvSpPr>
          <p:cNvPr id="22" name="TextBox 21"/>
          <p:cNvSpPr txBox="1"/>
          <p:nvPr/>
        </p:nvSpPr>
        <p:spPr>
          <a:xfrm>
            <a:off x="3999757" y="24765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0572" y="3162300"/>
            <a:ext cx="12686852" cy="6629400"/>
          </a:xfrm>
          <a:prstGeom prst="rect">
            <a:avLst/>
          </a:prstGeom>
        </p:spPr>
      </p:pic>
      <p:sp>
        <p:nvSpPr>
          <p:cNvPr id="10" name="TextBox 9"/>
          <p:cNvSpPr txBox="1"/>
          <p:nvPr/>
        </p:nvSpPr>
        <p:spPr>
          <a:xfrm>
            <a:off x="2780252" y="2098009"/>
            <a:ext cx="12312217" cy="461665"/>
          </a:xfrm>
          <a:prstGeom prst="rect">
            <a:avLst/>
          </a:prstGeom>
          <a:noFill/>
        </p:spPr>
        <p:txBody>
          <a:bodyPr wrap="none" rtlCol="0">
            <a:spAutoFit/>
          </a:bodyPr>
          <a:lstStyle/>
          <a:p>
            <a:r>
              <a:rPr lang="en-US" sz="2400" smtClean="0">
                <a:solidFill>
                  <a:schemeClr val="tx1">
                    <a:lumMod val="50000"/>
                    <a:lumOff val="50000"/>
                  </a:schemeClr>
                </a:solidFill>
              </a:rPr>
              <a:t>Displays the list of all account details comprising of an account number, name, and balance amount.</a:t>
            </a:r>
            <a:endParaRPr lang="en-GB" sz="2400" dirty="0">
              <a:solidFill>
                <a:schemeClr val="tx1">
                  <a:lumMod val="50000"/>
                  <a:lumOff val="50000"/>
                </a:schemeClr>
              </a:solidFill>
            </a:endParaRPr>
          </a:p>
        </p:txBody>
      </p:sp>
    </p:spTree>
    <p:extLst>
      <p:ext uri="{BB962C8B-B14F-4D97-AF65-F5344CB8AC3E}">
        <p14:creationId xmlns:p14="http://schemas.microsoft.com/office/powerpoint/2010/main" val="371048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26932" y="1067219"/>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3216136" y="7838744"/>
            <a:ext cx="2461683" cy="243482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839744" y="7838744"/>
            <a:ext cx="2461683" cy="2434829"/>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195977" y="247650"/>
            <a:ext cx="4144177" cy="802934"/>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340154" y="247650"/>
            <a:ext cx="4144177" cy="802934"/>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724595" y="602080"/>
            <a:ext cx="592593" cy="94074"/>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906337">
            <a:off x="8177308" y="7348070"/>
            <a:ext cx="1809720" cy="567045"/>
          </a:xfrm>
          <a:prstGeom prst="rect">
            <a:avLst/>
          </a:prstGeom>
        </p:spPr>
      </p:pic>
      <p:pic>
        <p:nvPicPr>
          <p:cNvPr id="15" name="Picture 15"/>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2243394">
            <a:off x="12159931" y="2255252"/>
            <a:ext cx="1194068" cy="680619"/>
          </a:xfrm>
          <a:prstGeom prst="rect">
            <a:avLst/>
          </a:prstGeom>
        </p:spPr>
      </p:pic>
      <p:pic>
        <p:nvPicPr>
          <p:cNvPr id="16" name="Picture 16"/>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rot="-239908">
            <a:off x="14355318" y="3741738"/>
            <a:ext cx="1081197" cy="53654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14</a:t>
            </a:r>
            <a:endParaRPr lang="en-US" sz="2500" dirty="0">
              <a:solidFill>
                <a:srgbClr val="1B1B1B"/>
              </a:solidFill>
              <a:latin typeface="Public Sans Bold"/>
            </a:endParaRPr>
          </a:p>
        </p:txBody>
      </p:sp>
      <p:sp>
        <p:nvSpPr>
          <p:cNvPr id="20" name="TextBox 19"/>
          <p:cNvSpPr txBox="1"/>
          <p:nvPr/>
        </p:nvSpPr>
        <p:spPr>
          <a:xfrm>
            <a:off x="3125248" y="1355396"/>
            <a:ext cx="7552067" cy="923330"/>
          </a:xfrm>
          <a:prstGeom prst="rect">
            <a:avLst/>
          </a:prstGeom>
          <a:noFill/>
        </p:spPr>
        <p:txBody>
          <a:bodyPr wrap="none" rtlCol="0">
            <a:spAutoFit/>
          </a:bodyPr>
          <a:lstStyle/>
          <a:p>
            <a:r>
              <a:rPr lang="en-US" sz="5400" b="1" dirty="0">
                <a:solidFill>
                  <a:schemeClr val="tx1">
                    <a:lumMod val="75000"/>
                    <a:lumOff val="25000"/>
                  </a:schemeClr>
                </a:solidFill>
                <a:latin typeface="Palatino Linotype" panose="02040502050505030304" pitchFamily="18" charset="0"/>
              </a:rPr>
              <a:t>Closing </a:t>
            </a:r>
            <a:r>
              <a:rPr lang="en-US" sz="5400" b="1" dirty="0" smtClean="0">
                <a:solidFill>
                  <a:schemeClr val="tx1">
                    <a:lumMod val="75000"/>
                    <a:lumOff val="25000"/>
                  </a:schemeClr>
                </a:solidFill>
                <a:latin typeface="Palatino Linotype" panose="02040502050505030304" pitchFamily="18" charset="0"/>
              </a:rPr>
              <a:t>a </a:t>
            </a:r>
            <a:r>
              <a:rPr lang="en-US" sz="5400" b="1" dirty="0">
                <a:solidFill>
                  <a:schemeClr val="tx1">
                    <a:lumMod val="75000"/>
                    <a:lumOff val="25000"/>
                  </a:schemeClr>
                </a:solidFill>
                <a:latin typeface="Palatino Linotype" panose="02040502050505030304" pitchFamily="18" charset="0"/>
              </a:rPr>
              <a:t>bank </a:t>
            </a:r>
            <a:r>
              <a:rPr lang="en-US" sz="5400" b="1" dirty="0" smtClean="0">
                <a:solidFill>
                  <a:schemeClr val="tx1">
                    <a:lumMod val="75000"/>
                    <a:lumOff val="25000"/>
                  </a:schemeClr>
                </a:solidFill>
                <a:latin typeface="Palatino Linotype" panose="02040502050505030304" pitchFamily="18" charset="0"/>
              </a:rPr>
              <a:t>account</a:t>
            </a:r>
            <a:endParaRPr lang="en-US" sz="5400" b="1" dirty="0">
              <a:solidFill>
                <a:schemeClr val="tx1">
                  <a:lumMod val="75000"/>
                  <a:lumOff val="25000"/>
                </a:schemeClr>
              </a:solidFill>
              <a:latin typeface="Palatino Linotype" panose="02040502050505030304" pitchFamily="18" charset="0"/>
            </a:endParaRPr>
          </a:p>
        </p:txBody>
      </p:sp>
      <p:pic>
        <p:nvPicPr>
          <p:cNvPr id="21" name="Picture 2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95181" y="3704695"/>
            <a:ext cx="12158725" cy="6353432"/>
          </a:xfrm>
          <a:prstGeom prst="rect">
            <a:avLst/>
          </a:prstGeom>
        </p:spPr>
      </p:pic>
      <p:sp>
        <p:nvSpPr>
          <p:cNvPr id="22" name="TextBox 21"/>
          <p:cNvSpPr txBox="1"/>
          <p:nvPr/>
        </p:nvSpPr>
        <p:spPr>
          <a:xfrm>
            <a:off x="4495800" y="2705100"/>
            <a:ext cx="5522922" cy="461665"/>
          </a:xfrm>
          <a:prstGeom prst="rect">
            <a:avLst/>
          </a:prstGeom>
          <a:noFill/>
        </p:spPr>
        <p:txBody>
          <a:bodyPr wrap="none" rtlCol="0">
            <a:spAutoFit/>
          </a:bodyPr>
          <a:lstStyle/>
          <a:p>
            <a:r>
              <a:rPr lang="en-US" sz="2400" dirty="0">
                <a:solidFill>
                  <a:schemeClr val="tx1">
                    <a:lumMod val="65000"/>
                    <a:lumOff val="35000"/>
                  </a:schemeClr>
                </a:solidFill>
              </a:rPr>
              <a:t>Cancels the selected account from the bank.</a:t>
            </a:r>
            <a:endParaRPr lang="en-GB" sz="2400" dirty="0">
              <a:solidFill>
                <a:schemeClr val="tx1">
                  <a:lumMod val="65000"/>
                  <a:lumOff val="35000"/>
                </a:schemeClr>
              </a:solidFill>
            </a:endParaRPr>
          </a:p>
        </p:txBody>
      </p:sp>
      <p:sp>
        <p:nvSpPr>
          <p:cNvPr id="10" name="TextBox 9"/>
          <p:cNvSpPr txBox="1"/>
          <p:nvPr/>
        </p:nvSpPr>
        <p:spPr>
          <a:xfrm>
            <a:off x="4001128" y="25720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26932" y="1067219"/>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3216136" y="7838744"/>
            <a:ext cx="2461683" cy="2434829"/>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839744" y="7838744"/>
            <a:ext cx="2461683" cy="2434829"/>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195977" y="247650"/>
            <a:ext cx="4144177" cy="802934"/>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340154" y="247650"/>
            <a:ext cx="4144177" cy="802934"/>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724595" y="602080"/>
            <a:ext cx="592593" cy="94074"/>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906337">
            <a:off x="8177308" y="7348070"/>
            <a:ext cx="1809720" cy="567045"/>
          </a:xfrm>
          <a:prstGeom prst="rect">
            <a:avLst/>
          </a:prstGeom>
        </p:spPr>
      </p:pic>
      <p:pic>
        <p:nvPicPr>
          <p:cNvPr id="15" name="Picture 15"/>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2243394">
            <a:off x="12159931" y="2255252"/>
            <a:ext cx="1194068" cy="680619"/>
          </a:xfrm>
          <a:prstGeom prst="rect">
            <a:avLst/>
          </a:prstGeom>
        </p:spPr>
      </p:pic>
      <p:pic>
        <p:nvPicPr>
          <p:cNvPr id="16" name="Picture 16"/>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rot="-239908">
            <a:off x="14355318" y="3741738"/>
            <a:ext cx="1081197" cy="53654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15</a:t>
            </a:r>
            <a:endParaRPr lang="en-US" sz="2500" dirty="0">
              <a:solidFill>
                <a:srgbClr val="1B1B1B"/>
              </a:solidFill>
              <a:latin typeface="Public Sans Bold"/>
            </a:endParaRPr>
          </a:p>
        </p:txBody>
      </p:sp>
      <p:sp>
        <p:nvSpPr>
          <p:cNvPr id="20" name="TextBox 19"/>
          <p:cNvSpPr txBox="1"/>
          <p:nvPr/>
        </p:nvSpPr>
        <p:spPr>
          <a:xfrm>
            <a:off x="3059168" y="1183213"/>
            <a:ext cx="11456983" cy="923330"/>
          </a:xfrm>
          <a:prstGeom prst="rect">
            <a:avLst/>
          </a:prstGeom>
          <a:noFill/>
        </p:spPr>
        <p:txBody>
          <a:bodyPr wrap="none" rtlCol="0">
            <a:spAutoFit/>
          </a:bodyPr>
          <a:lstStyle/>
          <a:p>
            <a:r>
              <a:rPr lang="en-GB" sz="5400" b="1" dirty="0" smtClean="0">
                <a:solidFill>
                  <a:schemeClr val="tx1">
                    <a:lumMod val="75000"/>
                    <a:lumOff val="25000"/>
                  </a:schemeClr>
                </a:solidFill>
                <a:latin typeface="Roboto Condensed" panose="020B0604020202020204" charset="0"/>
                <a:cs typeface="Roboto Condensed" panose="020B0604020202020204" charset="0"/>
              </a:rPr>
              <a:t>Modify or </a:t>
            </a:r>
            <a:r>
              <a:rPr lang="en-GB" sz="5400" b="1" dirty="0">
                <a:solidFill>
                  <a:schemeClr val="tx1">
                    <a:lumMod val="75000"/>
                    <a:lumOff val="25000"/>
                  </a:schemeClr>
                </a:solidFill>
                <a:latin typeface="Roboto Condensed" panose="020B0604020202020204" charset="0"/>
                <a:cs typeface="Roboto Condensed" panose="020B0604020202020204" charset="0"/>
              </a:rPr>
              <a:t>Updating the bank </a:t>
            </a:r>
            <a:r>
              <a:rPr lang="en-GB" sz="5400" b="1" dirty="0" smtClean="0">
                <a:solidFill>
                  <a:schemeClr val="tx1">
                    <a:lumMod val="75000"/>
                    <a:lumOff val="25000"/>
                  </a:schemeClr>
                </a:solidFill>
                <a:latin typeface="Roboto Condensed" panose="020B0604020202020204" charset="0"/>
                <a:cs typeface="Roboto Condensed" panose="020B0604020202020204" charset="0"/>
              </a:rPr>
              <a:t>account</a:t>
            </a:r>
            <a:endParaRPr lang="en-GB" sz="5400" b="1" dirty="0">
              <a:solidFill>
                <a:schemeClr val="tx1">
                  <a:lumMod val="75000"/>
                  <a:lumOff val="25000"/>
                </a:schemeClr>
              </a:solidFill>
              <a:latin typeface="Roboto Condensed" panose="020B0604020202020204" charset="0"/>
              <a:cs typeface="Roboto Condensed" panose="020B0604020202020204" charset="0"/>
            </a:endParaRPr>
          </a:p>
        </p:txBody>
      </p:sp>
      <p:pic>
        <p:nvPicPr>
          <p:cNvPr id="10" name="Picture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47946" y="3209338"/>
            <a:ext cx="13192422" cy="6893581"/>
          </a:xfrm>
          <a:prstGeom prst="rect">
            <a:avLst/>
          </a:prstGeom>
        </p:spPr>
      </p:pic>
      <p:sp>
        <p:nvSpPr>
          <p:cNvPr id="11" name="TextBox 10"/>
          <p:cNvSpPr txBox="1"/>
          <p:nvPr/>
        </p:nvSpPr>
        <p:spPr>
          <a:xfrm>
            <a:off x="3094728" y="2458937"/>
            <a:ext cx="11624208" cy="461665"/>
          </a:xfrm>
          <a:prstGeom prst="rect">
            <a:avLst/>
          </a:prstGeom>
          <a:noFill/>
        </p:spPr>
        <p:txBody>
          <a:bodyPr wrap="none" rtlCol="0">
            <a:spAutoFit/>
          </a:bodyPr>
          <a:lstStyle/>
          <a:p>
            <a:r>
              <a:rPr lang="en-US" sz="2400" dirty="0">
                <a:solidFill>
                  <a:schemeClr val="tx1">
                    <a:lumMod val="50000"/>
                    <a:lumOff val="50000"/>
                  </a:schemeClr>
                </a:solidFill>
              </a:rPr>
              <a:t>Selecting this allows modifying by accepting input such as account number, name, and amount.</a:t>
            </a:r>
            <a:endParaRPr lang="en-GB" sz="2400" dirty="0">
              <a:solidFill>
                <a:schemeClr val="tx1">
                  <a:lumMod val="50000"/>
                  <a:lumOff val="50000"/>
                </a:schemeClr>
              </a:solidFill>
            </a:endParaRPr>
          </a:p>
        </p:txBody>
      </p:sp>
      <p:sp>
        <p:nvSpPr>
          <p:cNvPr id="12" name="TextBox 11"/>
          <p:cNvSpPr txBox="1"/>
          <p:nvPr/>
        </p:nvSpPr>
        <p:spPr>
          <a:xfrm>
            <a:off x="4648165" y="369154"/>
            <a:ext cx="4476125" cy="1384995"/>
          </a:xfrm>
          <a:prstGeom prst="rect">
            <a:avLst/>
          </a:prstGeom>
          <a:noFill/>
        </p:spPr>
        <p:txBody>
          <a:bodyPr wrap="square" rtlCol="0">
            <a:spAutoFit/>
          </a:bodyPr>
          <a:lstStyle/>
          <a:p>
            <a:r>
              <a:rPr lang="en-GB" sz="2800" dirty="0">
                <a:solidFill>
                  <a:srgbClr val="FFC000"/>
                </a:solidFill>
              </a:rPr>
              <a:t>Bank Management System</a:t>
            </a:r>
          </a:p>
          <a:p>
            <a:endParaRPr lang="en-GB" sz="2800" dirty="0">
              <a:solidFill>
                <a:srgbClr val="FFC000"/>
              </a:solidFill>
            </a:endParaRPr>
          </a:p>
          <a:p>
            <a:endParaRPr lang="en-GB" sz="2800" dirty="0"/>
          </a:p>
        </p:txBody>
      </p:sp>
    </p:spTree>
    <p:extLst>
      <p:ext uri="{BB962C8B-B14F-4D97-AF65-F5344CB8AC3E}">
        <p14:creationId xmlns:p14="http://schemas.microsoft.com/office/powerpoint/2010/main" val="2505235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8707" y="1050583"/>
            <a:ext cx="18287996" cy="9253180"/>
            <a:chOff x="-2615" y="-78365"/>
            <a:chExt cx="4816592" cy="2437052"/>
          </a:xfrm>
        </p:grpSpPr>
        <p:sp>
          <p:nvSpPr>
            <p:cNvPr id="3" name="Freeform 3"/>
            <p:cNvSpPr/>
            <p:nvPr/>
          </p:nvSpPr>
          <p:spPr>
            <a:xfrm>
              <a:off x="-2615" y="-78365"/>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60409" y="8074945"/>
            <a:ext cx="2213178" cy="2189034"/>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2419166" y="8074945"/>
            <a:ext cx="2213178" cy="2189034"/>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60409" y="5759379"/>
            <a:ext cx="2213178" cy="2189034"/>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195977" y="247650"/>
            <a:ext cx="4144177" cy="802934"/>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340154" y="247650"/>
            <a:ext cx="4144177" cy="802934"/>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724595" y="602080"/>
            <a:ext cx="592593" cy="94074"/>
          </a:xfrm>
          <a:prstGeom prst="rect">
            <a:avLst/>
          </a:prstGeom>
        </p:spPr>
      </p:pic>
      <p:sp>
        <p:nvSpPr>
          <p:cNvPr id="11" name="TextBox 11"/>
          <p:cNvSpPr txBox="1"/>
          <p:nvPr/>
        </p:nvSpPr>
        <p:spPr>
          <a:xfrm>
            <a:off x="1724595" y="4441495"/>
            <a:ext cx="8105205" cy="1000274"/>
          </a:xfrm>
          <a:prstGeom prst="rect">
            <a:avLst/>
          </a:prstGeom>
        </p:spPr>
        <p:txBody>
          <a:bodyPr wrap="square" lIns="0" tIns="0" rIns="0" bIns="0" rtlCol="0" anchor="t">
            <a:spAutoFit/>
          </a:bodyPr>
          <a:lstStyle/>
          <a:p>
            <a:pPr>
              <a:lnSpc>
                <a:spcPts val="7800"/>
              </a:lnSpc>
            </a:pPr>
            <a:endParaRPr lang="en-US" sz="6500" dirty="0">
              <a:solidFill>
                <a:srgbClr val="1B1B1B"/>
              </a:solidFill>
              <a:latin typeface="Tenor Sans"/>
            </a:endParaRPr>
          </a:p>
        </p:txBody>
      </p:sp>
      <p:sp>
        <p:nvSpPr>
          <p:cNvPr id="12" name="TextBox 12"/>
          <p:cNvSpPr txBox="1"/>
          <p:nvPr/>
        </p:nvSpPr>
        <p:spPr>
          <a:xfrm>
            <a:off x="11125442" y="3434943"/>
            <a:ext cx="4962577" cy="368884"/>
          </a:xfrm>
          <a:prstGeom prst="rect">
            <a:avLst/>
          </a:prstGeom>
        </p:spPr>
        <p:txBody>
          <a:bodyPr lIns="0" tIns="0" rIns="0" bIns="0" rtlCol="0" anchor="t">
            <a:spAutoFit/>
          </a:bodyPr>
          <a:lstStyle/>
          <a:p>
            <a:pPr>
              <a:lnSpc>
                <a:spcPts val="3120"/>
              </a:lnSpc>
            </a:pPr>
            <a:endParaRPr lang="en-US" sz="2400" spc="72" dirty="0">
              <a:solidFill>
                <a:srgbClr val="1B1B1B"/>
              </a:solidFill>
              <a:latin typeface="Public Sans"/>
            </a:endParaRPr>
          </a:p>
        </p:txBody>
      </p:sp>
      <p:sp>
        <p:nvSpPr>
          <p:cNvPr id="13" name="TextBox 13"/>
          <p:cNvSpPr txBox="1"/>
          <p:nvPr/>
        </p:nvSpPr>
        <p:spPr>
          <a:xfrm>
            <a:off x="11125442" y="5790273"/>
            <a:ext cx="4962577" cy="368884"/>
          </a:xfrm>
          <a:prstGeom prst="rect">
            <a:avLst/>
          </a:prstGeom>
        </p:spPr>
        <p:txBody>
          <a:bodyPr lIns="0" tIns="0" rIns="0" bIns="0" rtlCol="0" anchor="t">
            <a:spAutoFit/>
          </a:bodyPr>
          <a:lstStyle/>
          <a:p>
            <a:pPr>
              <a:lnSpc>
                <a:spcPts val="3120"/>
              </a:lnSpc>
            </a:pPr>
            <a:endParaRPr lang="en-US" sz="2400" spc="72" dirty="0">
              <a:solidFill>
                <a:srgbClr val="1B1B1B"/>
              </a:solidFill>
              <a:latin typeface="Public Sans"/>
            </a:endParaRPr>
          </a:p>
        </p:txBody>
      </p:sp>
      <p:sp>
        <p:nvSpPr>
          <p:cNvPr id="14" name="TextBox 14"/>
          <p:cNvSpPr txBox="1"/>
          <p:nvPr/>
        </p:nvSpPr>
        <p:spPr>
          <a:xfrm>
            <a:off x="11125442" y="8149641"/>
            <a:ext cx="4962577" cy="368884"/>
          </a:xfrm>
          <a:prstGeom prst="rect">
            <a:avLst/>
          </a:prstGeom>
        </p:spPr>
        <p:txBody>
          <a:bodyPr lIns="0" tIns="0" rIns="0" bIns="0" rtlCol="0" anchor="t">
            <a:spAutoFit/>
          </a:bodyPr>
          <a:lstStyle/>
          <a:p>
            <a:pPr>
              <a:lnSpc>
                <a:spcPts val="3120"/>
              </a:lnSpc>
            </a:pPr>
            <a:endParaRPr lang="en-US" sz="2400" spc="72" dirty="0">
              <a:solidFill>
                <a:srgbClr val="1B1B1B"/>
              </a:solidFill>
              <a:latin typeface="Public Sans"/>
            </a:endParaRPr>
          </a:p>
        </p:txBody>
      </p:sp>
      <p:sp>
        <p:nvSpPr>
          <p:cNvPr id="15" name="TextBox 15"/>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16</a:t>
            </a:r>
            <a:endParaRPr lang="en-US" sz="2500" dirty="0">
              <a:solidFill>
                <a:srgbClr val="1B1B1B"/>
              </a:solidFill>
              <a:latin typeface="Public Sans Bold"/>
            </a:endParaRPr>
          </a:p>
        </p:txBody>
      </p:sp>
      <p:sp>
        <p:nvSpPr>
          <p:cNvPr id="16" name="TextBox 16"/>
          <p:cNvSpPr txBox="1"/>
          <p:nvPr/>
        </p:nvSpPr>
        <p:spPr>
          <a:xfrm>
            <a:off x="11125442" y="2813780"/>
            <a:ext cx="2481288" cy="345351"/>
          </a:xfrm>
          <a:prstGeom prst="rect">
            <a:avLst/>
          </a:prstGeom>
        </p:spPr>
        <p:txBody>
          <a:bodyPr lIns="0" tIns="0" rIns="0" bIns="0" rtlCol="0" anchor="t">
            <a:spAutoFit/>
          </a:bodyPr>
          <a:lstStyle/>
          <a:p>
            <a:pPr>
              <a:lnSpc>
                <a:spcPts val="2930"/>
              </a:lnSpc>
            </a:pPr>
            <a:endParaRPr lang="en-US" sz="2254" spc="67" dirty="0">
              <a:solidFill>
                <a:srgbClr val="1B1B1B"/>
              </a:solidFill>
              <a:latin typeface="Public Sans Bold"/>
            </a:endParaRPr>
          </a:p>
        </p:txBody>
      </p:sp>
      <p:sp>
        <p:nvSpPr>
          <p:cNvPr id="17" name="TextBox 17"/>
          <p:cNvSpPr txBox="1"/>
          <p:nvPr/>
        </p:nvSpPr>
        <p:spPr>
          <a:xfrm>
            <a:off x="11125442" y="5169110"/>
            <a:ext cx="2481288" cy="345351"/>
          </a:xfrm>
          <a:prstGeom prst="rect">
            <a:avLst/>
          </a:prstGeom>
        </p:spPr>
        <p:txBody>
          <a:bodyPr lIns="0" tIns="0" rIns="0" bIns="0" rtlCol="0" anchor="t">
            <a:spAutoFit/>
          </a:bodyPr>
          <a:lstStyle/>
          <a:p>
            <a:pPr>
              <a:lnSpc>
                <a:spcPts val="2930"/>
              </a:lnSpc>
            </a:pPr>
            <a:endParaRPr lang="en-US" sz="2254" spc="67" dirty="0">
              <a:solidFill>
                <a:srgbClr val="1B1B1B"/>
              </a:solidFill>
              <a:latin typeface="Public Sans Bold"/>
            </a:endParaRPr>
          </a:p>
        </p:txBody>
      </p:sp>
      <p:sp>
        <p:nvSpPr>
          <p:cNvPr id="18" name="TextBox 18"/>
          <p:cNvSpPr txBox="1"/>
          <p:nvPr/>
        </p:nvSpPr>
        <p:spPr>
          <a:xfrm>
            <a:off x="11125442" y="7528478"/>
            <a:ext cx="4272751" cy="345351"/>
          </a:xfrm>
          <a:prstGeom prst="rect">
            <a:avLst/>
          </a:prstGeom>
        </p:spPr>
        <p:txBody>
          <a:bodyPr lIns="0" tIns="0" rIns="0" bIns="0" rtlCol="0" anchor="t">
            <a:spAutoFit/>
          </a:bodyPr>
          <a:lstStyle/>
          <a:p>
            <a:pPr>
              <a:lnSpc>
                <a:spcPts val="2930"/>
              </a:lnSpc>
            </a:pPr>
            <a:endParaRPr lang="en-US" sz="2254" spc="67" dirty="0">
              <a:solidFill>
                <a:srgbClr val="1B1B1B"/>
              </a:solidFill>
              <a:latin typeface="Public Sans Bold"/>
            </a:endParaRPr>
          </a:p>
        </p:txBody>
      </p:sp>
      <p:sp>
        <p:nvSpPr>
          <p:cNvPr id="19" name="TextBox 18"/>
          <p:cNvSpPr txBox="1"/>
          <p:nvPr/>
        </p:nvSpPr>
        <p:spPr>
          <a:xfrm>
            <a:off x="3104736" y="1943100"/>
            <a:ext cx="8949886" cy="923330"/>
          </a:xfrm>
          <a:prstGeom prst="rect">
            <a:avLst/>
          </a:prstGeom>
          <a:noFill/>
        </p:spPr>
        <p:txBody>
          <a:bodyPr wrap="none" rtlCol="0">
            <a:spAutoFit/>
          </a:bodyPr>
          <a:lstStyle/>
          <a:p>
            <a:r>
              <a:rPr lang="en-US" sz="5400" dirty="0" smtClean="0">
                <a:solidFill>
                  <a:schemeClr val="bg1">
                    <a:lumMod val="95000"/>
                  </a:schemeClr>
                </a:solidFill>
                <a:latin typeface="Palatino Linotype" panose="02040502050505030304" pitchFamily="18" charset="0"/>
              </a:rPr>
              <a:t>Features Scope of the Project</a:t>
            </a:r>
            <a:endParaRPr lang="en-GB" sz="5400" dirty="0">
              <a:solidFill>
                <a:schemeClr val="bg1">
                  <a:lumMod val="95000"/>
                </a:schemeClr>
              </a:solidFill>
              <a:latin typeface="Palatino Linotype" panose="02040502050505030304" pitchFamily="18" charset="0"/>
            </a:endParaRPr>
          </a:p>
        </p:txBody>
      </p:sp>
      <p:sp>
        <p:nvSpPr>
          <p:cNvPr id="21" name="TextBox 20"/>
          <p:cNvSpPr txBox="1"/>
          <p:nvPr/>
        </p:nvSpPr>
        <p:spPr>
          <a:xfrm>
            <a:off x="3048000" y="3515359"/>
            <a:ext cx="13716000" cy="4401205"/>
          </a:xfrm>
          <a:prstGeom prst="rect">
            <a:avLst/>
          </a:prstGeom>
          <a:noFill/>
        </p:spPr>
        <p:txBody>
          <a:bodyPr wrap="square" rtlCol="0">
            <a:spAutoFit/>
          </a:bodyPr>
          <a:lstStyle/>
          <a:p>
            <a:pPr marL="285750" indent="-285750">
              <a:buFont typeface="Arial" panose="020B0604020202020204" pitchFamily="34" charset="0"/>
              <a:buChar char="•"/>
            </a:pPr>
            <a:r>
              <a:rPr lang="en-US" sz="4000" dirty="0" smtClean="0">
                <a:solidFill>
                  <a:schemeClr val="tx1">
                    <a:lumMod val="65000"/>
                    <a:lumOff val="35000"/>
                  </a:schemeClr>
                </a:solidFill>
              </a:rPr>
              <a:t>Two different type login system user and admin</a:t>
            </a:r>
          </a:p>
          <a:p>
            <a:pPr marL="285750" indent="-285750">
              <a:buFont typeface="Arial" panose="020B0604020202020204" pitchFamily="34" charset="0"/>
              <a:buChar char="•"/>
            </a:pPr>
            <a:r>
              <a:rPr lang="en-US" sz="4000" dirty="0" smtClean="0">
                <a:solidFill>
                  <a:schemeClr val="tx1">
                    <a:lumMod val="65000"/>
                    <a:lumOff val="35000"/>
                  </a:schemeClr>
                </a:solidFill>
              </a:rPr>
              <a:t>Admin can edit, cancel account holder information</a:t>
            </a:r>
          </a:p>
          <a:p>
            <a:pPr marL="285750" indent="-285750">
              <a:buFont typeface="Arial" panose="020B0604020202020204" pitchFamily="34" charset="0"/>
              <a:buChar char="•"/>
            </a:pPr>
            <a:r>
              <a:rPr lang="en-GB" sz="4000" dirty="0">
                <a:solidFill>
                  <a:schemeClr val="tx1">
                    <a:lumMod val="65000"/>
                    <a:lumOff val="35000"/>
                  </a:schemeClr>
                </a:solidFill>
              </a:rPr>
              <a:t>Transfer </a:t>
            </a:r>
            <a:r>
              <a:rPr lang="en-GB" sz="4000" dirty="0" smtClean="0">
                <a:solidFill>
                  <a:schemeClr val="tx1">
                    <a:lumMod val="65000"/>
                    <a:lumOff val="35000"/>
                  </a:schemeClr>
                </a:solidFill>
              </a:rPr>
              <a:t>Balance</a:t>
            </a:r>
          </a:p>
          <a:p>
            <a:pPr marL="285750" indent="-285750">
              <a:buFont typeface="Arial" panose="020B0604020202020204" pitchFamily="34" charset="0"/>
              <a:buChar char="•"/>
            </a:pPr>
            <a:r>
              <a:rPr lang="en-US" sz="4000" dirty="0" smtClean="0">
                <a:solidFill>
                  <a:schemeClr val="tx1">
                    <a:lumMod val="65000"/>
                    <a:lumOff val="35000"/>
                  </a:schemeClr>
                </a:solidFill>
              </a:rPr>
              <a:t>Help Features add</a:t>
            </a:r>
          </a:p>
          <a:p>
            <a:pPr marL="285750" indent="-285750">
              <a:buFont typeface="Arial" panose="020B0604020202020204" pitchFamily="34" charset="0"/>
              <a:buChar char="•"/>
            </a:pPr>
            <a:r>
              <a:rPr lang="en-US" sz="4000" dirty="0" smtClean="0">
                <a:solidFill>
                  <a:schemeClr val="tx1">
                    <a:lumMod val="65000"/>
                    <a:lumOff val="35000"/>
                  </a:schemeClr>
                </a:solidFill>
              </a:rPr>
              <a:t>Database using SQL</a:t>
            </a:r>
          </a:p>
          <a:p>
            <a:pPr marL="285750" indent="-285750">
              <a:buFont typeface="Arial" panose="020B0604020202020204" pitchFamily="34" charset="0"/>
              <a:buChar char="•"/>
            </a:pPr>
            <a:r>
              <a:rPr lang="en-US" sz="4000" dirty="0">
                <a:solidFill>
                  <a:schemeClr val="tx1">
                    <a:lumMod val="65000"/>
                    <a:lumOff val="35000"/>
                  </a:schemeClr>
                </a:solidFill>
              </a:rPr>
              <a:t>Translation History</a:t>
            </a:r>
            <a:endParaRPr lang="en-US" sz="4000" dirty="0" smtClean="0">
              <a:solidFill>
                <a:schemeClr val="tx1">
                  <a:lumMod val="65000"/>
                  <a:lumOff val="35000"/>
                </a:schemeClr>
              </a:solidFill>
            </a:endParaRPr>
          </a:p>
          <a:p>
            <a:pPr marL="285750" indent="-285750">
              <a:buFont typeface="Arial" panose="020B0604020202020204" pitchFamily="34" charset="0"/>
              <a:buChar char="•"/>
            </a:pPr>
            <a:endParaRPr lang="en-GB" sz="4000" dirty="0">
              <a:solidFill>
                <a:schemeClr val="tx1">
                  <a:lumMod val="65000"/>
                  <a:lumOff val="35000"/>
                </a:schemeClr>
              </a:solidFill>
            </a:endParaRPr>
          </a:p>
        </p:txBody>
      </p:sp>
      <p:sp>
        <p:nvSpPr>
          <p:cNvPr id="20" name="TextBox 19"/>
          <p:cNvSpPr txBox="1"/>
          <p:nvPr/>
        </p:nvSpPr>
        <p:spPr>
          <a:xfrm>
            <a:off x="3757897" y="316426"/>
            <a:ext cx="4038600" cy="954107"/>
          </a:xfrm>
          <a:prstGeom prst="rect">
            <a:avLst/>
          </a:prstGeom>
          <a:noFill/>
        </p:spPr>
        <p:txBody>
          <a:bodyPr wrap="square" rtlCol="0">
            <a:spAutoFit/>
          </a:bodyPr>
          <a:lstStyle/>
          <a:p>
            <a:r>
              <a:rPr lang="en-GB" sz="2800" dirty="0">
                <a:solidFill>
                  <a:srgbClr val="FFC000"/>
                </a:solidFill>
              </a:rPr>
              <a:t>Bank Management System</a:t>
            </a:r>
          </a:p>
          <a:p>
            <a:endParaRPr lang="en-GB" sz="2800" dirty="0">
              <a:solidFill>
                <a:srgbClr val="FFC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033820"/>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60409" y="8074945"/>
            <a:ext cx="2213178" cy="2189034"/>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2419166" y="8074945"/>
            <a:ext cx="2213178" cy="2189034"/>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60409" y="5759379"/>
            <a:ext cx="2213178" cy="2189034"/>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195977" y="247650"/>
            <a:ext cx="4144177" cy="802934"/>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340154" y="247650"/>
            <a:ext cx="4144177" cy="802934"/>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724595" y="602080"/>
            <a:ext cx="592593" cy="94074"/>
          </a:xfrm>
          <a:prstGeom prst="rect">
            <a:avLst/>
          </a:prstGeom>
        </p:spPr>
      </p:pic>
      <p:sp>
        <p:nvSpPr>
          <p:cNvPr id="11" name="TextBox 11"/>
          <p:cNvSpPr txBox="1"/>
          <p:nvPr/>
        </p:nvSpPr>
        <p:spPr>
          <a:xfrm>
            <a:off x="1724595" y="4441495"/>
            <a:ext cx="8105205" cy="2000548"/>
          </a:xfrm>
          <a:prstGeom prst="rect">
            <a:avLst/>
          </a:prstGeom>
        </p:spPr>
        <p:txBody>
          <a:bodyPr wrap="square" lIns="0" tIns="0" rIns="0" bIns="0" rtlCol="0" anchor="t">
            <a:spAutoFit/>
          </a:bodyPr>
          <a:lstStyle/>
          <a:p>
            <a:pPr>
              <a:lnSpc>
                <a:spcPts val="7800"/>
              </a:lnSpc>
            </a:pPr>
            <a:r>
              <a:rPr lang="en-US" sz="7200" dirty="0">
                <a:solidFill>
                  <a:schemeClr val="bg1"/>
                </a:solidFill>
                <a:latin typeface="Palatino Linotype" panose="02040502050505030304" pitchFamily="18" charset="0"/>
              </a:rPr>
              <a:t>Got any </a:t>
            </a:r>
            <a:r>
              <a:rPr lang="en-US" sz="7200" dirty="0" smtClean="0">
                <a:solidFill>
                  <a:schemeClr val="bg1"/>
                </a:solidFill>
                <a:latin typeface="Palatino Linotype" panose="02040502050505030304" pitchFamily="18" charset="0"/>
              </a:rPr>
              <a:t>questions?</a:t>
            </a:r>
            <a:endParaRPr lang="en-US" sz="7200" dirty="0">
              <a:solidFill>
                <a:schemeClr val="bg1"/>
              </a:solidFill>
              <a:latin typeface="Palatino Linotype" panose="02040502050505030304" pitchFamily="18" charset="0"/>
            </a:endParaRPr>
          </a:p>
          <a:p>
            <a:pPr>
              <a:lnSpc>
                <a:spcPts val="7800"/>
              </a:lnSpc>
            </a:pPr>
            <a:endParaRPr lang="en-US" sz="6500" dirty="0">
              <a:solidFill>
                <a:srgbClr val="1B1B1B"/>
              </a:solidFill>
              <a:latin typeface="Tenor Sans"/>
            </a:endParaRPr>
          </a:p>
        </p:txBody>
      </p:sp>
      <p:sp>
        <p:nvSpPr>
          <p:cNvPr id="12" name="TextBox 12"/>
          <p:cNvSpPr txBox="1"/>
          <p:nvPr/>
        </p:nvSpPr>
        <p:spPr>
          <a:xfrm>
            <a:off x="11125442" y="3434943"/>
            <a:ext cx="4962577" cy="368884"/>
          </a:xfrm>
          <a:prstGeom prst="rect">
            <a:avLst/>
          </a:prstGeom>
        </p:spPr>
        <p:txBody>
          <a:bodyPr lIns="0" tIns="0" rIns="0" bIns="0" rtlCol="0" anchor="t">
            <a:spAutoFit/>
          </a:bodyPr>
          <a:lstStyle/>
          <a:p>
            <a:pPr>
              <a:lnSpc>
                <a:spcPts val="3120"/>
              </a:lnSpc>
            </a:pPr>
            <a:r>
              <a:rPr lang="en-US" sz="2400" spc="72" dirty="0" smtClean="0">
                <a:solidFill>
                  <a:srgbClr val="1B1B1B"/>
                </a:solidFill>
                <a:latin typeface="Public Sans"/>
              </a:rPr>
              <a:t>shafikul1170@gmail.com</a:t>
            </a:r>
            <a:endParaRPr lang="en-US" sz="2400" spc="72" dirty="0">
              <a:solidFill>
                <a:srgbClr val="1B1B1B"/>
              </a:solidFill>
              <a:latin typeface="Public Sans"/>
            </a:endParaRPr>
          </a:p>
        </p:txBody>
      </p:sp>
      <p:sp>
        <p:nvSpPr>
          <p:cNvPr id="13" name="TextBox 13"/>
          <p:cNvSpPr txBox="1"/>
          <p:nvPr/>
        </p:nvSpPr>
        <p:spPr>
          <a:xfrm>
            <a:off x="11125442" y="5790273"/>
            <a:ext cx="4962577" cy="368884"/>
          </a:xfrm>
          <a:prstGeom prst="rect">
            <a:avLst/>
          </a:prstGeom>
        </p:spPr>
        <p:txBody>
          <a:bodyPr lIns="0" tIns="0" rIns="0" bIns="0" rtlCol="0" anchor="t">
            <a:spAutoFit/>
          </a:bodyPr>
          <a:lstStyle/>
          <a:p>
            <a:pPr>
              <a:lnSpc>
                <a:spcPts val="3120"/>
              </a:lnSpc>
            </a:pPr>
            <a:r>
              <a:rPr lang="en-US" sz="2400" spc="72" dirty="0" smtClean="0">
                <a:solidFill>
                  <a:srgbClr val="1B1B1B"/>
                </a:solidFill>
                <a:latin typeface="Public Sans"/>
              </a:rPr>
              <a:t>+8801746711170</a:t>
            </a:r>
            <a:endParaRPr lang="en-US" sz="2400" spc="72" dirty="0">
              <a:solidFill>
                <a:srgbClr val="1B1B1B"/>
              </a:solidFill>
              <a:latin typeface="Public Sans"/>
            </a:endParaRPr>
          </a:p>
        </p:txBody>
      </p:sp>
      <p:sp>
        <p:nvSpPr>
          <p:cNvPr id="14" name="TextBox 14"/>
          <p:cNvSpPr txBox="1"/>
          <p:nvPr/>
        </p:nvSpPr>
        <p:spPr>
          <a:xfrm>
            <a:off x="11125442" y="8149641"/>
            <a:ext cx="4962577" cy="368884"/>
          </a:xfrm>
          <a:prstGeom prst="rect">
            <a:avLst/>
          </a:prstGeom>
        </p:spPr>
        <p:txBody>
          <a:bodyPr lIns="0" tIns="0" rIns="0" bIns="0" rtlCol="0" anchor="t">
            <a:spAutoFit/>
          </a:bodyPr>
          <a:lstStyle/>
          <a:p>
            <a:pPr>
              <a:lnSpc>
                <a:spcPts val="3120"/>
              </a:lnSpc>
            </a:pPr>
            <a:r>
              <a:rPr lang="en-US" sz="2400" spc="72" dirty="0" smtClean="0">
                <a:solidFill>
                  <a:srgbClr val="1B1B1B"/>
                </a:solidFill>
                <a:latin typeface="Public Sans"/>
              </a:rPr>
              <a:t>Barishal,Bangladesh</a:t>
            </a:r>
            <a:endParaRPr lang="en-US" sz="2400" spc="72" dirty="0">
              <a:solidFill>
                <a:srgbClr val="1B1B1B"/>
              </a:solidFill>
              <a:latin typeface="Public Sans"/>
            </a:endParaRPr>
          </a:p>
        </p:txBody>
      </p:sp>
      <p:sp>
        <p:nvSpPr>
          <p:cNvPr id="15" name="TextBox 15"/>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17</a:t>
            </a:r>
            <a:endParaRPr lang="en-US" sz="2500" dirty="0">
              <a:solidFill>
                <a:srgbClr val="1B1B1B"/>
              </a:solidFill>
              <a:latin typeface="Public Sans Bold"/>
            </a:endParaRPr>
          </a:p>
        </p:txBody>
      </p:sp>
      <p:sp>
        <p:nvSpPr>
          <p:cNvPr id="16" name="TextBox 16"/>
          <p:cNvSpPr txBox="1"/>
          <p:nvPr/>
        </p:nvSpPr>
        <p:spPr>
          <a:xfrm>
            <a:off x="11125442" y="2813780"/>
            <a:ext cx="2481288" cy="371419"/>
          </a:xfrm>
          <a:prstGeom prst="rect">
            <a:avLst/>
          </a:prstGeom>
        </p:spPr>
        <p:txBody>
          <a:bodyPr lIns="0" tIns="0" rIns="0" bIns="0" rtlCol="0" anchor="t">
            <a:spAutoFit/>
          </a:bodyPr>
          <a:lstStyle/>
          <a:p>
            <a:pPr>
              <a:lnSpc>
                <a:spcPts val="2930"/>
              </a:lnSpc>
            </a:pPr>
            <a:r>
              <a:rPr lang="en-US" sz="2254" spc="67">
                <a:solidFill>
                  <a:srgbClr val="1B1B1B"/>
                </a:solidFill>
                <a:latin typeface="Public Sans Bold"/>
              </a:rPr>
              <a:t>EMAIL</a:t>
            </a:r>
          </a:p>
        </p:txBody>
      </p:sp>
      <p:sp>
        <p:nvSpPr>
          <p:cNvPr id="17" name="TextBox 17"/>
          <p:cNvSpPr txBox="1"/>
          <p:nvPr/>
        </p:nvSpPr>
        <p:spPr>
          <a:xfrm>
            <a:off x="11125442" y="5169110"/>
            <a:ext cx="2481288" cy="371419"/>
          </a:xfrm>
          <a:prstGeom prst="rect">
            <a:avLst/>
          </a:prstGeom>
        </p:spPr>
        <p:txBody>
          <a:bodyPr lIns="0" tIns="0" rIns="0" bIns="0" rtlCol="0" anchor="t">
            <a:spAutoFit/>
          </a:bodyPr>
          <a:lstStyle/>
          <a:p>
            <a:pPr>
              <a:lnSpc>
                <a:spcPts val="2930"/>
              </a:lnSpc>
            </a:pPr>
            <a:r>
              <a:rPr lang="en-US" sz="2254" spc="67">
                <a:solidFill>
                  <a:srgbClr val="1B1B1B"/>
                </a:solidFill>
                <a:latin typeface="Public Sans Bold"/>
              </a:rPr>
              <a:t>MOBILE</a:t>
            </a:r>
          </a:p>
        </p:txBody>
      </p:sp>
      <p:sp>
        <p:nvSpPr>
          <p:cNvPr id="18" name="TextBox 18"/>
          <p:cNvSpPr txBox="1"/>
          <p:nvPr/>
        </p:nvSpPr>
        <p:spPr>
          <a:xfrm>
            <a:off x="11125442" y="7528478"/>
            <a:ext cx="4272751" cy="371419"/>
          </a:xfrm>
          <a:prstGeom prst="rect">
            <a:avLst/>
          </a:prstGeom>
        </p:spPr>
        <p:txBody>
          <a:bodyPr lIns="0" tIns="0" rIns="0" bIns="0" rtlCol="0" anchor="t">
            <a:spAutoFit/>
          </a:bodyPr>
          <a:lstStyle/>
          <a:p>
            <a:pPr>
              <a:lnSpc>
                <a:spcPts val="2930"/>
              </a:lnSpc>
            </a:pPr>
            <a:r>
              <a:rPr lang="en-US" sz="2254" spc="67">
                <a:solidFill>
                  <a:srgbClr val="1B1B1B"/>
                </a:solidFill>
                <a:latin typeface="Public Sans Bold"/>
              </a:rPr>
              <a:t>MAILING ADDRESS</a:t>
            </a:r>
          </a:p>
        </p:txBody>
      </p:sp>
      <p:sp>
        <p:nvSpPr>
          <p:cNvPr id="19" name="TextBox 18"/>
          <p:cNvSpPr txBox="1"/>
          <p:nvPr/>
        </p:nvSpPr>
        <p:spPr>
          <a:xfrm>
            <a:off x="3535915" y="24765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spTree>
    <p:extLst>
      <p:ext uri="{BB962C8B-B14F-4D97-AF65-F5344CB8AC3E}">
        <p14:creationId xmlns:p14="http://schemas.microsoft.com/office/powerpoint/2010/main" val="340926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814870"/>
            <a:ext cx="18288000" cy="8472130"/>
            <a:chOff x="0" y="0"/>
            <a:chExt cx="4816593" cy="2231343"/>
          </a:xfrm>
        </p:grpSpPr>
        <p:sp>
          <p:nvSpPr>
            <p:cNvPr id="3" name="Freeform 3"/>
            <p:cNvSpPr/>
            <p:nvPr/>
          </p:nvSpPr>
          <p:spPr>
            <a:xfrm>
              <a:off x="0" y="0"/>
              <a:ext cx="4816592" cy="2231343"/>
            </a:xfrm>
            <a:custGeom>
              <a:avLst/>
              <a:gdLst/>
              <a:ahLst/>
              <a:cxnLst/>
              <a:rect l="l" t="t" r="r" b="b"/>
              <a:pathLst>
                <a:path w="4816592" h="2231343">
                  <a:moveTo>
                    <a:pt x="0" y="0"/>
                  </a:moveTo>
                  <a:lnTo>
                    <a:pt x="4816592" y="0"/>
                  </a:lnTo>
                  <a:lnTo>
                    <a:pt x="4816592" y="2231343"/>
                  </a:lnTo>
                  <a:lnTo>
                    <a:pt x="0" y="2231343"/>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996003" y="7444644"/>
            <a:ext cx="2130663" cy="2107419"/>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flipH="1" flipV="1">
            <a:off x="13774790" y="7444644"/>
            <a:ext cx="2130663" cy="2107419"/>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flipH="1" flipV="1">
            <a:off x="16007034" y="5190638"/>
            <a:ext cx="2130663" cy="2107419"/>
          </a:xfrm>
          <a:prstGeom prst="rect">
            <a:avLst/>
          </a:prstGeom>
        </p:spPr>
      </p:pic>
      <p:sp>
        <p:nvSpPr>
          <p:cNvPr id="8" name="AutoShape 8"/>
          <p:cNvSpPr/>
          <p:nvPr/>
        </p:nvSpPr>
        <p:spPr>
          <a:xfrm>
            <a:off x="0" y="9544636"/>
            <a:ext cx="18288000" cy="0"/>
          </a:xfrm>
          <a:prstGeom prst="line">
            <a:avLst/>
          </a:prstGeom>
          <a:ln w="38100" cap="flat">
            <a:solidFill>
              <a:srgbClr val="FFAF57"/>
            </a:solidFill>
            <a:prstDash val="solid"/>
            <a:headEnd type="none" w="sm" len="sm"/>
            <a:tailEnd type="none" w="sm" len="sm"/>
          </a:ln>
        </p:spPr>
      </p:sp>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4243002" y="1028700"/>
            <a:ext cx="4144177" cy="802934"/>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98825" y="986611"/>
            <a:ext cx="4144177" cy="802934"/>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3039511" y="1007618"/>
            <a:ext cx="4144177" cy="802934"/>
          </a:xfrm>
          <a:prstGeom prst="rect">
            <a:avLst/>
          </a:prstGeom>
        </p:spPr>
      </p:pic>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5400000">
            <a:off x="16934429" y="2766346"/>
            <a:ext cx="592593" cy="94074"/>
          </a:xfrm>
          <a:prstGeom prst="rect">
            <a:avLst/>
          </a:prstGeom>
        </p:spPr>
      </p:pic>
      <p:grpSp>
        <p:nvGrpSpPr>
          <p:cNvPr id="14" name="Group 14"/>
          <p:cNvGrpSpPr/>
          <p:nvPr/>
        </p:nvGrpSpPr>
        <p:grpSpPr>
          <a:xfrm>
            <a:off x="1526599" y="7635182"/>
            <a:ext cx="8875779" cy="1087495"/>
            <a:chOff x="0" y="0"/>
            <a:chExt cx="15620539" cy="1913890"/>
          </a:xfrm>
        </p:grpSpPr>
        <p:sp>
          <p:nvSpPr>
            <p:cNvPr id="15" name="Freeform 15"/>
            <p:cNvSpPr/>
            <p:nvPr/>
          </p:nvSpPr>
          <p:spPr>
            <a:xfrm>
              <a:off x="0" y="0"/>
              <a:ext cx="15620540" cy="1913890"/>
            </a:xfrm>
            <a:custGeom>
              <a:avLst/>
              <a:gdLst/>
              <a:ahLst/>
              <a:cxnLst/>
              <a:rect l="l" t="t" r="r" b="b"/>
              <a:pathLst>
                <a:path w="15620540" h="1913890">
                  <a:moveTo>
                    <a:pt x="15620540" y="956945"/>
                  </a:moveTo>
                  <a:lnTo>
                    <a:pt x="15620540" y="956945"/>
                  </a:lnTo>
                  <a:cubicBezTo>
                    <a:pt x="15620540" y="1485392"/>
                    <a:pt x="15192169" y="1913890"/>
                    <a:pt x="14663595" y="1913890"/>
                  </a:cubicBezTo>
                  <a:lnTo>
                    <a:pt x="956945" y="1913890"/>
                  </a:lnTo>
                  <a:cubicBezTo>
                    <a:pt x="428371" y="1913890"/>
                    <a:pt x="0" y="1485392"/>
                    <a:pt x="0" y="956945"/>
                  </a:cubicBezTo>
                  <a:lnTo>
                    <a:pt x="0" y="956945"/>
                  </a:lnTo>
                  <a:cubicBezTo>
                    <a:pt x="0" y="428371"/>
                    <a:pt x="428371" y="0"/>
                    <a:pt x="956945" y="0"/>
                  </a:cubicBezTo>
                  <a:lnTo>
                    <a:pt x="14663595" y="0"/>
                  </a:lnTo>
                  <a:cubicBezTo>
                    <a:pt x="15192042" y="0"/>
                    <a:pt x="15620540" y="428371"/>
                    <a:pt x="15620540" y="956945"/>
                  </a:cubicBezTo>
                  <a:close/>
                </a:path>
              </a:pathLst>
            </a:custGeom>
            <a:solidFill>
              <a:srgbClr val="FFF4EC"/>
            </a:solidFill>
          </p:spPr>
        </p:sp>
      </p:grpSp>
      <p:sp>
        <p:nvSpPr>
          <p:cNvPr id="16" name="TextBox 16"/>
          <p:cNvSpPr txBox="1"/>
          <p:nvPr/>
        </p:nvSpPr>
        <p:spPr>
          <a:xfrm>
            <a:off x="1526599" y="4881566"/>
            <a:ext cx="10279813" cy="1339844"/>
          </a:xfrm>
          <a:prstGeom prst="rect">
            <a:avLst/>
          </a:prstGeom>
        </p:spPr>
        <p:txBody>
          <a:bodyPr lIns="0" tIns="0" rIns="0" bIns="0" rtlCol="0" anchor="t">
            <a:spAutoFit/>
          </a:bodyPr>
          <a:lstStyle/>
          <a:p>
            <a:pPr>
              <a:lnSpc>
                <a:spcPts val="9999"/>
              </a:lnSpc>
            </a:pPr>
            <a:r>
              <a:rPr lang="en-US" sz="9999">
                <a:solidFill>
                  <a:srgbClr val="1B1B1B"/>
                </a:solidFill>
                <a:latin typeface="Tenor Sans"/>
              </a:rPr>
              <a:t>Thank You</a:t>
            </a:r>
          </a:p>
        </p:txBody>
      </p:sp>
      <p:sp>
        <p:nvSpPr>
          <p:cNvPr id="17" name="TextBox 17"/>
          <p:cNvSpPr txBox="1"/>
          <p:nvPr/>
        </p:nvSpPr>
        <p:spPr>
          <a:xfrm>
            <a:off x="2043397" y="7959855"/>
            <a:ext cx="7814168" cy="871201"/>
          </a:xfrm>
          <a:prstGeom prst="rect">
            <a:avLst/>
          </a:prstGeom>
        </p:spPr>
        <p:txBody>
          <a:bodyPr lIns="0" tIns="0" rIns="0" bIns="0" rtlCol="0" anchor="t">
            <a:spAutoFit/>
          </a:bodyPr>
          <a:lstStyle/>
          <a:p>
            <a:pPr algn="ctr">
              <a:lnSpc>
                <a:spcPts val="3360"/>
              </a:lnSpc>
            </a:pPr>
            <a:r>
              <a:rPr lang="en-US" sz="2800" dirty="0">
                <a:solidFill>
                  <a:schemeClr val="tx1">
                    <a:lumMod val="85000"/>
                    <a:lumOff val="15000"/>
                  </a:schemeClr>
                </a:solidFill>
                <a:latin typeface="Roboto Condensed"/>
              </a:rPr>
              <a:t>Presented by Md Shafikul Islam</a:t>
            </a:r>
          </a:p>
          <a:p>
            <a:pPr algn="ctr">
              <a:lnSpc>
                <a:spcPts val="3360"/>
              </a:lnSpc>
            </a:pPr>
            <a:endParaRPr lang="en-US" sz="2800" spc="84" dirty="0">
              <a:solidFill>
                <a:srgbClr val="1B1B1B"/>
              </a:solidFill>
              <a:latin typeface="Public Sans"/>
            </a:endParaRPr>
          </a:p>
        </p:txBody>
      </p:sp>
      <p:sp>
        <p:nvSpPr>
          <p:cNvPr id="13" name="TextBox 12"/>
          <p:cNvSpPr txBox="1"/>
          <p:nvPr/>
        </p:nvSpPr>
        <p:spPr>
          <a:xfrm>
            <a:off x="8662894" y="1071411"/>
            <a:ext cx="4376617" cy="954107"/>
          </a:xfrm>
          <a:prstGeom prst="rect">
            <a:avLst/>
          </a:prstGeom>
          <a:noFill/>
        </p:spPr>
        <p:txBody>
          <a:bodyPr wrap="square" rtlCol="0">
            <a:spAutoFit/>
          </a:bodyPr>
          <a:lstStyle/>
          <a:p>
            <a:r>
              <a:rPr lang="en-GB" sz="2800" dirty="0">
                <a:solidFill>
                  <a:srgbClr val="FFC000"/>
                </a:solidFill>
              </a:rPr>
              <a:t>Bank Management System</a:t>
            </a:r>
          </a:p>
          <a:p>
            <a:endParaRPr lang="en-GB" sz="2800"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134856" y="1666735"/>
            <a:ext cx="18287996" cy="8602264"/>
            <a:chOff x="-32611" y="-38100"/>
            <a:chExt cx="4816592" cy="2265617"/>
          </a:xfrm>
        </p:grpSpPr>
        <p:sp>
          <p:nvSpPr>
            <p:cNvPr id="3" name="Freeform 3"/>
            <p:cNvSpPr/>
            <p:nvPr/>
          </p:nvSpPr>
          <p:spPr>
            <a:xfrm>
              <a:off x="-32611" y="-3826"/>
              <a:ext cx="4816592" cy="2231343"/>
            </a:xfrm>
            <a:custGeom>
              <a:avLst/>
              <a:gdLst/>
              <a:ahLst/>
              <a:cxnLst/>
              <a:rect l="l" t="t" r="r" b="b"/>
              <a:pathLst>
                <a:path w="4816592" h="2231343">
                  <a:moveTo>
                    <a:pt x="0" y="0"/>
                  </a:moveTo>
                  <a:lnTo>
                    <a:pt x="4816592" y="0"/>
                  </a:lnTo>
                  <a:lnTo>
                    <a:pt x="4816592" y="2231343"/>
                  </a:lnTo>
                  <a:lnTo>
                    <a:pt x="0" y="2231343"/>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123825" y="7480079"/>
            <a:ext cx="2130663" cy="2107419"/>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flipH="1" flipV="1">
            <a:off x="134856" y="5302272"/>
            <a:ext cx="2130663" cy="2107419"/>
          </a:xfrm>
          <a:prstGeom prst="rect">
            <a:avLst/>
          </a:prstGeom>
        </p:spPr>
      </p:pic>
      <p:sp>
        <p:nvSpPr>
          <p:cNvPr id="8" name="AutoShape 8"/>
          <p:cNvSpPr/>
          <p:nvPr/>
        </p:nvSpPr>
        <p:spPr>
          <a:xfrm>
            <a:off x="0" y="9544636"/>
            <a:ext cx="18288000" cy="0"/>
          </a:xfrm>
          <a:prstGeom prst="line">
            <a:avLst/>
          </a:prstGeom>
          <a:ln w="38100" cap="flat">
            <a:solidFill>
              <a:srgbClr val="FFDCB5"/>
            </a:solidFill>
            <a:prstDash val="solid"/>
            <a:headEnd type="none" w="sm" len="sm"/>
            <a:tailEnd type="none" w="sm" len="sm"/>
          </a:ln>
        </p:spPr>
      </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136979" y="1016795"/>
            <a:ext cx="4144177" cy="802934"/>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012425" y="1016795"/>
            <a:ext cx="4144177" cy="802934"/>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7331492" y="1016795"/>
            <a:ext cx="4144177" cy="802934"/>
          </a:xfrm>
          <a:prstGeom prst="rect">
            <a:avLst/>
          </a:prstGeom>
        </p:spPr>
      </p:pic>
      <p:sp>
        <p:nvSpPr>
          <p:cNvPr id="18" name="TextBox 17"/>
          <p:cNvSpPr txBox="1"/>
          <p:nvPr/>
        </p:nvSpPr>
        <p:spPr>
          <a:xfrm>
            <a:off x="2819400" y="2628900"/>
            <a:ext cx="15686445" cy="1477328"/>
          </a:xfrm>
          <a:prstGeom prst="rect">
            <a:avLst/>
          </a:prstGeom>
          <a:noFill/>
        </p:spPr>
        <p:txBody>
          <a:bodyPr wrap="square" rtlCol="0">
            <a:spAutoFit/>
          </a:bodyPr>
          <a:lstStyle/>
          <a:p>
            <a:r>
              <a:rPr lang="en-US" sz="7200" b="1" dirty="0">
                <a:solidFill>
                  <a:schemeClr val="tx1">
                    <a:lumMod val="85000"/>
                    <a:lumOff val="15000"/>
                  </a:schemeClr>
                </a:solidFill>
                <a:latin typeface="Palatino Linotype" panose="02040502050505030304" pitchFamily="18" charset="0"/>
              </a:rPr>
              <a:t>University of Global Village(UGV)</a:t>
            </a:r>
          </a:p>
          <a:p>
            <a:endParaRPr lang="en-GB" dirty="0"/>
          </a:p>
        </p:txBody>
      </p:sp>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5151" y="1611740"/>
            <a:ext cx="2205974" cy="2693470"/>
          </a:xfrm>
          <a:prstGeom prst="rect">
            <a:avLst/>
          </a:prstGeom>
        </p:spPr>
      </p:pic>
      <p:sp>
        <p:nvSpPr>
          <p:cNvPr id="20" name="TextBox 19"/>
          <p:cNvSpPr txBox="1"/>
          <p:nvPr/>
        </p:nvSpPr>
        <p:spPr>
          <a:xfrm>
            <a:off x="5715000" y="3966579"/>
            <a:ext cx="11353800" cy="707886"/>
          </a:xfrm>
          <a:prstGeom prst="rect">
            <a:avLst/>
          </a:prstGeom>
          <a:noFill/>
        </p:spPr>
        <p:txBody>
          <a:bodyPr wrap="square" rtlCol="0">
            <a:spAutoFit/>
          </a:bodyPr>
          <a:lstStyle/>
          <a:p>
            <a:r>
              <a:rPr lang="en-US" sz="4000" b="1" dirty="0">
                <a:solidFill>
                  <a:schemeClr val="bg1">
                    <a:lumMod val="95000"/>
                  </a:schemeClr>
                </a:solidFill>
              </a:rPr>
              <a:t>Department of Computer Science &amp; Engineering</a:t>
            </a:r>
          </a:p>
        </p:txBody>
      </p:sp>
      <p:sp>
        <p:nvSpPr>
          <p:cNvPr id="21" name="TextBox 20"/>
          <p:cNvSpPr txBox="1"/>
          <p:nvPr/>
        </p:nvSpPr>
        <p:spPr>
          <a:xfrm>
            <a:off x="6172200" y="5043797"/>
            <a:ext cx="7917552" cy="1077218"/>
          </a:xfrm>
          <a:prstGeom prst="rect">
            <a:avLst/>
          </a:prstGeom>
          <a:noFill/>
        </p:spPr>
        <p:txBody>
          <a:bodyPr wrap="none" rtlCol="0">
            <a:spAutoFit/>
          </a:bodyPr>
          <a:lstStyle/>
          <a:p>
            <a:r>
              <a:rPr lang="en-US" sz="3200" b="1" dirty="0" smtClean="0">
                <a:solidFill>
                  <a:schemeClr val="bg1"/>
                </a:solidFill>
                <a:latin typeface="Palatino Linotype" panose="02040502050505030304" pitchFamily="18" charset="0"/>
              </a:rPr>
              <a:t>Project Name: </a:t>
            </a:r>
            <a:r>
              <a:rPr lang="en-GB" sz="3200" b="1" dirty="0" smtClean="0">
                <a:solidFill>
                  <a:schemeClr val="bg1"/>
                </a:solidFill>
                <a:latin typeface="Palatino Linotype" panose="02040502050505030304" pitchFamily="18" charset="0"/>
              </a:rPr>
              <a:t>Bank </a:t>
            </a:r>
            <a:r>
              <a:rPr lang="en-GB" sz="3200" b="1" dirty="0">
                <a:solidFill>
                  <a:schemeClr val="bg1"/>
                </a:solidFill>
                <a:latin typeface="Palatino Linotype" panose="02040502050505030304" pitchFamily="18" charset="0"/>
              </a:rPr>
              <a:t>Management System</a:t>
            </a:r>
          </a:p>
          <a:p>
            <a:endParaRPr lang="en-GB" sz="3200" b="1" dirty="0">
              <a:solidFill>
                <a:schemeClr val="bg1"/>
              </a:solidFill>
            </a:endParaRPr>
          </a:p>
        </p:txBody>
      </p:sp>
      <p:sp>
        <p:nvSpPr>
          <p:cNvPr id="22" name="TextBox 21"/>
          <p:cNvSpPr txBox="1"/>
          <p:nvPr/>
        </p:nvSpPr>
        <p:spPr>
          <a:xfrm>
            <a:off x="2645144" y="6781470"/>
            <a:ext cx="7485832" cy="2677656"/>
          </a:xfrm>
          <a:prstGeom prst="rect">
            <a:avLst/>
          </a:prstGeom>
          <a:noFill/>
        </p:spPr>
        <p:txBody>
          <a:bodyPr wrap="none" rtlCol="0">
            <a:spAutoFit/>
          </a:bodyPr>
          <a:lstStyle/>
          <a:p>
            <a:r>
              <a:rPr lang="en-US" sz="2800" b="1" dirty="0" smtClean="0">
                <a:solidFill>
                  <a:schemeClr val="tx1">
                    <a:lumMod val="65000"/>
                    <a:lumOff val="35000"/>
                  </a:schemeClr>
                </a:solidFill>
                <a:latin typeface="Palatino Linotype" panose="02040502050505030304" pitchFamily="18" charset="0"/>
              </a:rPr>
              <a:t>Submitted To :</a:t>
            </a:r>
          </a:p>
          <a:p>
            <a:r>
              <a:rPr lang="en-US" sz="2800" b="1" dirty="0" smtClean="0">
                <a:solidFill>
                  <a:schemeClr val="tx1">
                    <a:lumMod val="65000"/>
                    <a:lumOff val="35000"/>
                  </a:schemeClr>
                </a:solidFill>
                <a:latin typeface="Palatino Linotype" panose="02040502050505030304" pitchFamily="18" charset="0"/>
              </a:rPr>
              <a:t>Md </a:t>
            </a:r>
            <a:r>
              <a:rPr lang="en-US" sz="2800" b="1" dirty="0" err="1" smtClean="0">
                <a:solidFill>
                  <a:schemeClr val="tx1">
                    <a:lumMod val="65000"/>
                    <a:lumOff val="35000"/>
                  </a:schemeClr>
                </a:solidFill>
                <a:latin typeface="Palatino Linotype" panose="02040502050505030304" pitchFamily="18" charset="0"/>
              </a:rPr>
              <a:t>Riadul</a:t>
            </a:r>
            <a:r>
              <a:rPr lang="en-US" sz="2800" b="1" dirty="0" smtClean="0">
                <a:solidFill>
                  <a:schemeClr val="tx1">
                    <a:lumMod val="65000"/>
                    <a:lumOff val="35000"/>
                  </a:schemeClr>
                </a:solidFill>
                <a:latin typeface="Palatino Linotype" panose="02040502050505030304" pitchFamily="18" charset="0"/>
              </a:rPr>
              <a:t> </a:t>
            </a:r>
            <a:r>
              <a:rPr lang="en-US" sz="2800" b="1" dirty="0">
                <a:solidFill>
                  <a:schemeClr val="tx1">
                    <a:lumMod val="65000"/>
                    <a:lumOff val="35000"/>
                  </a:schemeClr>
                </a:solidFill>
                <a:latin typeface="Palatino Linotype" panose="02040502050505030304" pitchFamily="18" charset="0"/>
              </a:rPr>
              <a:t>I</a:t>
            </a:r>
            <a:r>
              <a:rPr lang="en-US" sz="2800" b="1" dirty="0" smtClean="0">
                <a:solidFill>
                  <a:schemeClr val="tx1">
                    <a:lumMod val="65000"/>
                    <a:lumOff val="35000"/>
                  </a:schemeClr>
                </a:solidFill>
                <a:latin typeface="Palatino Linotype" panose="02040502050505030304" pitchFamily="18" charset="0"/>
              </a:rPr>
              <a:t>slam</a:t>
            </a:r>
          </a:p>
          <a:p>
            <a:r>
              <a:rPr lang="en-GB" sz="2800" b="1" dirty="0" err="1" smtClean="0">
                <a:solidFill>
                  <a:schemeClr val="tx1">
                    <a:lumMod val="65000"/>
                    <a:lumOff val="35000"/>
                  </a:schemeClr>
                </a:solidFill>
                <a:latin typeface="Palatino Linotype" panose="02040502050505030304" pitchFamily="18" charset="0"/>
              </a:rPr>
              <a:t>Md</a:t>
            </a:r>
            <a:r>
              <a:rPr lang="en-GB" sz="2800" b="1" dirty="0" smtClean="0">
                <a:solidFill>
                  <a:schemeClr val="tx1">
                    <a:lumMod val="65000"/>
                    <a:lumOff val="35000"/>
                  </a:schemeClr>
                </a:solidFill>
                <a:latin typeface="Palatino Linotype" panose="02040502050505030304" pitchFamily="18" charset="0"/>
              </a:rPr>
              <a:t> </a:t>
            </a:r>
            <a:r>
              <a:rPr lang="en-GB" sz="2800" b="1" dirty="0" err="1">
                <a:solidFill>
                  <a:schemeClr val="tx1">
                    <a:lumMod val="65000"/>
                    <a:lumOff val="35000"/>
                  </a:schemeClr>
                </a:solidFill>
                <a:latin typeface="Palatino Linotype" panose="02040502050505030304" pitchFamily="18" charset="0"/>
              </a:rPr>
              <a:t>Mahadi</a:t>
            </a:r>
            <a:r>
              <a:rPr lang="en-GB" sz="2800" b="1" dirty="0">
                <a:solidFill>
                  <a:schemeClr val="tx1">
                    <a:lumMod val="65000"/>
                    <a:lumOff val="35000"/>
                  </a:schemeClr>
                </a:solidFill>
                <a:latin typeface="Palatino Linotype" panose="02040502050505030304" pitchFamily="18" charset="0"/>
              </a:rPr>
              <a:t> Hasan </a:t>
            </a:r>
            <a:r>
              <a:rPr lang="en-GB" sz="2800" b="1" dirty="0" err="1">
                <a:solidFill>
                  <a:schemeClr val="tx1">
                    <a:lumMod val="65000"/>
                    <a:lumOff val="35000"/>
                  </a:schemeClr>
                </a:solidFill>
                <a:latin typeface="Palatino Linotype" panose="02040502050505030304" pitchFamily="18" charset="0"/>
              </a:rPr>
              <a:t>Shaon</a:t>
            </a:r>
            <a:endParaRPr lang="en-GB" sz="2800" b="1" dirty="0">
              <a:solidFill>
                <a:schemeClr val="tx1">
                  <a:lumMod val="65000"/>
                  <a:lumOff val="35000"/>
                </a:schemeClr>
              </a:solidFill>
              <a:latin typeface="Palatino Linotype" panose="02040502050505030304" pitchFamily="18" charset="0"/>
            </a:endParaRPr>
          </a:p>
          <a:p>
            <a:r>
              <a:rPr lang="en-GB" sz="2800" b="1" dirty="0" smtClean="0">
                <a:solidFill>
                  <a:schemeClr val="tx1">
                    <a:lumMod val="65000"/>
                    <a:lumOff val="35000"/>
                  </a:schemeClr>
                </a:solidFill>
                <a:latin typeface="Palatino Linotype" panose="02040502050505030304" pitchFamily="18" charset="0"/>
              </a:rPr>
              <a:t>Lecturer,</a:t>
            </a:r>
            <a:r>
              <a:rPr lang="en-US" sz="2800" b="1" dirty="0" smtClean="0">
                <a:solidFill>
                  <a:schemeClr val="tx1">
                    <a:lumMod val="65000"/>
                    <a:lumOff val="35000"/>
                  </a:schemeClr>
                </a:solidFill>
                <a:latin typeface="Palatino Linotype" panose="02040502050505030304" pitchFamily="18" charset="0"/>
              </a:rPr>
              <a:t>Department </a:t>
            </a:r>
            <a:r>
              <a:rPr lang="en-US" sz="2800" b="1" dirty="0">
                <a:solidFill>
                  <a:schemeClr val="tx1">
                    <a:lumMod val="65000"/>
                    <a:lumOff val="35000"/>
                  </a:schemeClr>
                </a:solidFill>
                <a:latin typeface="Palatino Linotype" panose="02040502050505030304" pitchFamily="18" charset="0"/>
              </a:rPr>
              <a:t>of CSE</a:t>
            </a:r>
          </a:p>
          <a:p>
            <a:r>
              <a:rPr lang="en-US" sz="2800" b="1" dirty="0">
                <a:solidFill>
                  <a:schemeClr val="tx1">
                    <a:lumMod val="65000"/>
                    <a:lumOff val="35000"/>
                  </a:schemeClr>
                </a:solidFill>
                <a:latin typeface="Palatino Linotype" panose="02040502050505030304" pitchFamily="18" charset="0"/>
              </a:rPr>
              <a:t>University of Global Village(UGV), </a:t>
            </a:r>
            <a:r>
              <a:rPr lang="en-US" sz="2800" b="1" dirty="0" err="1">
                <a:solidFill>
                  <a:schemeClr val="tx1">
                    <a:lumMod val="65000"/>
                    <a:lumOff val="35000"/>
                  </a:schemeClr>
                </a:solidFill>
                <a:latin typeface="Palatino Linotype" panose="02040502050505030304" pitchFamily="18" charset="0"/>
              </a:rPr>
              <a:t>Barishal</a:t>
            </a:r>
            <a:endParaRPr lang="en-US" sz="2800" b="1" dirty="0">
              <a:solidFill>
                <a:schemeClr val="tx1">
                  <a:lumMod val="65000"/>
                  <a:lumOff val="35000"/>
                </a:schemeClr>
              </a:solidFill>
              <a:latin typeface="Palatino Linotype" panose="02040502050505030304" pitchFamily="18" charset="0"/>
            </a:endParaRPr>
          </a:p>
          <a:p>
            <a:endParaRPr lang="en-GB" sz="2800" b="1" dirty="0">
              <a:solidFill>
                <a:schemeClr val="tx1">
                  <a:lumMod val="65000"/>
                  <a:lumOff val="35000"/>
                </a:schemeClr>
              </a:solidFill>
            </a:endParaRPr>
          </a:p>
        </p:txBody>
      </p:sp>
      <p:sp>
        <p:nvSpPr>
          <p:cNvPr id="23" name="TextBox 22"/>
          <p:cNvSpPr txBox="1"/>
          <p:nvPr/>
        </p:nvSpPr>
        <p:spPr>
          <a:xfrm>
            <a:off x="10896600" y="6731476"/>
            <a:ext cx="6974986" cy="2677656"/>
          </a:xfrm>
          <a:prstGeom prst="rect">
            <a:avLst/>
          </a:prstGeom>
          <a:noFill/>
        </p:spPr>
        <p:txBody>
          <a:bodyPr wrap="none" rtlCol="0">
            <a:spAutoFit/>
          </a:bodyPr>
          <a:lstStyle/>
          <a:p>
            <a:r>
              <a:rPr lang="en-US" sz="2800" b="1" dirty="0">
                <a:solidFill>
                  <a:schemeClr val="tx1">
                    <a:lumMod val="65000"/>
                    <a:lumOff val="35000"/>
                  </a:schemeClr>
                </a:solidFill>
                <a:latin typeface="Palatino Linotype" panose="02040502050505030304" pitchFamily="18" charset="0"/>
              </a:rPr>
              <a:t>Submitted </a:t>
            </a:r>
            <a:r>
              <a:rPr lang="en-US" sz="2800" b="1" dirty="0" smtClean="0">
                <a:solidFill>
                  <a:schemeClr val="tx1">
                    <a:lumMod val="65000"/>
                    <a:lumOff val="35000"/>
                  </a:schemeClr>
                </a:solidFill>
                <a:latin typeface="Palatino Linotype" panose="02040502050505030304" pitchFamily="18" charset="0"/>
              </a:rPr>
              <a:t>By :</a:t>
            </a:r>
            <a:endParaRPr lang="en-US" sz="2800" b="1" dirty="0">
              <a:solidFill>
                <a:schemeClr val="tx1">
                  <a:lumMod val="65000"/>
                  <a:lumOff val="35000"/>
                </a:schemeClr>
              </a:solidFill>
              <a:latin typeface="Palatino Linotype" panose="02040502050505030304" pitchFamily="18" charset="0"/>
            </a:endParaRPr>
          </a:p>
          <a:p>
            <a:r>
              <a:rPr lang="en-US" sz="2800" b="1" dirty="0" smtClean="0">
                <a:solidFill>
                  <a:schemeClr val="tx1">
                    <a:lumMod val="65000"/>
                    <a:lumOff val="35000"/>
                  </a:schemeClr>
                </a:solidFill>
                <a:latin typeface="Palatino Linotype" panose="02040502050505030304" pitchFamily="18" charset="0"/>
              </a:rPr>
              <a:t>Md Shafikul Islam</a:t>
            </a:r>
          </a:p>
          <a:p>
            <a:r>
              <a:rPr lang="en-US" sz="2800" b="1" dirty="0">
                <a:solidFill>
                  <a:schemeClr val="tx1">
                    <a:lumMod val="65000"/>
                    <a:lumOff val="35000"/>
                  </a:schemeClr>
                </a:solidFill>
                <a:latin typeface="Palatino Linotype" panose="02040502050505030304" pitchFamily="18" charset="0"/>
              </a:rPr>
              <a:t>4th Semester(Evening</a:t>
            </a:r>
            <a:r>
              <a:rPr lang="en-US" sz="2800" b="1" dirty="0" smtClean="0">
                <a:solidFill>
                  <a:schemeClr val="tx1">
                    <a:lumMod val="65000"/>
                    <a:lumOff val="35000"/>
                  </a:schemeClr>
                </a:solidFill>
                <a:latin typeface="Palatino Linotype" panose="02040502050505030304" pitchFamily="18" charset="0"/>
              </a:rPr>
              <a:t>)</a:t>
            </a:r>
          </a:p>
          <a:p>
            <a:r>
              <a:rPr lang="en-US" sz="2800" b="1" dirty="0" smtClean="0">
                <a:solidFill>
                  <a:schemeClr val="tx1">
                    <a:lumMod val="65000"/>
                    <a:lumOff val="35000"/>
                  </a:schemeClr>
                </a:solidFill>
                <a:latin typeface="Palatino Linotype" panose="02040502050505030304" pitchFamily="18" charset="0"/>
              </a:rPr>
              <a:t>Student ID</a:t>
            </a:r>
            <a:r>
              <a:rPr lang="en-US" sz="2800" b="1" dirty="0" smtClean="0">
                <a:solidFill>
                  <a:schemeClr val="tx1">
                    <a:lumMod val="65000"/>
                    <a:lumOff val="35000"/>
                  </a:schemeClr>
                </a:solidFill>
                <a:latin typeface="Palatino Linotype" panose="02040502050505030304" pitchFamily="18" charset="0"/>
              </a:rPr>
              <a:t>: 12112038</a:t>
            </a:r>
            <a:endParaRPr lang="en-US" sz="2800" b="1" dirty="0" smtClean="0">
              <a:solidFill>
                <a:schemeClr val="tx1">
                  <a:lumMod val="65000"/>
                  <a:lumOff val="35000"/>
                </a:schemeClr>
              </a:solidFill>
              <a:latin typeface="Palatino Linotype" panose="02040502050505030304" pitchFamily="18" charset="0"/>
            </a:endParaRPr>
          </a:p>
          <a:p>
            <a:r>
              <a:rPr lang="en-US" sz="2800" b="1" dirty="0" smtClean="0">
                <a:solidFill>
                  <a:schemeClr val="tx1">
                    <a:lumMod val="65000"/>
                    <a:lumOff val="35000"/>
                  </a:schemeClr>
                </a:solidFill>
                <a:latin typeface="Palatino Linotype" panose="02040502050505030304" pitchFamily="18" charset="0"/>
              </a:rPr>
              <a:t>Session:Winter-2021</a:t>
            </a:r>
          </a:p>
          <a:p>
            <a:r>
              <a:rPr lang="en-US" sz="2800" b="1" dirty="0">
                <a:solidFill>
                  <a:schemeClr val="tx1">
                    <a:lumMod val="65000"/>
                    <a:lumOff val="35000"/>
                  </a:schemeClr>
                </a:solidFill>
                <a:latin typeface="Palatino Linotype" panose="02040502050505030304" pitchFamily="18" charset="0"/>
              </a:rPr>
              <a:t>B.Sc. in Computer Science &amp; </a:t>
            </a:r>
            <a:r>
              <a:rPr lang="en-US" sz="2800" b="1" dirty="0" smtClean="0">
                <a:solidFill>
                  <a:schemeClr val="tx1">
                    <a:lumMod val="65000"/>
                    <a:lumOff val="35000"/>
                  </a:schemeClr>
                </a:solidFill>
                <a:latin typeface="Palatino Linotype" panose="02040502050505030304" pitchFamily="18" charset="0"/>
              </a:rPr>
              <a:t>Engineering</a:t>
            </a:r>
            <a:endParaRPr lang="en-US" sz="2800" b="1" dirty="0">
              <a:solidFill>
                <a:schemeClr val="tx1">
                  <a:lumMod val="65000"/>
                  <a:lumOff val="35000"/>
                </a:schemeClr>
              </a:solidFill>
              <a:latin typeface="Palatino Linotype" panose="02040502050505030304" pitchFamily="18" charset="0"/>
            </a:endParaRPr>
          </a:p>
        </p:txBody>
      </p:sp>
    </p:spTree>
    <p:extLst>
      <p:ext uri="{BB962C8B-B14F-4D97-AF65-F5344CB8AC3E}">
        <p14:creationId xmlns:p14="http://schemas.microsoft.com/office/powerpoint/2010/main" val="3595815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056680"/>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195977" y="247650"/>
            <a:ext cx="4144177" cy="802934"/>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340154" y="247650"/>
            <a:ext cx="4144177" cy="802934"/>
          </a:xfrm>
          <a:prstGeom prst="rect">
            <a:avLst/>
          </a:prstGeom>
        </p:spPr>
      </p:pic>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rot="131579">
            <a:off x="12756316" y="2813497"/>
            <a:ext cx="414203" cy="1347003"/>
          </a:xfrm>
          <a:prstGeom prst="rect">
            <a:avLst/>
          </a:prstGeom>
        </p:spPr>
      </p:pic>
      <p:pic>
        <p:nvPicPr>
          <p:cNvPr id="13" name="Picture 1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p:blipFill>
        <p:spPr>
          <a:xfrm>
            <a:off x="1724595" y="602080"/>
            <a:ext cx="592593" cy="94074"/>
          </a:xfrm>
          <a:prstGeom prst="rect">
            <a:avLst/>
          </a:prstGeom>
        </p:spPr>
      </p:pic>
      <p:sp>
        <p:nvSpPr>
          <p:cNvPr id="14" name="TextBox 14"/>
          <p:cNvSpPr txBox="1"/>
          <p:nvPr/>
        </p:nvSpPr>
        <p:spPr>
          <a:xfrm>
            <a:off x="1219200" y="1376755"/>
            <a:ext cx="14178993" cy="871008"/>
          </a:xfrm>
          <a:prstGeom prst="rect">
            <a:avLst/>
          </a:prstGeom>
        </p:spPr>
        <p:txBody>
          <a:bodyPr wrap="square" lIns="0" tIns="0" rIns="0" bIns="0" rtlCol="0" anchor="t">
            <a:spAutoFit/>
          </a:bodyPr>
          <a:lstStyle/>
          <a:p>
            <a:pPr>
              <a:lnSpc>
                <a:spcPts val="6500"/>
              </a:lnSpc>
            </a:pPr>
            <a:r>
              <a:rPr lang="en-GB" sz="7200" b="1" dirty="0">
                <a:solidFill>
                  <a:schemeClr val="bg1"/>
                </a:solidFill>
                <a:latin typeface="Palatino Linotype" panose="02040502050505030304" pitchFamily="18" charset="0"/>
              </a:rPr>
              <a:t>Project Details and Technology</a:t>
            </a:r>
            <a:endParaRPr lang="en-US" sz="7200" dirty="0">
              <a:solidFill>
                <a:schemeClr val="bg1"/>
              </a:solidFill>
              <a:latin typeface="Palatino Linotype" panose="02040502050505030304" pitchFamily="18" charset="0"/>
            </a:endParaRPr>
          </a:p>
        </p:txBody>
      </p:sp>
      <p:sp>
        <p:nvSpPr>
          <p:cNvPr id="15" name="TextBox 15"/>
          <p:cNvSpPr txBox="1"/>
          <p:nvPr/>
        </p:nvSpPr>
        <p:spPr>
          <a:xfrm>
            <a:off x="462495" y="3719340"/>
            <a:ext cx="12268200" cy="3046988"/>
          </a:xfrm>
          <a:prstGeom prst="rect">
            <a:avLst/>
          </a:prstGeom>
        </p:spPr>
        <p:txBody>
          <a:bodyPr wrap="square" lIns="0" tIns="0" rIns="0" bIns="0" rtlCol="0" anchor="t">
            <a:spAutoFit/>
          </a:bodyPr>
          <a:lstStyle/>
          <a:p>
            <a:pPr marL="514350" indent="-514350">
              <a:lnSpc>
                <a:spcPts val="3640"/>
              </a:lnSpc>
              <a:buFont typeface="Arial" panose="020B0604020202020204" pitchFamily="34" charset="0"/>
              <a:buChar char="•"/>
            </a:pPr>
            <a:r>
              <a:rPr lang="en-US" sz="2800" b="1" dirty="0">
                <a:solidFill>
                  <a:schemeClr val="tx1">
                    <a:lumMod val="75000"/>
                    <a:lumOff val="25000"/>
                  </a:schemeClr>
                </a:solidFill>
                <a:cs typeface="Arial" panose="020B0604020202020204" pitchFamily="34" charset="0"/>
              </a:rPr>
              <a:t>Project Title: Bank Management </a:t>
            </a:r>
            <a:r>
              <a:rPr lang="en-US" sz="2800" b="1" dirty="0" smtClean="0">
                <a:solidFill>
                  <a:schemeClr val="tx1">
                    <a:lumMod val="75000"/>
                    <a:lumOff val="25000"/>
                  </a:schemeClr>
                </a:solidFill>
                <a:cs typeface="Arial" panose="020B0604020202020204" pitchFamily="34" charset="0"/>
              </a:rPr>
              <a:t>System</a:t>
            </a:r>
            <a:endParaRPr lang="en-US" sz="2800" b="1" spc="84" dirty="0">
              <a:solidFill>
                <a:schemeClr val="tx1">
                  <a:lumMod val="75000"/>
                  <a:lumOff val="25000"/>
                </a:schemeClr>
              </a:solidFill>
              <a:cs typeface="Arial" panose="020B0604020202020204" pitchFamily="34" charset="0"/>
            </a:endParaRPr>
          </a:p>
          <a:p>
            <a:pPr marL="514350" indent="-514350">
              <a:buFont typeface="Arial" panose="020B0604020202020204" pitchFamily="34" charset="0"/>
              <a:buChar char="•"/>
            </a:pPr>
            <a:r>
              <a:rPr lang="en-GB" sz="2800" b="1" dirty="0" smtClean="0">
                <a:solidFill>
                  <a:schemeClr val="tx1">
                    <a:lumMod val="75000"/>
                    <a:lumOff val="25000"/>
                  </a:schemeClr>
                </a:solidFill>
                <a:cs typeface="Arial" panose="020B0604020202020204" pitchFamily="34" charset="0"/>
              </a:rPr>
              <a:t>Programming </a:t>
            </a:r>
            <a:r>
              <a:rPr lang="en-GB" sz="2800" b="1" dirty="0">
                <a:solidFill>
                  <a:schemeClr val="tx1">
                    <a:lumMod val="75000"/>
                    <a:lumOff val="25000"/>
                  </a:schemeClr>
                </a:solidFill>
                <a:cs typeface="Arial" panose="020B0604020202020204" pitchFamily="34" charset="0"/>
              </a:rPr>
              <a:t>Language Used: C++</a:t>
            </a:r>
          </a:p>
          <a:p>
            <a:pPr marL="514350" indent="-514350">
              <a:buFont typeface="Arial" panose="020B0604020202020204" pitchFamily="34" charset="0"/>
              <a:buChar char="•"/>
            </a:pPr>
            <a:r>
              <a:rPr lang="en-GB" sz="2800" b="1" dirty="0">
                <a:solidFill>
                  <a:schemeClr val="tx1">
                    <a:lumMod val="75000"/>
                    <a:lumOff val="25000"/>
                  </a:schemeClr>
                </a:solidFill>
              </a:rPr>
              <a:t>Code Editors &amp; </a:t>
            </a:r>
            <a:r>
              <a:rPr lang="en-GB" sz="2800" b="1" dirty="0" smtClean="0">
                <a:solidFill>
                  <a:schemeClr val="tx1">
                    <a:lumMod val="75000"/>
                    <a:lumOff val="25000"/>
                  </a:schemeClr>
                </a:solidFill>
              </a:rPr>
              <a:t>IDE </a:t>
            </a:r>
            <a:r>
              <a:rPr lang="en-GB" sz="2800" b="1" dirty="0" smtClean="0">
                <a:solidFill>
                  <a:schemeClr val="tx1">
                    <a:lumMod val="75000"/>
                    <a:lumOff val="25000"/>
                  </a:schemeClr>
                </a:solidFill>
                <a:cs typeface="Arial" panose="020B0604020202020204" pitchFamily="34" charset="0"/>
              </a:rPr>
              <a:t>: </a:t>
            </a:r>
            <a:r>
              <a:rPr lang="en-GB" sz="2800" b="1" dirty="0" err="1" smtClean="0">
                <a:solidFill>
                  <a:schemeClr val="tx1">
                    <a:lumMod val="75000"/>
                    <a:lumOff val="25000"/>
                  </a:schemeClr>
                </a:solidFill>
                <a:cs typeface="Arial" panose="020B0604020202020204" pitchFamily="34" charset="0"/>
              </a:rPr>
              <a:t>Codeblocks</a:t>
            </a:r>
            <a:r>
              <a:rPr lang="en-GB" sz="2800" b="1" dirty="0">
                <a:solidFill>
                  <a:schemeClr val="tx1">
                    <a:lumMod val="75000"/>
                    <a:lumOff val="25000"/>
                  </a:schemeClr>
                </a:solidFill>
                <a:cs typeface="Arial" panose="020B0604020202020204" pitchFamily="34" charset="0"/>
              </a:rPr>
              <a:t> </a:t>
            </a:r>
            <a:r>
              <a:rPr lang="en-GB" sz="2800" b="1" dirty="0" smtClean="0">
                <a:solidFill>
                  <a:schemeClr val="tx1">
                    <a:lumMod val="75000"/>
                    <a:lumOff val="25000"/>
                  </a:schemeClr>
                </a:solidFill>
                <a:cs typeface="Arial" panose="020B0604020202020204" pitchFamily="34" charset="0"/>
              </a:rPr>
              <a:t>and </a:t>
            </a:r>
            <a:r>
              <a:rPr lang="en-GB" sz="2800" b="1" dirty="0" err="1" smtClean="0">
                <a:solidFill>
                  <a:schemeClr val="tx1">
                    <a:lumMod val="75000"/>
                    <a:lumOff val="25000"/>
                  </a:schemeClr>
                </a:solidFill>
                <a:cs typeface="Arial" panose="020B0604020202020204" pitchFamily="34" charset="0"/>
              </a:rPr>
              <a:t>VSCode</a:t>
            </a:r>
            <a:endParaRPr lang="en-GB" sz="2800" b="1" dirty="0" smtClean="0">
              <a:solidFill>
                <a:schemeClr val="tx1">
                  <a:lumMod val="75000"/>
                  <a:lumOff val="25000"/>
                </a:schemeClr>
              </a:solidFill>
              <a:cs typeface="Arial" panose="020B0604020202020204" pitchFamily="34" charset="0"/>
            </a:endParaRPr>
          </a:p>
          <a:p>
            <a:pPr marL="514350" indent="-514350">
              <a:buFont typeface="Arial" panose="020B0604020202020204" pitchFamily="34" charset="0"/>
              <a:buChar char="•"/>
            </a:pPr>
            <a:r>
              <a:rPr lang="en-GB" sz="2800" b="1" dirty="0" smtClean="0">
                <a:solidFill>
                  <a:schemeClr val="tx1">
                    <a:lumMod val="75000"/>
                    <a:lumOff val="25000"/>
                  </a:schemeClr>
                </a:solidFill>
              </a:rPr>
              <a:t>Databases : File System</a:t>
            </a:r>
            <a:endParaRPr lang="en-GB" sz="2800" b="1" dirty="0">
              <a:solidFill>
                <a:schemeClr val="tx1">
                  <a:lumMod val="75000"/>
                  <a:lumOff val="25000"/>
                </a:schemeClr>
              </a:solidFill>
              <a:cs typeface="Arial" panose="020B0604020202020204" pitchFamily="34" charset="0"/>
            </a:endParaRPr>
          </a:p>
          <a:p>
            <a:pPr marL="514350" indent="-514350">
              <a:buFont typeface="Arial" panose="020B0604020202020204" pitchFamily="34" charset="0"/>
              <a:buChar char="•"/>
            </a:pPr>
            <a:r>
              <a:rPr lang="en-GB" sz="2800" b="1" dirty="0">
                <a:solidFill>
                  <a:schemeClr val="tx1">
                    <a:lumMod val="75000"/>
                    <a:lumOff val="25000"/>
                  </a:schemeClr>
                </a:solidFill>
                <a:cs typeface="Arial" panose="020B0604020202020204" pitchFamily="34" charset="0"/>
              </a:rPr>
              <a:t>Project Type : </a:t>
            </a:r>
            <a:r>
              <a:rPr lang="en-GB" sz="2800" b="1" dirty="0">
                <a:solidFill>
                  <a:schemeClr val="tx1">
                    <a:lumMod val="75000"/>
                    <a:lumOff val="25000"/>
                  </a:schemeClr>
                </a:solidFill>
                <a:cs typeface="Arial" panose="020B0604020202020204" pitchFamily="34" charset="0"/>
              </a:rPr>
              <a:t>Console B</a:t>
            </a:r>
            <a:r>
              <a:rPr lang="en-GB" sz="2800" b="1" dirty="0" smtClean="0">
                <a:solidFill>
                  <a:schemeClr val="tx1">
                    <a:lumMod val="75000"/>
                    <a:lumOff val="25000"/>
                  </a:schemeClr>
                </a:solidFill>
                <a:cs typeface="Arial" panose="020B0604020202020204" pitchFamily="34" charset="0"/>
              </a:rPr>
              <a:t>ased Application</a:t>
            </a:r>
            <a:endParaRPr lang="en-GB" sz="2800" b="1" dirty="0">
              <a:solidFill>
                <a:schemeClr val="tx1">
                  <a:lumMod val="75000"/>
                  <a:lumOff val="25000"/>
                </a:schemeClr>
              </a:solidFill>
              <a:cs typeface="Arial" panose="020B0604020202020204" pitchFamily="34" charset="0"/>
            </a:endParaRPr>
          </a:p>
          <a:p>
            <a:pPr marL="514350" indent="-514350">
              <a:buFont typeface="Arial" panose="020B0604020202020204" pitchFamily="34" charset="0"/>
              <a:buChar char="•"/>
            </a:pPr>
            <a:r>
              <a:rPr lang="en-GB" sz="2800" b="1" dirty="0">
                <a:solidFill>
                  <a:schemeClr val="tx1">
                    <a:lumMod val="75000"/>
                    <a:lumOff val="25000"/>
                  </a:schemeClr>
                </a:solidFill>
                <a:cs typeface="Arial" panose="020B0604020202020204" pitchFamily="34" charset="0"/>
              </a:rPr>
              <a:t>Developer Name : </a:t>
            </a:r>
            <a:r>
              <a:rPr lang="en-GB" sz="2800" b="1" dirty="0" err="1" smtClean="0">
                <a:solidFill>
                  <a:schemeClr val="tx1">
                    <a:lumMod val="75000"/>
                    <a:lumOff val="25000"/>
                  </a:schemeClr>
                </a:solidFill>
                <a:cs typeface="Arial" panose="020B0604020202020204" pitchFamily="34" charset="0"/>
              </a:rPr>
              <a:t>Md</a:t>
            </a:r>
            <a:r>
              <a:rPr lang="en-GB" sz="2800" b="1" dirty="0" smtClean="0">
                <a:solidFill>
                  <a:schemeClr val="tx1">
                    <a:lumMod val="75000"/>
                    <a:lumOff val="25000"/>
                  </a:schemeClr>
                </a:solidFill>
                <a:cs typeface="Arial" panose="020B0604020202020204" pitchFamily="34" charset="0"/>
              </a:rPr>
              <a:t> </a:t>
            </a:r>
            <a:r>
              <a:rPr lang="en-GB" sz="2800" b="1" dirty="0" err="1" smtClean="0">
                <a:solidFill>
                  <a:schemeClr val="tx1">
                    <a:lumMod val="75000"/>
                    <a:lumOff val="25000"/>
                  </a:schemeClr>
                </a:solidFill>
                <a:cs typeface="Arial" panose="020B0604020202020204" pitchFamily="34" charset="0"/>
              </a:rPr>
              <a:t>Shafikul</a:t>
            </a:r>
            <a:r>
              <a:rPr lang="en-GB" sz="2800" b="1" dirty="0" smtClean="0">
                <a:solidFill>
                  <a:schemeClr val="tx1">
                    <a:lumMod val="75000"/>
                    <a:lumOff val="25000"/>
                  </a:schemeClr>
                </a:solidFill>
                <a:cs typeface="Arial" panose="020B0604020202020204" pitchFamily="34" charset="0"/>
              </a:rPr>
              <a:t> </a:t>
            </a:r>
            <a:r>
              <a:rPr lang="en-GB" sz="2800" b="1" dirty="0" smtClean="0">
                <a:solidFill>
                  <a:schemeClr val="tx1">
                    <a:lumMod val="75000"/>
                    <a:lumOff val="25000"/>
                  </a:schemeClr>
                </a:solidFill>
                <a:cs typeface="Arial" panose="020B0604020202020204" pitchFamily="34" charset="0"/>
              </a:rPr>
              <a:t>Islam</a:t>
            </a:r>
            <a:endParaRPr lang="en-GB" sz="2800" b="1" dirty="0" smtClean="0">
              <a:solidFill>
                <a:schemeClr val="tx1">
                  <a:lumMod val="75000"/>
                  <a:lumOff val="25000"/>
                </a:schemeClr>
              </a:solidFill>
              <a:cs typeface="Arial" panose="020B0604020202020204" pitchFamily="34" charset="0"/>
            </a:endParaRPr>
          </a:p>
          <a:p>
            <a:pPr marL="514350" indent="-514350">
              <a:buFont typeface="Arial" panose="020B0604020202020204" pitchFamily="34" charset="0"/>
              <a:buChar char="•"/>
            </a:pPr>
            <a:r>
              <a:rPr lang="en-GB" sz="2800" b="1" dirty="0">
                <a:solidFill>
                  <a:schemeClr val="tx1">
                    <a:lumMod val="75000"/>
                    <a:lumOff val="25000"/>
                  </a:schemeClr>
                </a:solidFill>
                <a:cs typeface="Arial" panose="020B0604020202020204" pitchFamily="34" charset="0"/>
              </a:rPr>
              <a:t>Source </a:t>
            </a:r>
            <a:r>
              <a:rPr lang="en-GB" sz="2800" b="1" dirty="0" err="1" smtClean="0">
                <a:solidFill>
                  <a:schemeClr val="tx1">
                    <a:lumMod val="75000"/>
                    <a:lumOff val="25000"/>
                  </a:schemeClr>
                </a:solidFill>
                <a:cs typeface="Arial" panose="020B0604020202020204" pitchFamily="34" charset="0"/>
              </a:rPr>
              <a:t>Code:https</a:t>
            </a:r>
            <a:r>
              <a:rPr lang="en-GB" sz="2800" b="1" dirty="0">
                <a:solidFill>
                  <a:schemeClr val="tx1">
                    <a:lumMod val="75000"/>
                    <a:lumOff val="25000"/>
                  </a:schemeClr>
                </a:solidFill>
                <a:cs typeface="Arial" panose="020B0604020202020204" pitchFamily="34" charset="0"/>
              </a:rPr>
              <a:t>://</a:t>
            </a:r>
            <a:r>
              <a:rPr lang="en-GB" sz="2800" b="1" dirty="0" smtClean="0">
                <a:solidFill>
                  <a:schemeClr val="tx1">
                    <a:lumMod val="75000"/>
                    <a:lumOff val="25000"/>
                  </a:schemeClr>
                </a:solidFill>
                <a:cs typeface="Arial" panose="020B0604020202020204" pitchFamily="34" charset="0"/>
              </a:rPr>
              <a:t>github.com/</a:t>
            </a:r>
            <a:r>
              <a:rPr lang="en-GB" sz="2800" b="1" dirty="0" err="1" smtClean="0">
                <a:solidFill>
                  <a:schemeClr val="tx1">
                    <a:lumMod val="75000"/>
                    <a:lumOff val="25000"/>
                  </a:schemeClr>
                </a:solidFill>
                <a:cs typeface="Arial" panose="020B0604020202020204" pitchFamily="34" charset="0"/>
              </a:rPr>
              <a:t>mdshafikulislam</a:t>
            </a:r>
            <a:r>
              <a:rPr lang="en-GB" sz="2800" b="1" dirty="0" smtClean="0">
                <a:solidFill>
                  <a:schemeClr val="tx1">
                    <a:lumMod val="75000"/>
                    <a:lumOff val="25000"/>
                  </a:schemeClr>
                </a:solidFill>
                <a:cs typeface="Arial" panose="020B0604020202020204" pitchFamily="34" charset="0"/>
              </a:rPr>
              <a:t>/Bank-Management-System</a:t>
            </a:r>
            <a:endParaRPr lang="en-US" sz="2800" b="1" dirty="0" smtClean="0">
              <a:solidFill>
                <a:schemeClr val="tx1">
                  <a:lumMod val="75000"/>
                  <a:lumOff val="25000"/>
                </a:schemeClr>
              </a:solidFill>
              <a:cs typeface="Arial" panose="020B0604020202020204" pitchFamily="34" charset="0"/>
            </a:endParaRPr>
          </a:p>
        </p:txBody>
      </p:sp>
      <p:sp>
        <p:nvSpPr>
          <p:cNvPr id="16" name="TextBox 16"/>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03</a:t>
            </a:r>
            <a:endParaRPr lang="en-US" sz="2500" dirty="0">
              <a:solidFill>
                <a:srgbClr val="1B1B1B"/>
              </a:solidFill>
              <a:latin typeface="Public Sans Bold"/>
            </a:endParaRPr>
          </a:p>
        </p:txBody>
      </p:sp>
      <p:sp>
        <p:nvSpPr>
          <p:cNvPr id="18" name="TextBox 17"/>
          <p:cNvSpPr txBox="1"/>
          <p:nvPr/>
        </p:nvSpPr>
        <p:spPr>
          <a:xfrm>
            <a:off x="3308835" y="308924"/>
            <a:ext cx="3947747" cy="523220"/>
          </a:xfrm>
          <a:prstGeom prst="rect">
            <a:avLst/>
          </a:prstGeom>
          <a:noFill/>
        </p:spPr>
        <p:txBody>
          <a:bodyPr wrap="none" rtlCol="0">
            <a:spAutoFit/>
          </a:bodyPr>
          <a:lstStyle/>
          <a:p>
            <a:r>
              <a:rPr lang="en-GB" sz="2800" dirty="0">
                <a:solidFill>
                  <a:srgbClr val="FFC000"/>
                </a:solidFill>
              </a:rPr>
              <a:t>Bank Management System</a:t>
            </a: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887200" y="2785382"/>
            <a:ext cx="6069723" cy="606972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033820"/>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sz="7200"/>
            </a:p>
          </p:txBody>
        </p:sp>
      </p:grpSp>
      <p:grpSp>
        <p:nvGrpSpPr>
          <p:cNvPr id="5" name="Group 5"/>
          <p:cNvGrpSpPr/>
          <p:nvPr/>
        </p:nvGrpSpPr>
        <p:grpSpPr>
          <a:xfrm rot="-108873">
            <a:off x="9332427" y="3367445"/>
            <a:ext cx="7843294" cy="5403179"/>
            <a:chOff x="0" y="0"/>
            <a:chExt cx="1938083" cy="1335129"/>
          </a:xfrm>
        </p:grpSpPr>
        <p:sp>
          <p:nvSpPr>
            <p:cNvPr id="6" name="Freeform 6"/>
            <p:cNvSpPr/>
            <p:nvPr/>
          </p:nvSpPr>
          <p:spPr>
            <a:xfrm>
              <a:off x="0" y="0"/>
              <a:ext cx="1938083" cy="1335129"/>
            </a:xfrm>
            <a:custGeom>
              <a:avLst/>
              <a:gdLst/>
              <a:ahLst/>
              <a:cxnLst/>
              <a:rect l="l" t="t" r="r" b="b"/>
              <a:pathLst>
                <a:path w="1938083" h="1335129">
                  <a:moveTo>
                    <a:pt x="0" y="0"/>
                  </a:moveTo>
                  <a:lnTo>
                    <a:pt x="1938083" y="0"/>
                  </a:lnTo>
                  <a:lnTo>
                    <a:pt x="1938083" y="1335129"/>
                  </a:lnTo>
                  <a:lnTo>
                    <a:pt x="0" y="1335129"/>
                  </a:lnTo>
                  <a:close/>
                </a:path>
              </a:pathLst>
            </a:custGeom>
            <a:solidFill>
              <a:srgbClr val="FFC07A"/>
            </a:solidFill>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3000"/>
                </a:lnSpc>
              </a:pPr>
              <a:endParaRP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195977" y="247650"/>
            <a:ext cx="4144177" cy="802934"/>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340154" y="247650"/>
            <a:ext cx="4144177" cy="802934"/>
          </a:xfrm>
          <a:prstGeom prst="rect">
            <a:avLst/>
          </a:prstGeom>
        </p:spPr>
      </p:pic>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p:blipFill>
        <p:spPr>
          <a:xfrm rot="131579">
            <a:off x="12756316" y="2813497"/>
            <a:ext cx="414203" cy="1347003"/>
          </a:xfrm>
          <a:prstGeom prst="rect">
            <a:avLst/>
          </a:prstGeom>
        </p:spPr>
      </p:pic>
      <p:pic>
        <p:nvPicPr>
          <p:cNvPr id="13" name="Picture 1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p:blipFill>
        <p:spPr>
          <a:xfrm>
            <a:off x="1724595" y="602080"/>
            <a:ext cx="592593" cy="94074"/>
          </a:xfrm>
          <a:prstGeom prst="rect">
            <a:avLst/>
          </a:prstGeom>
        </p:spPr>
      </p:pic>
      <p:sp>
        <p:nvSpPr>
          <p:cNvPr id="14" name="TextBox 14"/>
          <p:cNvSpPr txBox="1"/>
          <p:nvPr/>
        </p:nvSpPr>
        <p:spPr>
          <a:xfrm>
            <a:off x="990600" y="2069035"/>
            <a:ext cx="7088029" cy="871008"/>
          </a:xfrm>
          <a:prstGeom prst="rect">
            <a:avLst/>
          </a:prstGeom>
        </p:spPr>
        <p:txBody>
          <a:bodyPr lIns="0" tIns="0" rIns="0" bIns="0" rtlCol="0" anchor="t">
            <a:spAutoFit/>
          </a:bodyPr>
          <a:lstStyle/>
          <a:p>
            <a:pPr>
              <a:lnSpc>
                <a:spcPts val="6500"/>
              </a:lnSpc>
            </a:pPr>
            <a:r>
              <a:rPr lang="en-US" sz="7200" b="1" dirty="0">
                <a:solidFill>
                  <a:schemeClr val="bg1">
                    <a:lumMod val="95000"/>
                  </a:schemeClr>
                </a:solidFill>
                <a:latin typeface="Palatino Linotype" panose="02040502050505030304" pitchFamily="18" charset="0"/>
              </a:rPr>
              <a:t>Introduction</a:t>
            </a:r>
          </a:p>
        </p:txBody>
      </p:sp>
      <p:sp>
        <p:nvSpPr>
          <p:cNvPr id="15" name="TextBox 15"/>
          <p:cNvSpPr txBox="1"/>
          <p:nvPr/>
        </p:nvSpPr>
        <p:spPr>
          <a:xfrm>
            <a:off x="533400" y="5242423"/>
            <a:ext cx="8572357" cy="2769989"/>
          </a:xfrm>
          <a:prstGeom prst="rect">
            <a:avLst/>
          </a:prstGeom>
        </p:spPr>
        <p:txBody>
          <a:bodyPr wrap="square" lIns="0" tIns="0" rIns="0" bIns="0" rtlCol="0" anchor="t">
            <a:spAutoFit/>
          </a:bodyPr>
          <a:lstStyle/>
          <a:p>
            <a:pPr>
              <a:lnSpc>
                <a:spcPts val="3640"/>
              </a:lnSpc>
            </a:pPr>
            <a:r>
              <a:rPr lang="en-US" sz="2400" spc="84" dirty="0">
                <a:solidFill>
                  <a:schemeClr val="tx1">
                    <a:lumMod val="65000"/>
                    <a:lumOff val="35000"/>
                  </a:schemeClr>
                </a:solidFill>
                <a:latin typeface="Public Sans"/>
              </a:rPr>
              <a:t>Bank Management System is based on the concept of recording customer's account details. Here the user can perform all the tasks like creating an account, deposit amount, withdraw amount, checking balance, viewing all account holder's detail, closing an account and modify an account. There is login systems for this project.</a:t>
            </a:r>
          </a:p>
        </p:txBody>
      </p:sp>
      <p:sp>
        <p:nvSpPr>
          <p:cNvPr id="16" name="TextBox 16"/>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04</a:t>
            </a:r>
            <a:endParaRPr lang="en-US" sz="2500" dirty="0">
              <a:solidFill>
                <a:srgbClr val="1B1B1B"/>
              </a:solidFill>
              <a:latin typeface="Public Sans Bold"/>
            </a:endParaRPr>
          </a:p>
        </p:txBody>
      </p:sp>
      <p:sp>
        <p:nvSpPr>
          <p:cNvPr id="18" name="TextBox 17"/>
          <p:cNvSpPr txBox="1"/>
          <p:nvPr/>
        </p:nvSpPr>
        <p:spPr>
          <a:xfrm>
            <a:off x="3442717" y="234489"/>
            <a:ext cx="3947747" cy="523220"/>
          </a:xfrm>
          <a:prstGeom prst="rect">
            <a:avLst/>
          </a:prstGeom>
          <a:noFill/>
        </p:spPr>
        <p:txBody>
          <a:bodyPr wrap="none" rtlCol="0">
            <a:spAutoFit/>
          </a:bodyPr>
          <a:lstStyle/>
          <a:p>
            <a:r>
              <a:rPr lang="en-GB" sz="2800" dirty="0">
                <a:solidFill>
                  <a:srgbClr val="FFC000"/>
                </a:solidFill>
              </a:rPr>
              <a:t>Bank Management System</a:t>
            </a:r>
          </a:p>
        </p:txBody>
      </p:sp>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90153" y="3552825"/>
            <a:ext cx="7628497" cy="5085665"/>
          </a:xfrm>
          <a:prstGeom prst="rect">
            <a:avLst/>
          </a:prstGeom>
        </p:spPr>
      </p:pic>
    </p:spTree>
    <p:extLst>
      <p:ext uri="{BB962C8B-B14F-4D97-AF65-F5344CB8AC3E}">
        <p14:creationId xmlns:p14="http://schemas.microsoft.com/office/powerpoint/2010/main" val="218486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033820"/>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0" y="9544636"/>
            <a:ext cx="18288000" cy="0"/>
          </a:xfrm>
          <a:prstGeom prst="line">
            <a:avLst/>
          </a:prstGeom>
          <a:ln w="38100" cap="flat">
            <a:solidFill>
              <a:srgbClr val="FFDCB5"/>
            </a:solidFill>
            <a:prstDash val="solid"/>
            <a:headEnd type="none" w="sm" len="sm"/>
            <a:tailEnd type="none" w="sm" len="sm"/>
          </a:ln>
        </p:spPr>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60409" y="7128857"/>
            <a:ext cx="2461683" cy="2434829"/>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2684018" y="7128857"/>
            <a:ext cx="2461683" cy="2434829"/>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2195977" y="247650"/>
            <a:ext cx="4144177" cy="80293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6340154" y="247650"/>
            <a:ext cx="4144177" cy="802934"/>
          </a:xfrm>
          <a:prstGeom prst="rect">
            <a:avLst/>
          </a:prstGeom>
        </p:spPr>
      </p:pic>
      <p:pic>
        <p:nvPicPr>
          <p:cNvPr id="14" name="Picture 1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724595" y="602080"/>
            <a:ext cx="592593" cy="94074"/>
          </a:xfrm>
          <a:prstGeom prst="rect">
            <a:avLst/>
          </a:prstGeom>
        </p:spPr>
      </p:pic>
      <p:pic>
        <p:nvPicPr>
          <p:cNvPr id="15" name="Picture 15"/>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764379">
            <a:off x="-78890" y="8350684"/>
            <a:ext cx="1809720" cy="567045"/>
          </a:xfrm>
          <a:prstGeom prst="rect">
            <a:avLst/>
          </a:prstGeom>
        </p:spPr>
      </p:pic>
      <p:pic>
        <p:nvPicPr>
          <p:cNvPr id="16" name="Picture 1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2101436">
            <a:off x="7384677" y="2960767"/>
            <a:ext cx="1194068" cy="680619"/>
          </a:xfrm>
          <a:prstGeom prst="rect">
            <a:avLst/>
          </a:prstGeom>
        </p:spPr>
      </p:pic>
      <p:pic>
        <p:nvPicPr>
          <p:cNvPr id="17" name="Picture 17"/>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rot="197776">
            <a:off x="1752749" y="2642305"/>
            <a:ext cx="1081197" cy="536544"/>
          </a:xfrm>
          <a:prstGeom prst="rect">
            <a:avLst/>
          </a:prstGeom>
        </p:spPr>
      </p:pic>
      <p:sp>
        <p:nvSpPr>
          <p:cNvPr id="18" name="TextBox 18"/>
          <p:cNvSpPr txBox="1"/>
          <p:nvPr/>
        </p:nvSpPr>
        <p:spPr>
          <a:xfrm>
            <a:off x="5520138" y="1330518"/>
            <a:ext cx="11320062" cy="833562"/>
          </a:xfrm>
          <a:prstGeom prst="rect">
            <a:avLst/>
          </a:prstGeom>
        </p:spPr>
        <p:txBody>
          <a:bodyPr wrap="square" lIns="0" tIns="0" rIns="0" bIns="0" rtlCol="0" anchor="t">
            <a:spAutoFit/>
          </a:bodyPr>
          <a:lstStyle/>
          <a:p>
            <a:pPr>
              <a:lnSpc>
                <a:spcPts val="6500"/>
              </a:lnSpc>
            </a:pPr>
            <a:r>
              <a:rPr lang="en-US" sz="7200" dirty="0" smtClean="0">
                <a:solidFill>
                  <a:schemeClr val="bg1"/>
                </a:solidFill>
                <a:latin typeface="Palatino Linotype" panose="02040502050505030304" pitchFamily="18" charset="0"/>
              </a:rPr>
              <a:t>Objective of the Project</a:t>
            </a:r>
            <a:endParaRPr lang="en-US" sz="7200" dirty="0">
              <a:solidFill>
                <a:schemeClr val="bg1"/>
              </a:solidFill>
              <a:latin typeface="Palatino Linotype" panose="02040502050505030304" pitchFamily="18" charset="0"/>
            </a:endParaRPr>
          </a:p>
        </p:txBody>
      </p:sp>
      <p:sp>
        <p:nvSpPr>
          <p:cNvPr id="19" name="TextBox 19"/>
          <p:cNvSpPr txBox="1"/>
          <p:nvPr/>
        </p:nvSpPr>
        <p:spPr>
          <a:xfrm>
            <a:off x="8305800" y="5143500"/>
            <a:ext cx="9448800" cy="2769989"/>
          </a:xfrm>
          <a:prstGeom prst="rect">
            <a:avLst/>
          </a:prstGeom>
        </p:spPr>
        <p:txBody>
          <a:bodyPr wrap="square" lIns="0" tIns="0" rIns="0" bIns="0" rtlCol="0" anchor="t">
            <a:spAutoFit/>
          </a:bodyPr>
          <a:lstStyle/>
          <a:p>
            <a:pPr>
              <a:lnSpc>
                <a:spcPts val="3640"/>
              </a:lnSpc>
            </a:pPr>
            <a:r>
              <a:rPr lang="en-US" sz="2800" spc="84" dirty="0">
                <a:solidFill>
                  <a:schemeClr val="tx1">
                    <a:lumMod val="50000"/>
                    <a:lumOff val="50000"/>
                  </a:schemeClr>
                </a:solidFill>
                <a:latin typeface="Palatino Linotype" panose="02040502050505030304" pitchFamily="18" charset="0"/>
              </a:rPr>
              <a:t>The proposed system is used to provide banking solutions to customers and banks. it will automate some of the basic operations of a bank. The scope would be to provide basic functionalities using an application so that those manual processes can be automated. It will include providing user-specific access to customers.</a:t>
            </a:r>
          </a:p>
        </p:txBody>
      </p:sp>
      <p:sp>
        <p:nvSpPr>
          <p:cNvPr id="20" name="TextBox 20"/>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05</a:t>
            </a:r>
            <a:endParaRPr lang="en-US" sz="2500" dirty="0">
              <a:solidFill>
                <a:srgbClr val="1B1B1B"/>
              </a:solidFill>
              <a:latin typeface="Public Sans Bold"/>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09659" y="4338182"/>
            <a:ext cx="7010400" cy="4673600"/>
          </a:xfrm>
          <a:prstGeom prst="rect">
            <a:avLst/>
          </a:prstGeom>
        </p:spPr>
      </p:pic>
      <p:sp>
        <p:nvSpPr>
          <p:cNvPr id="8" name="TextBox 7"/>
          <p:cNvSpPr txBox="1"/>
          <p:nvPr/>
        </p:nvSpPr>
        <p:spPr>
          <a:xfrm>
            <a:off x="3802715" y="172063"/>
            <a:ext cx="6189642" cy="954107"/>
          </a:xfrm>
          <a:prstGeom prst="rect">
            <a:avLst/>
          </a:prstGeom>
          <a:noFill/>
        </p:spPr>
        <p:txBody>
          <a:bodyPr wrap="square" rtlCol="0">
            <a:spAutoFit/>
          </a:bodyPr>
          <a:lstStyle/>
          <a:p>
            <a:r>
              <a:rPr lang="en-GB" sz="2800" dirty="0">
                <a:solidFill>
                  <a:srgbClr val="FFC000"/>
                </a:solidFill>
              </a:rPr>
              <a:t>Bank Management System</a:t>
            </a:r>
          </a:p>
          <a:p>
            <a:endParaRPr lang="en-GB" sz="2800" dirty="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989893"/>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0" y="9544636"/>
            <a:ext cx="18288000" cy="0"/>
          </a:xfrm>
          <a:prstGeom prst="line">
            <a:avLst/>
          </a:prstGeom>
          <a:ln w="38100" cap="flat">
            <a:solidFill>
              <a:srgbClr val="FFDCB5"/>
            </a:solidFill>
            <a:prstDash val="solid"/>
            <a:headEnd type="none" w="sm" len="sm"/>
            <a:tailEnd type="none" w="sm" len="sm"/>
          </a:ln>
        </p:spPr>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60409" y="7128857"/>
            <a:ext cx="2461683" cy="2434829"/>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flipV="1">
            <a:off x="2684018" y="7128857"/>
            <a:ext cx="2461683" cy="2434829"/>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2195977" y="247650"/>
            <a:ext cx="4144177" cy="80293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6340154" y="247650"/>
            <a:ext cx="4144177" cy="802934"/>
          </a:xfrm>
          <a:prstGeom prst="rect">
            <a:avLst/>
          </a:prstGeom>
        </p:spPr>
      </p:pic>
      <p:pic>
        <p:nvPicPr>
          <p:cNvPr id="14" name="Picture 1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724595" y="602080"/>
            <a:ext cx="592593" cy="94074"/>
          </a:xfrm>
          <a:prstGeom prst="rect">
            <a:avLst/>
          </a:prstGeom>
        </p:spPr>
      </p:pic>
      <p:pic>
        <p:nvPicPr>
          <p:cNvPr id="15" name="Picture 15"/>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764379">
            <a:off x="2823343" y="7856969"/>
            <a:ext cx="1809720" cy="567045"/>
          </a:xfrm>
          <a:prstGeom prst="rect">
            <a:avLst/>
          </a:prstGeom>
        </p:spPr>
      </p:pic>
      <p:pic>
        <p:nvPicPr>
          <p:cNvPr id="16" name="Picture 1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2101436">
            <a:off x="8491484" y="2857329"/>
            <a:ext cx="1194068" cy="680619"/>
          </a:xfrm>
          <a:prstGeom prst="rect">
            <a:avLst/>
          </a:prstGeom>
        </p:spPr>
      </p:pic>
      <p:pic>
        <p:nvPicPr>
          <p:cNvPr id="17" name="Picture 17"/>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rot="197776">
            <a:off x="2443072" y="1722605"/>
            <a:ext cx="1081197" cy="536544"/>
          </a:xfrm>
          <a:prstGeom prst="rect">
            <a:avLst/>
          </a:prstGeom>
        </p:spPr>
      </p:pic>
      <p:sp>
        <p:nvSpPr>
          <p:cNvPr id="19" name="TextBox 19"/>
          <p:cNvSpPr txBox="1"/>
          <p:nvPr/>
        </p:nvSpPr>
        <p:spPr>
          <a:xfrm>
            <a:off x="4791982" y="3017102"/>
            <a:ext cx="7772400" cy="5416868"/>
          </a:xfrm>
          <a:prstGeom prst="rect">
            <a:avLst/>
          </a:prstGeom>
        </p:spPr>
        <p:txBody>
          <a:bodyPr wrap="square" lIns="0" tIns="0" rIns="0" bIns="0" rtlCol="0" anchor="t">
            <a:spAutoFit/>
          </a:bodyPr>
          <a:lstStyle/>
          <a:p>
            <a:pPr marL="514350" indent="-514350">
              <a:buFont typeface="+mj-lt"/>
              <a:buAutoNum type="arabicPeriod"/>
            </a:pPr>
            <a:endParaRPr lang="en-GB" sz="3200" b="1" dirty="0" smtClean="0">
              <a:solidFill>
                <a:schemeClr val="tx1">
                  <a:lumMod val="65000"/>
                  <a:lumOff val="35000"/>
                </a:schemeClr>
              </a:solidFill>
            </a:endParaRPr>
          </a:p>
          <a:p>
            <a:pPr marL="514350" indent="-514350">
              <a:buFont typeface="+mj-lt"/>
              <a:buAutoNum type="arabicPeriod"/>
            </a:pPr>
            <a:endParaRPr lang="en-GB" sz="3200" b="1" dirty="0">
              <a:solidFill>
                <a:schemeClr val="tx1">
                  <a:lumMod val="65000"/>
                  <a:lumOff val="35000"/>
                </a:schemeClr>
              </a:solidFill>
            </a:endParaRPr>
          </a:p>
          <a:p>
            <a:pPr marL="514350" indent="-514350">
              <a:buFont typeface="+mj-lt"/>
              <a:buAutoNum type="arabicPeriod"/>
            </a:pPr>
            <a:r>
              <a:rPr lang="en-GB" sz="3200" b="1" dirty="0" smtClean="0">
                <a:solidFill>
                  <a:schemeClr val="tx1">
                    <a:lumMod val="65000"/>
                    <a:lumOff val="35000"/>
                  </a:schemeClr>
                </a:solidFill>
              </a:rPr>
              <a:t>Login System</a:t>
            </a:r>
            <a:endParaRPr lang="en-GB" sz="3200" b="1" dirty="0">
              <a:solidFill>
                <a:schemeClr val="tx1">
                  <a:lumMod val="65000"/>
                  <a:lumOff val="35000"/>
                </a:schemeClr>
              </a:solidFill>
            </a:endParaRPr>
          </a:p>
          <a:p>
            <a:pPr marL="514350" indent="-514350">
              <a:buFont typeface="+mj-lt"/>
              <a:buAutoNum type="arabicPeriod"/>
            </a:pPr>
            <a:r>
              <a:rPr lang="en-GB" sz="3200" b="1" dirty="0" smtClean="0">
                <a:solidFill>
                  <a:schemeClr val="tx1">
                    <a:lumMod val="65000"/>
                    <a:lumOff val="35000"/>
                  </a:schemeClr>
                </a:solidFill>
              </a:rPr>
              <a:t>Open </a:t>
            </a:r>
            <a:r>
              <a:rPr lang="en-GB" sz="3200" b="1" dirty="0">
                <a:solidFill>
                  <a:schemeClr val="tx1">
                    <a:lumMod val="65000"/>
                    <a:lumOff val="35000"/>
                  </a:schemeClr>
                </a:solidFill>
              </a:rPr>
              <a:t>an </a:t>
            </a:r>
            <a:r>
              <a:rPr lang="en-GB" sz="3200" b="1" dirty="0" smtClean="0">
                <a:solidFill>
                  <a:schemeClr val="tx1">
                    <a:lumMod val="65000"/>
                    <a:lumOff val="35000"/>
                  </a:schemeClr>
                </a:solidFill>
              </a:rPr>
              <a:t>Account</a:t>
            </a:r>
          </a:p>
          <a:p>
            <a:pPr marL="514350" indent="-514350">
              <a:buFont typeface="+mj-lt"/>
              <a:buAutoNum type="arabicPeriod"/>
            </a:pPr>
            <a:r>
              <a:rPr lang="en-GB" sz="3200" b="1" dirty="0">
                <a:solidFill>
                  <a:schemeClr val="tx1">
                    <a:lumMod val="65000"/>
                    <a:lumOff val="35000"/>
                  </a:schemeClr>
                </a:solidFill>
              </a:rPr>
              <a:t>Deposit </a:t>
            </a:r>
            <a:r>
              <a:rPr lang="en-GB" sz="3200" b="1" dirty="0" smtClean="0">
                <a:solidFill>
                  <a:schemeClr val="tx1">
                    <a:lumMod val="65000"/>
                    <a:lumOff val="35000"/>
                  </a:schemeClr>
                </a:solidFill>
              </a:rPr>
              <a:t>Amount</a:t>
            </a:r>
            <a:endParaRPr lang="en-GB" sz="3200" b="1" dirty="0">
              <a:solidFill>
                <a:schemeClr val="tx1">
                  <a:lumMod val="65000"/>
                  <a:lumOff val="35000"/>
                </a:schemeClr>
              </a:solidFill>
            </a:endParaRPr>
          </a:p>
          <a:p>
            <a:pPr marL="514350" indent="-514350">
              <a:buFont typeface="+mj-lt"/>
              <a:buAutoNum type="arabicPeriod"/>
            </a:pPr>
            <a:r>
              <a:rPr lang="en-GB" sz="3200" b="1" dirty="0">
                <a:solidFill>
                  <a:schemeClr val="tx1">
                    <a:lumMod val="65000"/>
                    <a:lumOff val="35000"/>
                  </a:schemeClr>
                </a:solidFill>
              </a:rPr>
              <a:t>Withdraw</a:t>
            </a:r>
          </a:p>
          <a:p>
            <a:pPr marL="514350" indent="-514350">
              <a:buFont typeface="+mj-lt"/>
              <a:buAutoNum type="arabicPeriod"/>
            </a:pPr>
            <a:r>
              <a:rPr lang="en-GB" sz="3200" b="1" dirty="0" smtClean="0">
                <a:solidFill>
                  <a:schemeClr val="tx1">
                    <a:lumMod val="65000"/>
                    <a:lumOff val="35000"/>
                  </a:schemeClr>
                </a:solidFill>
              </a:rPr>
              <a:t>Balance </a:t>
            </a:r>
            <a:r>
              <a:rPr lang="en-GB" sz="3200" b="1" dirty="0">
                <a:solidFill>
                  <a:schemeClr val="tx1">
                    <a:lumMod val="65000"/>
                    <a:lumOff val="35000"/>
                  </a:schemeClr>
                </a:solidFill>
              </a:rPr>
              <a:t>Check</a:t>
            </a:r>
          </a:p>
          <a:p>
            <a:pPr marL="514350" indent="-514350">
              <a:buFont typeface="+mj-lt"/>
              <a:buAutoNum type="arabicPeriod"/>
            </a:pPr>
            <a:r>
              <a:rPr lang="en-GB" sz="3200" b="1" dirty="0" smtClean="0">
                <a:solidFill>
                  <a:schemeClr val="tx1">
                    <a:lumMod val="65000"/>
                    <a:lumOff val="35000"/>
                  </a:schemeClr>
                </a:solidFill>
              </a:rPr>
              <a:t>Show </a:t>
            </a:r>
            <a:r>
              <a:rPr lang="en-GB" sz="3200" b="1" dirty="0">
                <a:solidFill>
                  <a:schemeClr val="tx1">
                    <a:lumMod val="65000"/>
                    <a:lumOff val="35000"/>
                  </a:schemeClr>
                </a:solidFill>
              </a:rPr>
              <a:t>All Account </a:t>
            </a:r>
            <a:r>
              <a:rPr lang="en-GB" sz="3200" b="1" dirty="0" smtClean="0">
                <a:solidFill>
                  <a:schemeClr val="tx1">
                    <a:lumMod val="65000"/>
                    <a:lumOff val="35000"/>
                  </a:schemeClr>
                </a:solidFill>
              </a:rPr>
              <a:t>list</a:t>
            </a:r>
          </a:p>
          <a:p>
            <a:pPr marL="514350" indent="-514350">
              <a:buFont typeface="+mj-lt"/>
              <a:buAutoNum type="arabicPeriod"/>
            </a:pPr>
            <a:r>
              <a:rPr lang="en-GB" sz="3200" b="1" dirty="0">
                <a:solidFill>
                  <a:schemeClr val="tx1">
                    <a:lumMod val="65000"/>
                    <a:lumOff val="35000"/>
                  </a:schemeClr>
                </a:solidFill>
              </a:rPr>
              <a:t>Close </a:t>
            </a:r>
            <a:r>
              <a:rPr lang="en-GB" sz="3200" b="1" dirty="0" smtClean="0">
                <a:solidFill>
                  <a:schemeClr val="tx1">
                    <a:lumMod val="65000"/>
                    <a:lumOff val="35000"/>
                  </a:schemeClr>
                </a:solidFill>
              </a:rPr>
              <a:t>Account</a:t>
            </a:r>
            <a:endParaRPr lang="en-GB" sz="3200" b="1" dirty="0">
              <a:solidFill>
                <a:schemeClr val="tx1">
                  <a:lumMod val="65000"/>
                  <a:lumOff val="35000"/>
                </a:schemeClr>
              </a:solidFill>
            </a:endParaRPr>
          </a:p>
          <a:p>
            <a:pPr marL="514350" indent="-514350">
              <a:buFont typeface="+mj-lt"/>
              <a:buAutoNum type="arabicPeriod"/>
            </a:pPr>
            <a:r>
              <a:rPr lang="en-GB" sz="3200" b="1" dirty="0" smtClean="0">
                <a:solidFill>
                  <a:schemeClr val="tx1">
                    <a:lumMod val="65000"/>
                    <a:lumOff val="35000"/>
                  </a:schemeClr>
                </a:solidFill>
              </a:rPr>
              <a:t>Modify </a:t>
            </a:r>
            <a:r>
              <a:rPr lang="en-GB" sz="3200" b="1" dirty="0">
                <a:solidFill>
                  <a:schemeClr val="tx1">
                    <a:lumMod val="65000"/>
                    <a:lumOff val="35000"/>
                  </a:schemeClr>
                </a:solidFill>
              </a:rPr>
              <a:t>Account</a:t>
            </a:r>
          </a:p>
          <a:p>
            <a:pPr marL="514350" indent="-514350">
              <a:buFont typeface="+mj-lt"/>
              <a:buAutoNum type="arabicPeriod"/>
            </a:pPr>
            <a:r>
              <a:rPr lang="en-GB" sz="3200" b="1" dirty="0" smtClean="0">
                <a:solidFill>
                  <a:schemeClr val="tx1">
                    <a:lumMod val="65000"/>
                    <a:lumOff val="35000"/>
                  </a:schemeClr>
                </a:solidFill>
              </a:rPr>
              <a:t>Quit</a:t>
            </a:r>
            <a:endParaRPr lang="en-US" sz="3200" b="1" spc="84" dirty="0">
              <a:solidFill>
                <a:schemeClr val="tx1">
                  <a:lumMod val="65000"/>
                  <a:lumOff val="35000"/>
                </a:schemeClr>
              </a:solidFill>
            </a:endParaRPr>
          </a:p>
        </p:txBody>
      </p:sp>
      <p:sp>
        <p:nvSpPr>
          <p:cNvPr id="20" name="TextBox 20"/>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06</a:t>
            </a:r>
            <a:endParaRPr lang="en-US" sz="2500" dirty="0">
              <a:solidFill>
                <a:srgbClr val="1B1B1B"/>
              </a:solidFill>
              <a:latin typeface="Public Sans Bold"/>
            </a:endParaRPr>
          </a:p>
        </p:txBody>
      </p:sp>
      <p:sp>
        <p:nvSpPr>
          <p:cNvPr id="21" name="TextBox 20"/>
          <p:cNvSpPr txBox="1"/>
          <p:nvPr/>
        </p:nvSpPr>
        <p:spPr>
          <a:xfrm>
            <a:off x="3298456" y="1229327"/>
            <a:ext cx="9291326" cy="1200329"/>
          </a:xfrm>
          <a:prstGeom prst="rect">
            <a:avLst/>
          </a:prstGeom>
          <a:noFill/>
        </p:spPr>
        <p:txBody>
          <a:bodyPr wrap="none" rtlCol="0">
            <a:spAutoFit/>
          </a:bodyPr>
          <a:lstStyle/>
          <a:p>
            <a:r>
              <a:rPr lang="en-GB" sz="7200" b="1" dirty="0">
                <a:solidFill>
                  <a:schemeClr val="bg1">
                    <a:lumMod val="95000"/>
                  </a:schemeClr>
                </a:solidFill>
                <a:latin typeface="Palatino Linotype" panose="02040502050505030304" pitchFamily="18" charset="0"/>
              </a:rPr>
              <a:t>Major Functionalities</a:t>
            </a:r>
            <a:endParaRPr lang="en-GB" sz="7200" dirty="0">
              <a:solidFill>
                <a:schemeClr val="bg1">
                  <a:lumMod val="95000"/>
                </a:schemeClr>
              </a:solidFill>
              <a:latin typeface="Palatino Linotype" panose="02040502050505030304" pitchFamily="18" charset="0"/>
            </a:endParaRPr>
          </a:p>
        </p:txBody>
      </p:sp>
      <p:sp>
        <p:nvSpPr>
          <p:cNvPr id="22" name="TextBox 21"/>
          <p:cNvSpPr txBox="1"/>
          <p:nvPr/>
        </p:nvSpPr>
        <p:spPr>
          <a:xfrm>
            <a:off x="3693291" y="172063"/>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spTree>
    <p:extLst>
      <p:ext uri="{BB962C8B-B14F-4D97-AF65-F5344CB8AC3E}">
        <p14:creationId xmlns:p14="http://schemas.microsoft.com/office/powerpoint/2010/main" val="813080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033820"/>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flipH="1" flipV="1">
            <a:off x="60409" y="8074945"/>
            <a:ext cx="2213178" cy="218903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flipH="1" flipV="1">
            <a:off x="2419166" y="8074945"/>
            <a:ext cx="2213178" cy="2189034"/>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flipH="1" flipV="1">
            <a:off x="60409" y="5759379"/>
            <a:ext cx="2213178" cy="2189034"/>
          </a:xfrm>
          <a:prstGeom prst="rect">
            <a:avLst/>
          </a:prstGeom>
        </p:spPr>
      </p:pic>
      <p:pic>
        <p:nvPicPr>
          <p:cNvPr id="15" name="Picture 15"/>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6521172" y="7429500"/>
            <a:ext cx="662638" cy="750864"/>
          </a:xfrm>
          <a:prstGeom prst="rect">
            <a:avLst/>
          </a:prstGeom>
        </p:spPr>
      </p:pic>
      <p:pic>
        <p:nvPicPr>
          <p:cNvPr id="16" name="Picture 1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1545206">
            <a:off x="16328597" y="2893458"/>
            <a:ext cx="866440" cy="493871"/>
          </a:xfrm>
          <a:prstGeom prst="rect">
            <a:avLst/>
          </a:prstGeom>
        </p:spPr>
      </p:pic>
      <p:sp>
        <p:nvSpPr>
          <p:cNvPr id="18" name="TextBox 18"/>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07</a:t>
            </a:r>
            <a:endParaRPr lang="en-US" sz="2500" dirty="0">
              <a:solidFill>
                <a:srgbClr val="1B1B1B"/>
              </a:solidFill>
              <a:latin typeface="Public Sans Bold"/>
            </a:endParaRPr>
          </a:p>
        </p:txBody>
      </p:sp>
      <p:sp>
        <p:nvSpPr>
          <p:cNvPr id="23" name="TextBox 22"/>
          <p:cNvSpPr txBox="1"/>
          <p:nvPr/>
        </p:nvSpPr>
        <p:spPr>
          <a:xfrm>
            <a:off x="3203405" y="179217"/>
            <a:ext cx="6065555" cy="954107"/>
          </a:xfrm>
          <a:prstGeom prst="rect">
            <a:avLst/>
          </a:prstGeom>
          <a:noFill/>
        </p:spPr>
        <p:txBody>
          <a:bodyPr wrap="square" rtlCol="0">
            <a:spAutoFit/>
          </a:bodyPr>
          <a:lstStyle/>
          <a:p>
            <a:r>
              <a:rPr lang="en-GB" sz="2800" dirty="0">
                <a:solidFill>
                  <a:srgbClr val="FFC000"/>
                </a:solidFill>
              </a:rPr>
              <a:t>Bank Management System</a:t>
            </a:r>
          </a:p>
          <a:p>
            <a:endParaRPr lang="en-GB" sz="2800" dirty="0">
              <a:solidFill>
                <a:srgbClr val="FFC000"/>
              </a:solidFill>
            </a:endParaRPr>
          </a:p>
        </p:txBody>
      </p:sp>
      <p:pic>
        <p:nvPicPr>
          <p:cNvPr id="24" name="Picture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21946" y="3475701"/>
            <a:ext cx="12929875" cy="6756389"/>
          </a:xfrm>
          <a:prstGeom prst="rect">
            <a:avLst/>
          </a:prstGeom>
        </p:spPr>
      </p:pic>
      <p:sp>
        <p:nvSpPr>
          <p:cNvPr id="25" name="TextBox 24"/>
          <p:cNvSpPr txBox="1"/>
          <p:nvPr/>
        </p:nvSpPr>
        <p:spPr>
          <a:xfrm>
            <a:off x="1166998" y="1482324"/>
            <a:ext cx="17541791" cy="1754326"/>
          </a:xfrm>
          <a:prstGeom prst="rect">
            <a:avLst/>
          </a:prstGeom>
          <a:noFill/>
        </p:spPr>
        <p:txBody>
          <a:bodyPr wrap="square" rtlCol="0">
            <a:spAutoFit/>
          </a:bodyPr>
          <a:lstStyle/>
          <a:p>
            <a:r>
              <a:rPr lang="en-GB" sz="5400" b="1" dirty="0">
                <a:solidFill>
                  <a:schemeClr val="tx1">
                    <a:lumMod val="65000"/>
                    <a:lumOff val="35000"/>
                  </a:schemeClr>
                </a:solidFill>
                <a:latin typeface="Palatino Linotype" panose="02040502050505030304" pitchFamily="18" charset="0"/>
              </a:rPr>
              <a:t>Login </a:t>
            </a:r>
            <a:r>
              <a:rPr lang="en-GB" sz="5400" b="1" dirty="0" smtClean="0">
                <a:solidFill>
                  <a:schemeClr val="tx1">
                    <a:lumMod val="65000"/>
                    <a:lumOff val="35000"/>
                  </a:schemeClr>
                </a:solidFill>
                <a:latin typeface="Palatino Linotype" panose="02040502050505030304" pitchFamily="18" charset="0"/>
              </a:rPr>
              <a:t>System of </a:t>
            </a:r>
            <a:r>
              <a:rPr lang="en-GB" sz="5400" b="1" dirty="0">
                <a:solidFill>
                  <a:schemeClr val="tx1">
                    <a:lumMod val="65000"/>
                    <a:lumOff val="35000"/>
                  </a:schemeClr>
                </a:solidFill>
                <a:latin typeface="Palatino Linotype" panose="02040502050505030304" pitchFamily="18" charset="0"/>
              </a:rPr>
              <a:t>Bank Management System</a:t>
            </a:r>
          </a:p>
          <a:p>
            <a:endParaRPr lang="en-GB" sz="5400" b="1" dirty="0">
              <a:solidFill>
                <a:schemeClr val="tx1">
                  <a:lumMod val="65000"/>
                  <a:lumOff val="35000"/>
                </a:schemeClr>
              </a:solidFill>
              <a:latin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1033820"/>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DCB5"/>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flipH="1" flipV="1">
            <a:off x="60409" y="8074945"/>
            <a:ext cx="2213178" cy="218903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flipH="1" flipV="1">
            <a:off x="2419166" y="8074945"/>
            <a:ext cx="2213178" cy="2189034"/>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flipH="1" flipV="1">
            <a:off x="60409" y="5759379"/>
            <a:ext cx="2213178" cy="2189034"/>
          </a:xfrm>
          <a:prstGeom prst="rect">
            <a:avLst/>
          </a:prstGeom>
        </p:spPr>
      </p:pic>
      <p:pic>
        <p:nvPicPr>
          <p:cNvPr id="15" name="Picture 15"/>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880412" y="3781647"/>
            <a:ext cx="662638" cy="750864"/>
          </a:xfrm>
          <a:prstGeom prst="rect">
            <a:avLst/>
          </a:prstGeom>
        </p:spPr>
      </p:pic>
      <p:pic>
        <p:nvPicPr>
          <p:cNvPr id="16" name="Picture 16"/>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1545206">
            <a:off x="16328597" y="2893458"/>
            <a:ext cx="866440" cy="493871"/>
          </a:xfrm>
          <a:prstGeom prst="rect">
            <a:avLst/>
          </a:prstGeom>
        </p:spPr>
      </p:pic>
      <p:sp>
        <p:nvSpPr>
          <p:cNvPr id="18" name="TextBox 18"/>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08</a:t>
            </a:r>
            <a:endParaRPr lang="en-US" sz="2500" dirty="0">
              <a:solidFill>
                <a:srgbClr val="1B1B1B"/>
              </a:solidFill>
              <a:latin typeface="Public Sans Bold"/>
            </a:endParaRPr>
          </a:p>
        </p:txBody>
      </p:sp>
      <p:sp>
        <p:nvSpPr>
          <p:cNvPr id="23" name="TextBox 22"/>
          <p:cNvSpPr txBox="1"/>
          <p:nvPr/>
        </p:nvSpPr>
        <p:spPr>
          <a:xfrm>
            <a:off x="3259148" y="347905"/>
            <a:ext cx="5455955" cy="954107"/>
          </a:xfrm>
          <a:prstGeom prst="rect">
            <a:avLst/>
          </a:prstGeom>
          <a:noFill/>
        </p:spPr>
        <p:txBody>
          <a:bodyPr wrap="square" rtlCol="0">
            <a:spAutoFit/>
          </a:bodyPr>
          <a:lstStyle/>
          <a:p>
            <a:r>
              <a:rPr lang="en-GB" sz="2800" dirty="0">
                <a:solidFill>
                  <a:srgbClr val="FFC000"/>
                </a:solidFill>
              </a:rPr>
              <a:t>Bank Management System</a:t>
            </a:r>
          </a:p>
          <a:p>
            <a:endParaRPr lang="en-GB" sz="2800" dirty="0">
              <a:solidFill>
                <a:srgbClr val="FFC000"/>
              </a:solidFill>
            </a:endParaRPr>
          </a:p>
        </p:txBody>
      </p:sp>
      <p:sp>
        <p:nvSpPr>
          <p:cNvPr id="25" name="TextBox 24"/>
          <p:cNvSpPr txBox="1"/>
          <p:nvPr/>
        </p:nvSpPr>
        <p:spPr>
          <a:xfrm>
            <a:off x="2020891" y="1213523"/>
            <a:ext cx="13868401" cy="923330"/>
          </a:xfrm>
          <a:prstGeom prst="rect">
            <a:avLst/>
          </a:prstGeom>
          <a:noFill/>
        </p:spPr>
        <p:txBody>
          <a:bodyPr wrap="square" rtlCol="0">
            <a:spAutoFit/>
          </a:bodyPr>
          <a:lstStyle/>
          <a:p>
            <a:r>
              <a:rPr lang="en-GB" sz="5400" b="1" dirty="0" smtClean="0">
                <a:solidFill>
                  <a:schemeClr val="tx1">
                    <a:lumMod val="65000"/>
                    <a:lumOff val="35000"/>
                  </a:schemeClr>
                </a:solidFill>
                <a:latin typeface="Palatino Linotype" panose="02040502050505030304" pitchFamily="18" charset="0"/>
              </a:rPr>
              <a:t>Main Menu of </a:t>
            </a:r>
            <a:r>
              <a:rPr lang="en-GB" sz="5400" b="1" dirty="0">
                <a:solidFill>
                  <a:schemeClr val="tx1">
                    <a:lumMod val="65000"/>
                    <a:lumOff val="35000"/>
                  </a:schemeClr>
                </a:solidFill>
                <a:latin typeface="Palatino Linotype" panose="02040502050505030304" pitchFamily="18" charset="0"/>
              </a:rPr>
              <a:t>Bank Management </a:t>
            </a:r>
            <a:r>
              <a:rPr lang="en-GB" sz="5400" b="1" dirty="0" smtClean="0">
                <a:solidFill>
                  <a:schemeClr val="tx1">
                    <a:lumMod val="65000"/>
                    <a:lumOff val="35000"/>
                  </a:schemeClr>
                </a:solidFill>
                <a:latin typeface="Palatino Linotype" panose="02040502050505030304" pitchFamily="18" charset="0"/>
              </a:rPr>
              <a:t>System</a:t>
            </a:r>
            <a:endParaRPr lang="en-GB" sz="5400" b="1" dirty="0">
              <a:solidFill>
                <a:schemeClr val="tx1">
                  <a:lumMod val="65000"/>
                  <a:lumOff val="35000"/>
                </a:schemeClr>
              </a:solidFill>
              <a:latin typeface="Palatino Linotype" panose="02040502050505030304" pitchFamily="18" charset="0"/>
            </a:endParaRPr>
          </a:p>
        </p:txBody>
      </p:sp>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0800" y="3020862"/>
            <a:ext cx="13474406" cy="7040929"/>
          </a:xfrm>
          <a:prstGeom prst="rect">
            <a:avLst/>
          </a:prstGeom>
        </p:spPr>
      </p:pic>
    </p:spTree>
    <p:extLst>
      <p:ext uri="{BB962C8B-B14F-4D97-AF65-F5344CB8AC3E}">
        <p14:creationId xmlns:p14="http://schemas.microsoft.com/office/powerpoint/2010/main" val="563088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C"/>
        </a:solidFill>
        <a:effectLst/>
      </p:bgPr>
    </p:bg>
    <p:spTree>
      <p:nvGrpSpPr>
        <p:cNvPr id="1" name=""/>
        <p:cNvGrpSpPr/>
        <p:nvPr/>
      </p:nvGrpSpPr>
      <p:grpSpPr>
        <a:xfrm>
          <a:off x="0" y="0"/>
          <a:ext cx="0" cy="0"/>
          <a:chOff x="0" y="0"/>
          <a:chExt cx="0" cy="0"/>
        </a:xfrm>
      </p:grpSpPr>
      <p:grpSp>
        <p:nvGrpSpPr>
          <p:cNvPr id="2" name="Group 2"/>
          <p:cNvGrpSpPr/>
          <p:nvPr/>
        </p:nvGrpSpPr>
        <p:grpSpPr>
          <a:xfrm>
            <a:off x="0" y="858123"/>
            <a:ext cx="18288000" cy="9253180"/>
            <a:chOff x="0" y="0"/>
            <a:chExt cx="4816593" cy="2437052"/>
          </a:xfrm>
        </p:grpSpPr>
        <p:sp>
          <p:nvSpPr>
            <p:cNvPr id="3" name="Freeform 3"/>
            <p:cNvSpPr/>
            <p:nvPr/>
          </p:nvSpPr>
          <p:spPr>
            <a:xfrm>
              <a:off x="0" y="0"/>
              <a:ext cx="4816592" cy="2437052"/>
            </a:xfrm>
            <a:custGeom>
              <a:avLst/>
              <a:gdLst/>
              <a:ahLst/>
              <a:cxnLst/>
              <a:rect l="l" t="t" r="r" b="b"/>
              <a:pathLst>
                <a:path w="4816592" h="2437052">
                  <a:moveTo>
                    <a:pt x="0" y="0"/>
                  </a:moveTo>
                  <a:lnTo>
                    <a:pt x="4816592" y="0"/>
                  </a:lnTo>
                  <a:lnTo>
                    <a:pt x="4816592" y="2437052"/>
                  </a:lnTo>
                  <a:lnTo>
                    <a:pt x="0" y="2437052"/>
                  </a:lnTo>
                  <a:close/>
                </a:path>
              </a:pathLst>
            </a:custGeom>
            <a:solidFill>
              <a:srgbClr val="FFC07A"/>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195977" y="247650"/>
            <a:ext cx="4144177" cy="802934"/>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340154" y="247650"/>
            <a:ext cx="4144177" cy="802934"/>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724595" y="602080"/>
            <a:ext cx="592593" cy="94074"/>
          </a:xfrm>
          <a:prstGeom prst="rect">
            <a:avLst/>
          </a:prstGeom>
        </p:spPr>
      </p:pic>
      <p:sp>
        <p:nvSpPr>
          <p:cNvPr id="17" name="TextBox 17"/>
          <p:cNvSpPr txBox="1"/>
          <p:nvPr/>
        </p:nvSpPr>
        <p:spPr>
          <a:xfrm>
            <a:off x="13137937" y="439567"/>
            <a:ext cx="2260256" cy="400050"/>
          </a:xfrm>
          <a:prstGeom prst="rect">
            <a:avLst/>
          </a:prstGeom>
        </p:spPr>
        <p:txBody>
          <a:bodyPr lIns="0" tIns="0" rIns="0" bIns="0" rtlCol="0" anchor="t">
            <a:spAutoFit/>
          </a:bodyPr>
          <a:lstStyle/>
          <a:p>
            <a:pPr algn="ctr">
              <a:lnSpc>
                <a:spcPts val="3000"/>
              </a:lnSpc>
            </a:pPr>
            <a:r>
              <a:rPr lang="en-US" sz="2500" dirty="0">
                <a:solidFill>
                  <a:srgbClr val="1B1B1B"/>
                </a:solidFill>
                <a:latin typeface="Public Sans Bold"/>
              </a:rPr>
              <a:t>Page </a:t>
            </a:r>
            <a:r>
              <a:rPr lang="en-US" sz="2500" dirty="0" smtClean="0">
                <a:solidFill>
                  <a:srgbClr val="1B1B1B"/>
                </a:solidFill>
                <a:latin typeface="Public Sans Bold"/>
              </a:rPr>
              <a:t>09</a:t>
            </a:r>
            <a:endParaRPr lang="en-US" sz="2500" dirty="0">
              <a:solidFill>
                <a:srgbClr val="1B1B1B"/>
              </a:solidFill>
              <a:latin typeface="Public Sans Bold"/>
            </a:endParaRPr>
          </a:p>
        </p:txBody>
      </p:sp>
      <p:sp>
        <p:nvSpPr>
          <p:cNvPr id="20" name="TextBox 19"/>
          <p:cNvSpPr txBox="1"/>
          <p:nvPr/>
        </p:nvSpPr>
        <p:spPr>
          <a:xfrm>
            <a:off x="2020891" y="1056422"/>
            <a:ext cx="14630396" cy="923330"/>
          </a:xfrm>
          <a:prstGeom prst="rect">
            <a:avLst/>
          </a:prstGeom>
          <a:noFill/>
        </p:spPr>
        <p:txBody>
          <a:bodyPr wrap="square" rtlCol="0">
            <a:spAutoFit/>
          </a:bodyPr>
          <a:lstStyle/>
          <a:p>
            <a:r>
              <a:rPr lang="en-US" sz="5400" b="1" dirty="0">
                <a:solidFill>
                  <a:schemeClr val="bg1">
                    <a:lumMod val="95000"/>
                  </a:schemeClr>
                </a:solidFill>
                <a:latin typeface="Palatino Linotype" panose="02040502050505030304" pitchFamily="18" charset="0"/>
              </a:rPr>
              <a:t>Creating the bank account for the </a:t>
            </a:r>
            <a:r>
              <a:rPr lang="en-US" sz="5400" b="1" dirty="0" smtClean="0">
                <a:solidFill>
                  <a:schemeClr val="bg1">
                    <a:lumMod val="95000"/>
                  </a:schemeClr>
                </a:solidFill>
                <a:latin typeface="Palatino Linotype" panose="02040502050505030304" pitchFamily="18" charset="0"/>
              </a:rPr>
              <a:t>customer</a:t>
            </a:r>
            <a:endParaRPr lang="en-US" sz="5400" b="1" dirty="0">
              <a:solidFill>
                <a:schemeClr val="bg1">
                  <a:lumMod val="95000"/>
                </a:schemeClr>
              </a:solidFill>
              <a:latin typeface="Palatino Linotype" panose="02040502050505030304" pitchFamily="18" charset="0"/>
            </a:endParaRPr>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8400" y="3405582"/>
            <a:ext cx="12832910" cy="6705721"/>
          </a:xfrm>
          <a:prstGeom prst="rect">
            <a:avLst/>
          </a:prstGeom>
        </p:spPr>
      </p:pic>
      <p:sp>
        <p:nvSpPr>
          <p:cNvPr id="22" name="TextBox 21"/>
          <p:cNvSpPr txBox="1"/>
          <p:nvPr/>
        </p:nvSpPr>
        <p:spPr>
          <a:xfrm>
            <a:off x="3999757" y="247650"/>
            <a:ext cx="3947747" cy="954107"/>
          </a:xfrm>
          <a:prstGeom prst="rect">
            <a:avLst/>
          </a:prstGeom>
          <a:noFill/>
        </p:spPr>
        <p:txBody>
          <a:bodyPr wrap="none" rtlCol="0">
            <a:spAutoFit/>
          </a:bodyPr>
          <a:lstStyle/>
          <a:p>
            <a:r>
              <a:rPr lang="en-GB" sz="2800" dirty="0">
                <a:solidFill>
                  <a:srgbClr val="FFC000"/>
                </a:solidFill>
              </a:rPr>
              <a:t>Bank Management System</a:t>
            </a:r>
          </a:p>
          <a:p>
            <a:endParaRPr lang="en-GB" sz="2800" dirty="0">
              <a:solidFill>
                <a:srgbClr val="FFC000"/>
              </a:solidFill>
            </a:endParaRPr>
          </a:p>
        </p:txBody>
      </p:sp>
      <p:sp>
        <p:nvSpPr>
          <p:cNvPr id="23" name="TextBox 22"/>
          <p:cNvSpPr txBox="1"/>
          <p:nvPr/>
        </p:nvSpPr>
        <p:spPr>
          <a:xfrm>
            <a:off x="961736" y="2608388"/>
            <a:ext cx="15408898" cy="461665"/>
          </a:xfrm>
          <a:prstGeom prst="rect">
            <a:avLst/>
          </a:prstGeom>
          <a:noFill/>
        </p:spPr>
        <p:txBody>
          <a:bodyPr wrap="none" rtlCol="0">
            <a:spAutoFit/>
          </a:bodyPr>
          <a:lstStyle/>
          <a:p>
            <a:r>
              <a:rPr lang="en-US" sz="2400" dirty="0">
                <a:solidFill>
                  <a:schemeClr val="tx1">
                    <a:lumMod val="65000"/>
                    <a:lumOff val="35000"/>
                  </a:schemeClr>
                </a:solidFill>
              </a:rPr>
              <a:t>Opens a new account for the user by accepting input such as account number, name and minimum balance, and account type.</a:t>
            </a:r>
            <a:endParaRPr lang="en-GB" sz="24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4701</TotalTime>
  <Words>540</Words>
  <Application>Microsoft Office PowerPoint</Application>
  <PresentationFormat>Custom</PresentationFormat>
  <Paragraphs>104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Tw Cen MT</vt:lpstr>
      <vt:lpstr>Public Sans</vt:lpstr>
      <vt:lpstr>Palatino Linotype</vt:lpstr>
      <vt:lpstr>Tw Cen MT Condensed</vt:lpstr>
      <vt:lpstr>Public Sans Bold</vt:lpstr>
      <vt:lpstr>Tenor Sans</vt:lpstr>
      <vt:lpstr>Wingdings 3</vt:lpstr>
      <vt:lpstr>Roboto Condensed</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Modern Business Proposal Project Marketing Presentation</dc:title>
  <dc:creator>Shafikul islam</dc:creator>
  <cp:lastModifiedBy>S B C</cp:lastModifiedBy>
  <cp:revision>41</cp:revision>
  <dcterms:created xsi:type="dcterms:W3CDTF">2006-08-16T00:00:00Z</dcterms:created>
  <dcterms:modified xsi:type="dcterms:W3CDTF">2022-11-12T08:53:51Z</dcterms:modified>
  <dc:identifier>DAFPspO_bN8</dc:identifier>
</cp:coreProperties>
</file>