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77" r:id="rId2"/>
    <p:sldId id="309" r:id="rId3"/>
    <p:sldId id="310" r:id="rId4"/>
    <p:sldId id="293" r:id="rId5"/>
    <p:sldId id="260" r:id="rId6"/>
    <p:sldId id="268" r:id="rId7"/>
    <p:sldId id="311" r:id="rId8"/>
    <p:sldId id="313" r:id="rId9"/>
    <p:sldId id="269" r:id="rId10"/>
    <p:sldId id="316" r:id="rId11"/>
    <p:sldId id="325" r:id="rId12"/>
    <p:sldId id="326" r:id="rId13"/>
    <p:sldId id="319" r:id="rId14"/>
    <p:sldId id="317" r:id="rId15"/>
    <p:sldId id="270" r:id="rId16"/>
    <p:sldId id="296" r:id="rId17"/>
    <p:sldId id="318" r:id="rId18"/>
    <p:sldId id="306" r:id="rId19"/>
    <p:sldId id="321" r:id="rId20"/>
    <p:sldId id="322" r:id="rId21"/>
    <p:sldId id="323" r:id="rId22"/>
    <p:sldId id="324" r:id="rId23"/>
    <p:sldId id="327" r:id="rId24"/>
    <p:sldId id="307" r:id="rId25"/>
    <p:sldId id="308"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2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0"/>
  </p:normalViewPr>
  <p:slideViewPr>
    <p:cSldViewPr snapToGrid="0" snapToObjects="1">
      <p:cViewPr>
        <p:scale>
          <a:sx n="58" d="100"/>
          <a:sy n="58" d="100"/>
        </p:scale>
        <p:origin x="808" y="43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50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51686-9B9A-784A-BD50-D6A196FEFAF7}" type="datetimeFigureOut">
              <a:rPr lang="en-US" smtClean="0"/>
              <a:pPr/>
              <a:t>5/27/2021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EFFB9-6E3F-AF4D-AF52-42ABD91607C7}" type="slidenum">
              <a:rPr lang="en-US" smtClean="0"/>
              <a:pPr/>
              <a:t>‹#›</a:t>
            </a:fld>
            <a:endParaRPr lang="en-US"/>
          </a:p>
        </p:txBody>
      </p:sp>
    </p:spTree>
    <p:extLst>
      <p:ext uri="{BB962C8B-B14F-4D97-AF65-F5344CB8AC3E}">
        <p14:creationId xmlns:p14="http://schemas.microsoft.com/office/powerpoint/2010/main" val="4190390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3F9EFFB9-6E3F-AF4D-AF52-42ABD91607C7}" type="slidenum">
              <a:rPr lang="en-US" smtClean="0"/>
              <a:pPr/>
              <a:t>2</a:t>
            </a:fld>
            <a:endParaRPr lang="en-US"/>
          </a:p>
        </p:txBody>
      </p:sp>
      <p:pic>
        <p:nvPicPr>
          <p:cNvPr id="6" name="Picture 5">
            <a:extLst>
              <a:ext uri="{FF2B5EF4-FFF2-40B4-BE49-F238E27FC236}">
                <a16:creationId xmlns:a16="http://schemas.microsoft.com/office/drawing/2014/main" id="{9701C028-B190-4568-B861-C3B92D061633}"/>
              </a:ext>
            </a:extLst>
          </p:cNvPr>
          <p:cNvPicPr>
            <a:picLocks noChangeAspect="1"/>
          </p:cNvPicPr>
          <p:nvPr/>
        </p:nvPicPr>
        <p:blipFill>
          <a:blip r:embed="rId3"/>
          <a:stretch>
            <a:fillRect/>
          </a:stretch>
        </p:blipFill>
        <p:spPr>
          <a:xfrm>
            <a:off x="381978" y="5801118"/>
            <a:ext cx="6094043" cy="1312076"/>
          </a:xfrm>
          <a:prstGeom prst="rect">
            <a:avLst/>
          </a:prstGeom>
        </p:spPr>
      </p:pic>
      <p:sp>
        <p:nvSpPr>
          <p:cNvPr id="3" name="TextBox 2">
            <a:extLst>
              <a:ext uri="{FF2B5EF4-FFF2-40B4-BE49-F238E27FC236}">
                <a16:creationId xmlns:a16="http://schemas.microsoft.com/office/drawing/2014/main" id="{8C539C68-B161-4388-A016-E85B442EE013}"/>
              </a:ext>
            </a:extLst>
          </p:cNvPr>
          <p:cNvSpPr txBox="1"/>
          <p:nvPr/>
        </p:nvSpPr>
        <p:spPr>
          <a:xfrm>
            <a:off x="381978" y="4645777"/>
            <a:ext cx="5842240" cy="646331"/>
          </a:xfrm>
          <a:prstGeom prst="rect">
            <a:avLst/>
          </a:prstGeom>
          <a:noFill/>
        </p:spPr>
        <p:txBody>
          <a:bodyPr wrap="none" rtlCol="0">
            <a:spAutoFit/>
          </a:bodyPr>
          <a:lstStyle/>
          <a:p>
            <a:r>
              <a:rPr lang="en-US" dirty="0"/>
              <a:t>Many businesses maintain a large amount of data from their</a:t>
            </a:r>
          </a:p>
          <a:p>
            <a:r>
              <a:rPr lang="en-US" dirty="0"/>
              <a:t> day to day </a:t>
            </a:r>
            <a:r>
              <a:rPr lang="en-US" dirty="0" err="1"/>
              <a:t>operatiosn</a:t>
            </a:r>
            <a:endParaRPr lang="en-GB" dirty="0"/>
          </a:p>
        </p:txBody>
      </p:sp>
    </p:spTree>
    <p:extLst>
      <p:ext uri="{BB962C8B-B14F-4D97-AF65-F5344CB8AC3E}">
        <p14:creationId xmlns:p14="http://schemas.microsoft.com/office/powerpoint/2010/main" val="3748413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buFont typeface="Arial" panose="020B0604020202020204" pitchFamily="34" charset="0"/>
              <a:buChar char="•"/>
            </a:pPr>
            <a:r>
              <a:rPr lang="en-US" sz="1800" b="0" i="0" dirty="0">
                <a:solidFill>
                  <a:srgbClr val="161616"/>
                </a:solidFill>
                <a:effectLst/>
                <a:latin typeface="IBM Plex Sans"/>
              </a:rPr>
              <a:t>A lift value greater than 1 indicates that the rule body and the rule head appear more often together than expected, this means that the occurrence of the rule body has a positive effect on the occurrence of the rule head.</a:t>
            </a:r>
          </a:p>
          <a:p>
            <a:pPr algn="just" fontAlgn="base">
              <a:buFont typeface="Arial" panose="020B0604020202020204" pitchFamily="34" charset="0"/>
              <a:buChar char="•"/>
            </a:pPr>
            <a:r>
              <a:rPr lang="en-US" sz="1800" b="0" i="0" dirty="0">
                <a:solidFill>
                  <a:srgbClr val="161616"/>
                </a:solidFill>
                <a:effectLst/>
                <a:latin typeface="IBM Plex Sans"/>
              </a:rPr>
              <a:t>A lift smaller than 1 indicates that the rule body and the rule head appear less often together than expected, this means that the occurrence of the rule body has a negative effect on the occurrence of the rule head.</a:t>
            </a:r>
          </a:p>
          <a:p>
            <a:pPr algn="just" fontAlgn="base">
              <a:buFont typeface="Arial" panose="020B0604020202020204" pitchFamily="34" charset="0"/>
              <a:buChar char="•"/>
            </a:pPr>
            <a:r>
              <a:rPr lang="en-US" sz="1800" b="0" i="0" dirty="0">
                <a:solidFill>
                  <a:srgbClr val="161616"/>
                </a:solidFill>
                <a:effectLst/>
                <a:latin typeface="IBM Plex Sans"/>
              </a:rPr>
              <a:t>A lift value near 1 indicates that the rule body and the rule head appear almost as often together as expected, this means that the occurrence of the rule body has almost no effect on the occurrence of the rule head.</a:t>
            </a:r>
          </a:p>
        </p:txBody>
      </p:sp>
      <p:sp>
        <p:nvSpPr>
          <p:cNvPr id="4" name="Slide Number Placeholder 3"/>
          <p:cNvSpPr>
            <a:spLocks noGrp="1"/>
          </p:cNvSpPr>
          <p:nvPr>
            <p:ph type="sldNum" sz="quarter" idx="5"/>
          </p:nvPr>
        </p:nvSpPr>
        <p:spPr/>
        <p:txBody>
          <a:bodyPr/>
          <a:lstStyle/>
          <a:p>
            <a:fld id="{3F9EFFB9-6E3F-AF4D-AF52-42ABD91607C7}" type="slidenum">
              <a:rPr lang="en-US" smtClean="0"/>
              <a:pPr/>
              <a:t>12</a:t>
            </a:fld>
            <a:endParaRPr lang="en-US"/>
          </a:p>
        </p:txBody>
      </p:sp>
    </p:spTree>
    <p:extLst>
      <p:ext uri="{BB962C8B-B14F-4D97-AF65-F5344CB8AC3E}">
        <p14:creationId xmlns:p14="http://schemas.microsoft.com/office/powerpoint/2010/main" val="9495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Candiaite</a:t>
            </a:r>
            <a:r>
              <a:rPr lang="en-US" dirty="0"/>
              <a:t> Item sets and frequent item sets where minimum support is 2</a:t>
            </a:r>
            <a:endParaRPr lang="en-GB" dirty="0"/>
          </a:p>
        </p:txBody>
      </p:sp>
      <p:sp>
        <p:nvSpPr>
          <p:cNvPr id="4" name="Slide Number Placeholder 3"/>
          <p:cNvSpPr>
            <a:spLocks noGrp="1"/>
          </p:cNvSpPr>
          <p:nvPr>
            <p:ph type="sldNum" sz="quarter" idx="5"/>
          </p:nvPr>
        </p:nvSpPr>
        <p:spPr/>
        <p:txBody>
          <a:bodyPr/>
          <a:lstStyle/>
          <a:p>
            <a:fld id="{3F9EFFB9-6E3F-AF4D-AF52-42ABD91607C7}" type="slidenum">
              <a:rPr lang="en-US" smtClean="0"/>
              <a:pPr/>
              <a:t>18</a:t>
            </a:fld>
            <a:endParaRPr lang="en-US"/>
          </a:p>
        </p:txBody>
      </p:sp>
    </p:spTree>
    <p:extLst>
      <p:ext uri="{BB962C8B-B14F-4D97-AF65-F5344CB8AC3E}">
        <p14:creationId xmlns:p14="http://schemas.microsoft.com/office/powerpoint/2010/main" val="3511044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discover the set of frequent 2-itemsets, L2, the algorithm uses the join L1 ✶ L1 to generate a candidate set of 2-itemsets,</a:t>
            </a:r>
          </a:p>
          <a:p>
            <a:endParaRPr lang="en-US" dirty="0"/>
          </a:p>
          <a:p>
            <a:r>
              <a:rPr lang="en-GB" dirty="0"/>
              <a:t>C2 consists of   LC2</a:t>
            </a:r>
          </a:p>
          <a:p>
            <a:endParaRPr lang="en-GB" dirty="0"/>
          </a:p>
          <a:p>
            <a:r>
              <a:rPr lang="en-US" dirty="0"/>
              <a:t>Note that no candidates are removed from C2 during the prune step because each subset of the candidates is also frequent. </a:t>
            </a:r>
            <a:endParaRPr lang="en-GB" dirty="0"/>
          </a:p>
        </p:txBody>
      </p:sp>
      <p:sp>
        <p:nvSpPr>
          <p:cNvPr id="4" name="Slide Number Placeholder 3"/>
          <p:cNvSpPr>
            <a:spLocks noGrp="1"/>
          </p:cNvSpPr>
          <p:nvPr>
            <p:ph type="sldNum" sz="quarter" idx="5"/>
          </p:nvPr>
        </p:nvSpPr>
        <p:spPr/>
        <p:txBody>
          <a:bodyPr/>
          <a:lstStyle/>
          <a:p>
            <a:fld id="{3F9EFFB9-6E3F-AF4D-AF52-42ABD91607C7}" type="slidenum">
              <a:rPr lang="en-US" smtClean="0"/>
              <a:pPr/>
              <a:t>19</a:t>
            </a:fld>
            <a:endParaRPr lang="en-US"/>
          </a:p>
        </p:txBody>
      </p:sp>
    </p:spTree>
    <p:extLst>
      <p:ext uri="{BB962C8B-B14F-4D97-AF65-F5344CB8AC3E}">
        <p14:creationId xmlns:p14="http://schemas.microsoft.com/office/powerpoint/2010/main" val="1419297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3F9EFFB9-6E3F-AF4D-AF52-42ABD91607C7}" type="slidenum">
              <a:rPr lang="en-US" smtClean="0"/>
              <a:pPr/>
              <a:t>3</a:t>
            </a:fld>
            <a:endParaRPr lang="en-US"/>
          </a:p>
        </p:txBody>
      </p:sp>
      <p:sp>
        <p:nvSpPr>
          <p:cNvPr id="5" name="TextBox 4">
            <a:extLst>
              <a:ext uri="{FF2B5EF4-FFF2-40B4-BE49-F238E27FC236}">
                <a16:creationId xmlns:a16="http://schemas.microsoft.com/office/drawing/2014/main" id="{40692B98-E00C-4A07-B902-A34F1E364A3C}"/>
              </a:ext>
            </a:extLst>
          </p:cNvPr>
          <p:cNvSpPr txBox="1"/>
          <p:nvPr/>
        </p:nvSpPr>
        <p:spPr>
          <a:xfrm>
            <a:off x="276447" y="4455042"/>
            <a:ext cx="6145617" cy="4401205"/>
          </a:xfrm>
          <a:prstGeom prst="rect">
            <a:avLst/>
          </a:prstGeom>
          <a:noFill/>
        </p:spPr>
        <p:txBody>
          <a:bodyPr wrap="square" rtlCol="0">
            <a:spAutoFit/>
          </a:bodyPr>
          <a:lstStyle/>
          <a:p>
            <a:pPr algn="just"/>
            <a:r>
              <a:rPr lang="en-US" sz="1400" dirty="0"/>
              <a:t>To answer your question, market basket analysis may be performed on the retail data of customer transactions at your store. You can then use the results to plan marketing or advertising strategies, or in the design of a new catalog. For instance, market basket analysis may help you design different store layouts. In one strategy, items that are frequently purchased together can be placed in proximity to further encourage the combined sale of such items. If customers who purchase computers also tend to buy antivirus software at the same time, then placing the hardware display close to the software display may help increase the sales of both items.</a:t>
            </a:r>
          </a:p>
          <a:p>
            <a:pPr algn="just"/>
            <a:endParaRPr lang="en-US" sz="1400" dirty="0"/>
          </a:p>
          <a:p>
            <a:pPr algn="just"/>
            <a:r>
              <a:rPr lang="en-US" sz="1400" dirty="0"/>
              <a:t> In an alternative strategy, placing hardware and software at opposite ends of the store may entice customers who purchase such items to pick up other items along the way. For instance, after deciding on an expensive computer, a customer may observe security systems for sale while heading toward the software display to purchase antivirus software, and may decide to purchase a home security system as well. Market basket analysis can also help retailers plan which items to put on sale at reduced prices.</a:t>
            </a:r>
          </a:p>
          <a:p>
            <a:pPr algn="just"/>
            <a:endParaRPr lang="en-US" sz="1400" dirty="0"/>
          </a:p>
          <a:p>
            <a:pPr algn="just"/>
            <a:r>
              <a:rPr lang="en-US" sz="1400" dirty="0"/>
              <a:t> If customers tend to purchase computers and printers together, then having a sale on printers may encourage the sale of printers as well as computers</a:t>
            </a:r>
            <a:endParaRPr lang="en-GB" sz="1400" dirty="0"/>
          </a:p>
        </p:txBody>
      </p:sp>
    </p:spTree>
    <p:extLst>
      <p:ext uri="{BB962C8B-B14F-4D97-AF65-F5344CB8AC3E}">
        <p14:creationId xmlns:p14="http://schemas.microsoft.com/office/powerpoint/2010/main" val="32459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 who buy </a:t>
            </a:r>
            <a:endParaRPr lang="en-GB" dirty="0"/>
          </a:p>
        </p:txBody>
      </p:sp>
      <p:sp>
        <p:nvSpPr>
          <p:cNvPr id="4" name="Slide Number Placeholder 3"/>
          <p:cNvSpPr>
            <a:spLocks noGrp="1"/>
          </p:cNvSpPr>
          <p:nvPr>
            <p:ph type="sldNum" sz="quarter" idx="5"/>
          </p:nvPr>
        </p:nvSpPr>
        <p:spPr/>
        <p:txBody>
          <a:bodyPr/>
          <a:lstStyle/>
          <a:p>
            <a:fld id="{3F9EFFB9-6E3F-AF4D-AF52-42ABD91607C7}" type="slidenum">
              <a:rPr lang="en-US" smtClean="0"/>
              <a:pPr/>
              <a:t>4</a:t>
            </a:fld>
            <a:endParaRPr lang="en-US"/>
          </a:p>
        </p:txBody>
      </p:sp>
    </p:spTree>
    <p:extLst>
      <p:ext uri="{BB962C8B-B14F-4D97-AF65-F5344CB8AC3E}">
        <p14:creationId xmlns:p14="http://schemas.microsoft.com/office/powerpoint/2010/main" val="2821851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F9EFFB9-6E3F-AF4D-AF52-42ABD91607C7}" type="slidenum">
              <a:rPr lang="en-US" smtClean="0"/>
              <a:pPr/>
              <a:t>5</a:t>
            </a:fld>
            <a:endParaRPr lang="en-US"/>
          </a:p>
        </p:txBody>
      </p:sp>
    </p:spTree>
    <p:extLst>
      <p:ext uri="{BB962C8B-B14F-4D97-AF65-F5344CB8AC3E}">
        <p14:creationId xmlns:p14="http://schemas.microsoft.com/office/powerpoint/2010/main" val="365179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25252"/>
                </a:solidFill>
                <a:effectLst/>
                <a:latin typeface="helvetica neue"/>
              </a:rPr>
              <a:t>a thing that existed before or logically precedes another:</a:t>
            </a:r>
          </a:p>
          <a:p>
            <a:r>
              <a:rPr lang="en-US" dirty="0">
                <a:solidFill>
                  <a:srgbClr val="525252"/>
                </a:solidFill>
                <a:latin typeface="helvetica neue"/>
              </a:rPr>
              <a:t>Previous or preexisting</a:t>
            </a:r>
            <a:endParaRPr lang="en-GB" dirty="0"/>
          </a:p>
        </p:txBody>
      </p:sp>
      <p:sp>
        <p:nvSpPr>
          <p:cNvPr id="4" name="Slide Number Placeholder 3"/>
          <p:cNvSpPr>
            <a:spLocks noGrp="1"/>
          </p:cNvSpPr>
          <p:nvPr>
            <p:ph type="sldNum" sz="quarter" idx="5"/>
          </p:nvPr>
        </p:nvSpPr>
        <p:spPr/>
        <p:txBody>
          <a:bodyPr/>
          <a:lstStyle/>
          <a:p>
            <a:fld id="{3F9EFFB9-6E3F-AF4D-AF52-42ABD91607C7}" type="slidenum">
              <a:rPr lang="en-US" smtClean="0"/>
              <a:pPr/>
              <a:t>6</a:t>
            </a:fld>
            <a:endParaRPr lang="en-US"/>
          </a:p>
        </p:txBody>
      </p:sp>
    </p:spTree>
    <p:extLst>
      <p:ext uri="{BB962C8B-B14F-4D97-AF65-F5344CB8AC3E}">
        <p14:creationId xmlns:p14="http://schemas.microsoft.com/office/powerpoint/2010/main" val="1707743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25252"/>
                </a:solidFill>
                <a:effectLst/>
                <a:latin typeface="helvetica neue"/>
              </a:rPr>
              <a:t>a thing that existed before or logically precedes another:</a:t>
            </a:r>
          </a:p>
          <a:p>
            <a:r>
              <a:rPr lang="en-US" dirty="0">
                <a:solidFill>
                  <a:srgbClr val="525252"/>
                </a:solidFill>
                <a:latin typeface="helvetica neue"/>
              </a:rPr>
              <a:t>Previous or preexisting</a:t>
            </a:r>
            <a:endParaRPr lang="en-GB" dirty="0"/>
          </a:p>
        </p:txBody>
      </p:sp>
      <p:sp>
        <p:nvSpPr>
          <p:cNvPr id="4" name="Slide Number Placeholder 3"/>
          <p:cNvSpPr>
            <a:spLocks noGrp="1"/>
          </p:cNvSpPr>
          <p:nvPr>
            <p:ph type="sldNum" sz="quarter" idx="5"/>
          </p:nvPr>
        </p:nvSpPr>
        <p:spPr/>
        <p:txBody>
          <a:bodyPr/>
          <a:lstStyle/>
          <a:p>
            <a:fld id="{3F9EFFB9-6E3F-AF4D-AF52-42ABD91607C7}" type="slidenum">
              <a:rPr lang="en-US" smtClean="0"/>
              <a:pPr/>
              <a:t>7</a:t>
            </a:fld>
            <a:endParaRPr lang="en-US"/>
          </a:p>
        </p:txBody>
      </p:sp>
    </p:spTree>
    <p:extLst>
      <p:ext uri="{BB962C8B-B14F-4D97-AF65-F5344CB8AC3E}">
        <p14:creationId xmlns:p14="http://schemas.microsoft.com/office/powerpoint/2010/main" val="2536075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25252"/>
                </a:solidFill>
                <a:effectLst/>
                <a:latin typeface="helvetica neue"/>
              </a:rPr>
              <a:t>a thing that existed before or logically precedes another:</a:t>
            </a:r>
          </a:p>
          <a:p>
            <a:r>
              <a:rPr lang="en-US" dirty="0">
                <a:solidFill>
                  <a:srgbClr val="525252"/>
                </a:solidFill>
                <a:latin typeface="helvetica neue"/>
              </a:rPr>
              <a:t>Previous or preexisting</a:t>
            </a:r>
            <a:endParaRPr lang="en-GB" dirty="0"/>
          </a:p>
        </p:txBody>
      </p:sp>
      <p:sp>
        <p:nvSpPr>
          <p:cNvPr id="4" name="Slide Number Placeholder 3"/>
          <p:cNvSpPr>
            <a:spLocks noGrp="1"/>
          </p:cNvSpPr>
          <p:nvPr>
            <p:ph type="sldNum" sz="quarter" idx="5"/>
          </p:nvPr>
        </p:nvSpPr>
        <p:spPr/>
        <p:txBody>
          <a:bodyPr/>
          <a:lstStyle/>
          <a:p>
            <a:fld id="{3F9EFFB9-6E3F-AF4D-AF52-42ABD91607C7}" type="slidenum">
              <a:rPr lang="en-US" smtClean="0"/>
              <a:pPr/>
              <a:t>8</a:t>
            </a:fld>
            <a:endParaRPr lang="en-US"/>
          </a:p>
        </p:txBody>
      </p:sp>
    </p:spTree>
    <p:extLst>
      <p:ext uri="{BB962C8B-B14F-4D97-AF65-F5344CB8AC3E}">
        <p14:creationId xmlns:p14="http://schemas.microsoft.com/office/powerpoint/2010/main" val="878180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25252"/>
                </a:solidFill>
                <a:effectLst/>
                <a:latin typeface="helvetica neue"/>
              </a:rPr>
              <a:t>a thing that existed before or logically precedes another:</a:t>
            </a:r>
          </a:p>
          <a:p>
            <a:r>
              <a:rPr lang="en-US" dirty="0">
                <a:solidFill>
                  <a:srgbClr val="525252"/>
                </a:solidFill>
                <a:latin typeface="helvetica neue"/>
              </a:rPr>
              <a:t>Previous or preexisting</a:t>
            </a:r>
            <a:endParaRPr lang="en-GB" dirty="0"/>
          </a:p>
        </p:txBody>
      </p:sp>
      <p:sp>
        <p:nvSpPr>
          <p:cNvPr id="4" name="Slide Number Placeholder 3"/>
          <p:cNvSpPr>
            <a:spLocks noGrp="1"/>
          </p:cNvSpPr>
          <p:nvPr>
            <p:ph type="sldNum" sz="quarter" idx="5"/>
          </p:nvPr>
        </p:nvSpPr>
        <p:spPr/>
        <p:txBody>
          <a:bodyPr/>
          <a:lstStyle/>
          <a:p>
            <a:fld id="{3F9EFFB9-6E3F-AF4D-AF52-42ABD91607C7}" type="slidenum">
              <a:rPr lang="en-US" smtClean="0"/>
              <a:pPr/>
              <a:t>10</a:t>
            </a:fld>
            <a:endParaRPr lang="en-US"/>
          </a:p>
        </p:txBody>
      </p:sp>
    </p:spTree>
    <p:extLst>
      <p:ext uri="{BB962C8B-B14F-4D97-AF65-F5344CB8AC3E}">
        <p14:creationId xmlns:p14="http://schemas.microsoft.com/office/powerpoint/2010/main" val="183368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buFont typeface="Arial" panose="020B0604020202020204" pitchFamily="34" charset="0"/>
              <a:buChar char="•"/>
            </a:pPr>
            <a:r>
              <a:rPr lang="en-US" sz="1800" b="0" i="0" dirty="0">
                <a:solidFill>
                  <a:srgbClr val="161616"/>
                </a:solidFill>
                <a:effectLst/>
                <a:latin typeface="IBM Plex Sans"/>
              </a:rPr>
              <a:t>A lift value greater than 1 indicates that the rule body and the rule head appear more often together than expected, this means that the occurrence of the rule body has a positive effect on the occurrence of the rule head.</a:t>
            </a:r>
          </a:p>
          <a:p>
            <a:pPr algn="just" fontAlgn="base">
              <a:buFont typeface="Arial" panose="020B0604020202020204" pitchFamily="34" charset="0"/>
              <a:buChar char="•"/>
            </a:pPr>
            <a:r>
              <a:rPr lang="en-US" sz="1800" b="0" i="0" dirty="0">
                <a:solidFill>
                  <a:srgbClr val="161616"/>
                </a:solidFill>
                <a:effectLst/>
                <a:latin typeface="IBM Plex Sans"/>
              </a:rPr>
              <a:t>A lift smaller than 1 indicates that the rule body and the rule head appear less often together than expected, this means that the occurrence of the rule body has a negative effect on the occurrence of the rule head.</a:t>
            </a:r>
          </a:p>
          <a:p>
            <a:pPr algn="just" fontAlgn="base">
              <a:buFont typeface="Arial" panose="020B0604020202020204" pitchFamily="34" charset="0"/>
              <a:buChar char="•"/>
            </a:pPr>
            <a:r>
              <a:rPr lang="en-US" sz="1800" b="0" i="0" dirty="0">
                <a:solidFill>
                  <a:srgbClr val="161616"/>
                </a:solidFill>
                <a:effectLst/>
                <a:latin typeface="IBM Plex Sans"/>
              </a:rPr>
              <a:t>A lift value near 1 indicates that the rule body and the rule head appear almost as often together as expected, this means that the occurrence of the rule body has almost no effect on the occurrence of the rule head.</a:t>
            </a:r>
          </a:p>
        </p:txBody>
      </p:sp>
      <p:sp>
        <p:nvSpPr>
          <p:cNvPr id="4" name="Slide Number Placeholder 3"/>
          <p:cNvSpPr>
            <a:spLocks noGrp="1"/>
          </p:cNvSpPr>
          <p:nvPr>
            <p:ph type="sldNum" sz="quarter" idx="5"/>
          </p:nvPr>
        </p:nvSpPr>
        <p:spPr/>
        <p:txBody>
          <a:bodyPr/>
          <a:lstStyle/>
          <a:p>
            <a:fld id="{3F9EFFB9-6E3F-AF4D-AF52-42ABD91607C7}" type="slidenum">
              <a:rPr lang="en-US" smtClean="0"/>
              <a:pPr/>
              <a:t>11</a:t>
            </a:fld>
            <a:endParaRPr lang="en-US"/>
          </a:p>
        </p:txBody>
      </p:sp>
    </p:spTree>
    <p:extLst>
      <p:ext uri="{BB962C8B-B14F-4D97-AF65-F5344CB8AC3E}">
        <p14:creationId xmlns:p14="http://schemas.microsoft.com/office/powerpoint/2010/main" val="2525217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4B32-7119-9347-8310-1FD015E5B33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9DDBDB-9439-384C-A5C8-1FB5E2252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B9EFD7E-52DB-2C4B-B707-50C364D4E135}"/>
              </a:ext>
            </a:extLst>
          </p:cNvPr>
          <p:cNvSpPr>
            <a:spLocks noGrp="1"/>
          </p:cNvSpPr>
          <p:nvPr>
            <p:ph type="dt" sz="half" idx="10"/>
          </p:nvPr>
        </p:nvSpPr>
        <p:spPr/>
        <p:txBody>
          <a:bodyPr/>
          <a:lstStyle/>
          <a:p>
            <a:fld id="{B69708DD-3E9B-6543-8B3F-8B6F7F66EF29}" type="datetimeFigureOut">
              <a:rPr lang="en-US" smtClean="0"/>
              <a:pPr/>
              <a:t>5/27/2021</a:t>
            </a:fld>
            <a:endParaRPr lang="en-US"/>
          </a:p>
        </p:txBody>
      </p:sp>
      <p:sp>
        <p:nvSpPr>
          <p:cNvPr id="5" name="Footer Placeholder 4">
            <a:extLst>
              <a:ext uri="{FF2B5EF4-FFF2-40B4-BE49-F238E27FC236}">
                <a16:creationId xmlns:a16="http://schemas.microsoft.com/office/drawing/2014/main" id="{0FD919C3-F45A-7744-9951-3F42E6DDF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AF7F-3E4F-344B-9107-DE530B2EB998}"/>
              </a:ext>
            </a:extLst>
          </p:cNvPr>
          <p:cNvSpPr>
            <a:spLocks noGrp="1"/>
          </p:cNvSpPr>
          <p:nvPr>
            <p:ph type="sldNum" sz="quarter" idx="12"/>
          </p:nvPr>
        </p:nvSpPr>
        <p:spPr/>
        <p:txBody>
          <a:bodyPr/>
          <a:lstStyle/>
          <a:p>
            <a:fld id="{E91FBDD5-2BB8-154A-8740-4ACE02CB7040}" type="slidenum">
              <a:rPr lang="en-US" smtClean="0"/>
              <a:pPr/>
              <a:t>‹#›</a:t>
            </a:fld>
            <a:endParaRPr lang="en-US"/>
          </a:p>
        </p:txBody>
      </p:sp>
    </p:spTree>
    <p:extLst>
      <p:ext uri="{BB962C8B-B14F-4D97-AF65-F5344CB8AC3E}">
        <p14:creationId xmlns:p14="http://schemas.microsoft.com/office/powerpoint/2010/main" val="25089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8352-B61F-CD4E-8B06-FD2904FC7D9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1B399C-F136-3340-834F-0B891E03998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45EA7A-D6D6-9F44-A0F3-4D3493E1EF3E}"/>
              </a:ext>
            </a:extLst>
          </p:cNvPr>
          <p:cNvSpPr>
            <a:spLocks noGrp="1"/>
          </p:cNvSpPr>
          <p:nvPr>
            <p:ph type="dt" sz="half" idx="10"/>
          </p:nvPr>
        </p:nvSpPr>
        <p:spPr/>
        <p:txBody>
          <a:bodyPr/>
          <a:lstStyle/>
          <a:p>
            <a:fld id="{B69708DD-3E9B-6543-8B3F-8B6F7F66EF29}" type="datetimeFigureOut">
              <a:rPr lang="en-US" smtClean="0"/>
              <a:pPr/>
              <a:t>5/27/2021</a:t>
            </a:fld>
            <a:endParaRPr lang="en-US"/>
          </a:p>
        </p:txBody>
      </p:sp>
      <p:sp>
        <p:nvSpPr>
          <p:cNvPr id="5" name="Footer Placeholder 4">
            <a:extLst>
              <a:ext uri="{FF2B5EF4-FFF2-40B4-BE49-F238E27FC236}">
                <a16:creationId xmlns:a16="http://schemas.microsoft.com/office/drawing/2014/main" id="{346C2ECC-5D31-1248-8041-8C4DD4858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E25A8-9B44-1442-9CEA-DA902AA15A53}"/>
              </a:ext>
            </a:extLst>
          </p:cNvPr>
          <p:cNvSpPr>
            <a:spLocks noGrp="1"/>
          </p:cNvSpPr>
          <p:nvPr>
            <p:ph type="sldNum" sz="quarter" idx="12"/>
          </p:nvPr>
        </p:nvSpPr>
        <p:spPr/>
        <p:txBody>
          <a:bodyPr/>
          <a:lstStyle/>
          <a:p>
            <a:fld id="{E91FBDD5-2BB8-154A-8740-4ACE02CB7040}" type="slidenum">
              <a:rPr lang="en-US" smtClean="0"/>
              <a:pPr/>
              <a:t>‹#›</a:t>
            </a:fld>
            <a:endParaRPr lang="en-US"/>
          </a:p>
        </p:txBody>
      </p:sp>
    </p:spTree>
    <p:extLst>
      <p:ext uri="{BB962C8B-B14F-4D97-AF65-F5344CB8AC3E}">
        <p14:creationId xmlns:p14="http://schemas.microsoft.com/office/powerpoint/2010/main" val="319245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73623-D20F-4044-AB1A-B10A04036DC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CA8B8EE-2F6D-704A-90C4-555EDE1C92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513653-850A-C04D-BE24-C9BF32BE6F71}"/>
              </a:ext>
            </a:extLst>
          </p:cNvPr>
          <p:cNvSpPr>
            <a:spLocks noGrp="1"/>
          </p:cNvSpPr>
          <p:nvPr>
            <p:ph type="dt" sz="half" idx="10"/>
          </p:nvPr>
        </p:nvSpPr>
        <p:spPr/>
        <p:txBody>
          <a:bodyPr/>
          <a:lstStyle/>
          <a:p>
            <a:fld id="{B69708DD-3E9B-6543-8B3F-8B6F7F66EF29}" type="datetimeFigureOut">
              <a:rPr lang="en-US" smtClean="0"/>
              <a:pPr/>
              <a:t>5/27/2021</a:t>
            </a:fld>
            <a:endParaRPr lang="en-US"/>
          </a:p>
        </p:txBody>
      </p:sp>
      <p:sp>
        <p:nvSpPr>
          <p:cNvPr id="5" name="Footer Placeholder 4">
            <a:extLst>
              <a:ext uri="{FF2B5EF4-FFF2-40B4-BE49-F238E27FC236}">
                <a16:creationId xmlns:a16="http://schemas.microsoft.com/office/drawing/2014/main" id="{A8993BFE-9E02-AF4B-91D9-FF879E797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07F82-9D9E-1C48-9D2E-F1785CCFB4EE}"/>
              </a:ext>
            </a:extLst>
          </p:cNvPr>
          <p:cNvSpPr>
            <a:spLocks noGrp="1"/>
          </p:cNvSpPr>
          <p:nvPr>
            <p:ph type="sldNum" sz="quarter" idx="12"/>
          </p:nvPr>
        </p:nvSpPr>
        <p:spPr/>
        <p:txBody>
          <a:bodyPr/>
          <a:lstStyle/>
          <a:p>
            <a:fld id="{E91FBDD5-2BB8-154A-8740-4ACE02CB7040}" type="slidenum">
              <a:rPr lang="en-US" smtClean="0"/>
              <a:pPr/>
              <a:t>‹#›</a:t>
            </a:fld>
            <a:endParaRPr lang="en-US"/>
          </a:p>
        </p:txBody>
      </p:sp>
    </p:spTree>
    <p:extLst>
      <p:ext uri="{BB962C8B-B14F-4D97-AF65-F5344CB8AC3E}">
        <p14:creationId xmlns:p14="http://schemas.microsoft.com/office/powerpoint/2010/main" val="777785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14641" y="1858265"/>
            <a:ext cx="91824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400"/>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4894241" y="3911363"/>
            <a:ext cx="58028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3733"/>
            </a:lvl2pPr>
            <a:lvl3pPr lvl="2" algn="r" rtl="0">
              <a:lnSpc>
                <a:spcPct val="100000"/>
              </a:lnSpc>
              <a:spcBef>
                <a:spcPts val="0"/>
              </a:spcBef>
              <a:spcAft>
                <a:spcPts val="0"/>
              </a:spcAft>
              <a:buSzPts val="2800"/>
              <a:buNone/>
              <a:defRPr sz="3733"/>
            </a:lvl3pPr>
            <a:lvl4pPr lvl="3" algn="r" rtl="0">
              <a:lnSpc>
                <a:spcPct val="100000"/>
              </a:lnSpc>
              <a:spcBef>
                <a:spcPts val="0"/>
              </a:spcBef>
              <a:spcAft>
                <a:spcPts val="0"/>
              </a:spcAft>
              <a:buSzPts val="2800"/>
              <a:buNone/>
              <a:defRPr sz="3733"/>
            </a:lvl4pPr>
            <a:lvl5pPr lvl="4" algn="r" rtl="0">
              <a:lnSpc>
                <a:spcPct val="100000"/>
              </a:lnSpc>
              <a:spcBef>
                <a:spcPts val="0"/>
              </a:spcBef>
              <a:spcAft>
                <a:spcPts val="0"/>
              </a:spcAft>
              <a:buSzPts val="2800"/>
              <a:buNone/>
              <a:defRPr sz="3733"/>
            </a:lvl5pPr>
            <a:lvl6pPr lvl="5" algn="r" rtl="0">
              <a:lnSpc>
                <a:spcPct val="100000"/>
              </a:lnSpc>
              <a:spcBef>
                <a:spcPts val="0"/>
              </a:spcBef>
              <a:spcAft>
                <a:spcPts val="0"/>
              </a:spcAft>
              <a:buSzPts val="2800"/>
              <a:buNone/>
              <a:defRPr sz="3733"/>
            </a:lvl6pPr>
            <a:lvl7pPr lvl="6" algn="r" rtl="0">
              <a:lnSpc>
                <a:spcPct val="100000"/>
              </a:lnSpc>
              <a:spcBef>
                <a:spcPts val="0"/>
              </a:spcBef>
              <a:spcAft>
                <a:spcPts val="0"/>
              </a:spcAft>
              <a:buSzPts val="2800"/>
              <a:buNone/>
              <a:defRPr sz="3733"/>
            </a:lvl7pPr>
            <a:lvl8pPr lvl="7" algn="r" rtl="0">
              <a:lnSpc>
                <a:spcPct val="100000"/>
              </a:lnSpc>
              <a:spcBef>
                <a:spcPts val="0"/>
              </a:spcBef>
              <a:spcAft>
                <a:spcPts val="0"/>
              </a:spcAft>
              <a:buSzPts val="2800"/>
              <a:buNone/>
              <a:defRPr sz="3733"/>
            </a:lvl8pPr>
            <a:lvl9pPr lvl="8" algn="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001062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514500" y="2798200"/>
            <a:ext cx="3163200" cy="126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13" name="Google Shape;13;p3"/>
          <p:cNvSpPr txBox="1">
            <a:spLocks noGrp="1"/>
          </p:cNvSpPr>
          <p:nvPr>
            <p:ph type="ctrTitle" idx="2"/>
          </p:nvPr>
        </p:nvSpPr>
        <p:spPr>
          <a:xfrm>
            <a:off x="520395" y="268871"/>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14" name="Google Shape;14;p3"/>
          <p:cNvSpPr txBox="1">
            <a:spLocks noGrp="1"/>
          </p:cNvSpPr>
          <p:nvPr>
            <p:ph type="subTitle" idx="1"/>
          </p:nvPr>
        </p:nvSpPr>
        <p:spPr>
          <a:xfrm>
            <a:off x="920595" y="875304"/>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15" name="Google Shape;15;p3"/>
          <p:cNvSpPr txBox="1">
            <a:spLocks noGrp="1"/>
          </p:cNvSpPr>
          <p:nvPr>
            <p:ph type="title" idx="3" hasCustomPrompt="1"/>
          </p:nvPr>
        </p:nvSpPr>
        <p:spPr>
          <a:xfrm>
            <a:off x="2824597" y="725931"/>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807208" y="2021077"/>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807208" y="3316224"/>
            <a:ext cx="14768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7896011" y="2790184"/>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7896011" y="4149781"/>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7896011" y="5509377"/>
            <a:ext cx="1429600" cy="770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520395" y="1557139"/>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2" name="Google Shape;22;p3"/>
          <p:cNvSpPr txBox="1">
            <a:spLocks noGrp="1"/>
          </p:cNvSpPr>
          <p:nvPr>
            <p:ph type="subTitle" idx="13"/>
          </p:nvPr>
        </p:nvSpPr>
        <p:spPr>
          <a:xfrm>
            <a:off x="920595" y="2163569"/>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3" name="Google Shape;23;p3"/>
          <p:cNvSpPr txBox="1">
            <a:spLocks noGrp="1"/>
          </p:cNvSpPr>
          <p:nvPr>
            <p:ph type="ctrTitle" idx="14"/>
          </p:nvPr>
        </p:nvSpPr>
        <p:spPr>
          <a:xfrm>
            <a:off x="520395" y="2855115"/>
            <a:ext cx="26324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867"/>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24" name="Google Shape;24;p3"/>
          <p:cNvSpPr txBox="1">
            <a:spLocks noGrp="1"/>
          </p:cNvSpPr>
          <p:nvPr>
            <p:ph type="subTitle" idx="15"/>
          </p:nvPr>
        </p:nvSpPr>
        <p:spPr>
          <a:xfrm>
            <a:off x="920595" y="3461541"/>
            <a:ext cx="22324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1200"/>
            </a:lvl1pPr>
            <a:lvl2pPr lvl="1" algn="r" rtl="0">
              <a:lnSpc>
                <a:spcPct val="100000"/>
              </a:lnSpc>
              <a:spcBef>
                <a:spcPts val="0"/>
              </a:spcBef>
              <a:spcAft>
                <a:spcPts val="0"/>
              </a:spcAft>
              <a:buSzPts val="900"/>
              <a:buNone/>
              <a:defRPr sz="1200"/>
            </a:lvl2pPr>
            <a:lvl3pPr lvl="2" algn="r" rtl="0">
              <a:lnSpc>
                <a:spcPct val="100000"/>
              </a:lnSpc>
              <a:spcBef>
                <a:spcPts val="0"/>
              </a:spcBef>
              <a:spcAft>
                <a:spcPts val="0"/>
              </a:spcAft>
              <a:buSzPts val="900"/>
              <a:buNone/>
              <a:defRPr sz="1200"/>
            </a:lvl3pPr>
            <a:lvl4pPr lvl="3" algn="r" rtl="0">
              <a:lnSpc>
                <a:spcPct val="100000"/>
              </a:lnSpc>
              <a:spcBef>
                <a:spcPts val="0"/>
              </a:spcBef>
              <a:spcAft>
                <a:spcPts val="0"/>
              </a:spcAft>
              <a:buSzPts val="900"/>
              <a:buNone/>
              <a:defRPr sz="1200"/>
            </a:lvl4pPr>
            <a:lvl5pPr lvl="4" algn="r" rtl="0">
              <a:lnSpc>
                <a:spcPct val="100000"/>
              </a:lnSpc>
              <a:spcBef>
                <a:spcPts val="0"/>
              </a:spcBef>
              <a:spcAft>
                <a:spcPts val="0"/>
              </a:spcAft>
              <a:buSzPts val="900"/>
              <a:buNone/>
              <a:defRPr sz="1200"/>
            </a:lvl5pPr>
            <a:lvl6pPr lvl="5" algn="r" rtl="0">
              <a:lnSpc>
                <a:spcPct val="100000"/>
              </a:lnSpc>
              <a:spcBef>
                <a:spcPts val="0"/>
              </a:spcBef>
              <a:spcAft>
                <a:spcPts val="0"/>
              </a:spcAft>
              <a:buSzPts val="900"/>
              <a:buNone/>
              <a:defRPr sz="1200"/>
            </a:lvl6pPr>
            <a:lvl7pPr lvl="6" algn="r" rtl="0">
              <a:lnSpc>
                <a:spcPct val="100000"/>
              </a:lnSpc>
              <a:spcBef>
                <a:spcPts val="0"/>
              </a:spcBef>
              <a:spcAft>
                <a:spcPts val="0"/>
              </a:spcAft>
              <a:buSzPts val="900"/>
              <a:buNone/>
              <a:defRPr sz="1200"/>
            </a:lvl7pPr>
            <a:lvl8pPr lvl="7" algn="r" rtl="0">
              <a:lnSpc>
                <a:spcPct val="100000"/>
              </a:lnSpc>
              <a:spcBef>
                <a:spcPts val="0"/>
              </a:spcBef>
              <a:spcAft>
                <a:spcPts val="0"/>
              </a:spcAft>
              <a:buSzPts val="900"/>
              <a:buNone/>
              <a:defRPr sz="1200"/>
            </a:lvl8pPr>
            <a:lvl9pPr lvl="8" algn="r" rtl="0">
              <a:lnSpc>
                <a:spcPct val="100000"/>
              </a:lnSpc>
              <a:spcBef>
                <a:spcPts val="0"/>
              </a:spcBef>
              <a:spcAft>
                <a:spcPts val="0"/>
              </a:spcAft>
              <a:buSzPts val="900"/>
              <a:buNone/>
              <a:defRPr sz="1200"/>
            </a:lvl9pPr>
          </a:lstStyle>
          <a:p>
            <a:endParaRPr/>
          </a:p>
        </p:txBody>
      </p:sp>
      <p:sp>
        <p:nvSpPr>
          <p:cNvPr id="25" name="Google Shape;25;p3"/>
          <p:cNvSpPr txBox="1">
            <a:spLocks noGrp="1"/>
          </p:cNvSpPr>
          <p:nvPr>
            <p:ph type="ctrTitle" idx="16"/>
          </p:nvPr>
        </p:nvSpPr>
        <p:spPr>
          <a:xfrm>
            <a:off x="9082077" y="236690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6" name="Google Shape;26;p3"/>
          <p:cNvSpPr txBox="1">
            <a:spLocks noGrp="1"/>
          </p:cNvSpPr>
          <p:nvPr>
            <p:ph type="subTitle" idx="17"/>
          </p:nvPr>
        </p:nvSpPr>
        <p:spPr>
          <a:xfrm>
            <a:off x="9082077" y="2973340"/>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7" name="Google Shape;27;p3"/>
          <p:cNvSpPr txBox="1">
            <a:spLocks noGrp="1"/>
          </p:cNvSpPr>
          <p:nvPr>
            <p:ph type="ctrTitle" idx="18"/>
          </p:nvPr>
        </p:nvSpPr>
        <p:spPr>
          <a:xfrm>
            <a:off x="9082077" y="3732127"/>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28" name="Google Shape;28;p3"/>
          <p:cNvSpPr txBox="1">
            <a:spLocks noGrp="1"/>
          </p:cNvSpPr>
          <p:nvPr>
            <p:ph type="subTitle" idx="19"/>
          </p:nvPr>
        </p:nvSpPr>
        <p:spPr>
          <a:xfrm>
            <a:off x="9082077" y="4338556"/>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
        <p:nvSpPr>
          <p:cNvPr id="29" name="Google Shape;29;p3"/>
          <p:cNvSpPr txBox="1">
            <a:spLocks noGrp="1"/>
          </p:cNvSpPr>
          <p:nvPr>
            <p:ph type="ctrTitle" idx="20"/>
          </p:nvPr>
        </p:nvSpPr>
        <p:spPr>
          <a:xfrm>
            <a:off x="9082077" y="5081804"/>
            <a:ext cx="26324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867"/>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30" name="Google Shape;30;p3"/>
          <p:cNvSpPr txBox="1">
            <a:spLocks noGrp="1"/>
          </p:cNvSpPr>
          <p:nvPr>
            <p:ph type="subTitle" idx="21"/>
          </p:nvPr>
        </p:nvSpPr>
        <p:spPr>
          <a:xfrm>
            <a:off x="9082077" y="5688231"/>
            <a:ext cx="22324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1200"/>
            </a:lvl1pPr>
            <a:lvl2pPr lvl="1" rtl="0">
              <a:lnSpc>
                <a:spcPct val="100000"/>
              </a:lnSpc>
              <a:spcBef>
                <a:spcPts val="0"/>
              </a:spcBef>
              <a:spcAft>
                <a:spcPts val="0"/>
              </a:spcAft>
              <a:buSzPts val="900"/>
              <a:buNone/>
              <a:defRPr sz="1200"/>
            </a:lvl2pPr>
            <a:lvl3pPr lvl="2" rtl="0">
              <a:lnSpc>
                <a:spcPct val="100000"/>
              </a:lnSpc>
              <a:spcBef>
                <a:spcPts val="0"/>
              </a:spcBef>
              <a:spcAft>
                <a:spcPts val="0"/>
              </a:spcAft>
              <a:buSzPts val="900"/>
              <a:buNone/>
              <a:defRPr sz="1200"/>
            </a:lvl3pPr>
            <a:lvl4pPr lvl="3" rtl="0">
              <a:lnSpc>
                <a:spcPct val="100000"/>
              </a:lnSpc>
              <a:spcBef>
                <a:spcPts val="0"/>
              </a:spcBef>
              <a:spcAft>
                <a:spcPts val="0"/>
              </a:spcAft>
              <a:buSzPts val="900"/>
              <a:buNone/>
              <a:defRPr sz="1200"/>
            </a:lvl4pPr>
            <a:lvl5pPr lvl="4" rtl="0">
              <a:lnSpc>
                <a:spcPct val="100000"/>
              </a:lnSpc>
              <a:spcBef>
                <a:spcPts val="0"/>
              </a:spcBef>
              <a:spcAft>
                <a:spcPts val="0"/>
              </a:spcAft>
              <a:buSzPts val="900"/>
              <a:buNone/>
              <a:defRPr sz="1200"/>
            </a:lvl5pPr>
            <a:lvl6pPr lvl="5" rtl="0">
              <a:lnSpc>
                <a:spcPct val="100000"/>
              </a:lnSpc>
              <a:spcBef>
                <a:spcPts val="0"/>
              </a:spcBef>
              <a:spcAft>
                <a:spcPts val="0"/>
              </a:spcAft>
              <a:buSzPts val="900"/>
              <a:buNone/>
              <a:defRPr sz="1200"/>
            </a:lvl6pPr>
            <a:lvl7pPr lvl="6" rtl="0">
              <a:lnSpc>
                <a:spcPct val="100000"/>
              </a:lnSpc>
              <a:spcBef>
                <a:spcPts val="0"/>
              </a:spcBef>
              <a:spcAft>
                <a:spcPts val="0"/>
              </a:spcAft>
              <a:buSzPts val="900"/>
              <a:buNone/>
              <a:defRPr sz="1200"/>
            </a:lvl7pPr>
            <a:lvl8pPr lvl="7" rtl="0">
              <a:lnSpc>
                <a:spcPct val="100000"/>
              </a:lnSpc>
              <a:spcBef>
                <a:spcPts val="0"/>
              </a:spcBef>
              <a:spcAft>
                <a:spcPts val="0"/>
              </a:spcAft>
              <a:buSzPts val="900"/>
              <a:buNone/>
              <a:defRPr sz="1200"/>
            </a:lvl8pPr>
            <a:lvl9pPr lvl="8" rtl="0">
              <a:lnSpc>
                <a:spcPct val="100000"/>
              </a:lnSpc>
              <a:spcBef>
                <a:spcPts val="0"/>
              </a:spcBef>
              <a:spcAft>
                <a:spcPts val="0"/>
              </a:spcAft>
              <a:buSzPts val="900"/>
              <a:buNone/>
              <a:defRPr sz="1200"/>
            </a:lvl9pPr>
          </a:lstStyle>
          <a:p>
            <a:endParaRPr/>
          </a:p>
        </p:txBody>
      </p:sp>
    </p:spTree>
    <p:extLst>
      <p:ext uri="{BB962C8B-B14F-4D97-AF65-F5344CB8AC3E}">
        <p14:creationId xmlns:p14="http://schemas.microsoft.com/office/powerpoint/2010/main" val="219121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1FEA-6E77-9442-9C8D-C150C1AB09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990E70-1B3A-CF46-BF50-2EC5A969269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BE48E4-BFF6-2A4B-AF88-0AD25F61A914}"/>
              </a:ext>
            </a:extLst>
          </p:cNvPr>
          <p:cNvSpPr>
            <a:spLocks noGrp="1"/>
          </p:cNvSpPr>
          <p:nvPr>
            <p:ph type="dt" sz="half" idx="10"/>
          </p:nvPr>
        </p:nvSpPr>
        <p:spPr/>
        <p:txBody>
          <a:bodyPr/>
          <a:lstStyle/>
          <a:p>
            <a:fld id="{B69708DD-3E9B-6543-8B3F-8B6F7F66EF29}" type="datetimeFigureOut">
              <a:rPr lang="en-US" smtClean="0"/>
              <a:pPr/>
              <a:t>5/27/2021</a:t>
            </a:fld>
            <a:endParaRPr lang="en-US"/>
          </a:p>
        </p:txBody>
      </p:sp>
      <p:sp>
        <p:nvSpPr>
          <p:cNvPr id="5" name="Footer Placeholder 4">
            <a:extLst>
              <a:ext uri="{FF2B5EF4-FFF2-40B4-BE49-F238E27FC236}">
                <a16:creationId xmlns:a16="http://schemas.microsoft.com/office/drawing/2014/main" id="{03966135-56E2-2344-A320-E9083ACCB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AA9C2-43F4-6A42-927E-6A931F16E0E8}"/>
              </a:ext>
            </a:extLst>
          </p:cNvPr>
          <p:cNvSpPr>
            <a:spLocks noGrp="1"/>
          </p:cNvSpPr>
          <p:nvPr>
            <p:ph type="sldNum" sz="quarter" idx="12"/>
          </p:nvPr>
        </p:nvSpPr>
        <p:spPr/>
        <p:txBody>
          <a:bodyPr/>
          <a:lstStyle/>
          <a:p>
            <a:fld id="{E91FBDD5-2BB8-154A-8740-4ACE02CB7040}" type="slidenum">
              <a:rPr lang="en-US" smtClean="0"/>
              <a:pPr/>
              <a:t>‹#›</a:t>
            </a:fld>
            <a:endParaRPr lang="en-US"/>
          </a:p>
        </p:txBody>
      </p:sp>
    </p:spTree>
    <p:extLst>
      <p:ext uri="{BB962C8B-B14F-4D97-AF65-F5344CB8AC3E}">
        <p14:creationId xmlns:p14="http://schemas.microsoft.com/office/powerpoint/2010/main" val="250303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07A9-5C2D-C74B-ACF4-0DEBC9594E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3F884B7-A049-D34B-A2DE-4F272A8B2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F057185-D248-DC45-9E7C-9CACFFD8A235}"/>
              </a:ext>
            </a:extLst>
          </p:cNvPr>
          <p:cNvSpPr>
            <a:spLocks noGrp="1"/>
          </p:cNvSpPr>
          <p:nvPr>
            <p:ph type="dt" sz="half" idx="10"/>
          </p:nvPr>
        </p:nvSpPr>
        <p:spPr/>
        <p:txBody>
          <a:bodyPr/>
          <a:lstStyle/>
          <a:p>
            <a:fld id="{B69708DD-3E9B-6543-8B3F-8B6F7F66EF29}" type="datetimeFigureOut">
              <a:rPr lang="en-US" smtClean="0"/>
              <a:pPr/>
              <a:t>5/27/2021</a:t>
            </a:fld>
            <a:endParaRPr lang="en-US"/>
          </a:p>
        </p:txBody>
      </p:sp>
      <p:sp>
        <p:nvSpPr>
          <p:cNvPr id="5" name="Footer Placeholder 4">
            <a:extLst>
              <a:ext uri="{FF2B5EF4-FFF2-40B4-BE49-F238E27FC236}">
                <a16:creationId xmlns:a16="http://schemas.microsoft.com/office/drawing/2014/main" id="{8219AF0D-DE25-914D-9750-B7C5B560F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C04B8-BE95-CF42-8729-706C69C4585A}"/>
              </a:ext>
            </a:extLst>
          </p:cNvPr>
          <p:cNvSpPr>
            <a:spLocks noGrp="1"/>
          </p:cNvSpPr>
          <p:nvPr>
            <p:ph type="sldNum" sz="quarter" idx="12"/>
          </p:nvPr>
        </p:nvSpPr>
        <p:spPr/>
        <p:txBody>
          <a:bodyPr/>
          <a:lstStyle/>
          <a:p>
            <a:fld id="{E91FBDD5-2BB8-154A-8740-4ACE02CB7040}" type="slidenum">
              <a:rPr lang="en-US" smtClean="0"/>
              <a:pPr/>
              <a:t>‹#›</a:t>
            </a:fld>
            <a:endParaRPr lang="en-US"/>
          </a:p>
        </p:txBody>
      </p:sp>
    </p:spTree>
    <p:extLst>
      <p:ext uri="{BB962C8B-B14F-4D97-AF65-F5344CB8AC3E}">
        <p14:creationId xmlns:p14="http://schemas.microsoft.com/office/powerpoint/2010/main" val="330321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C6E3B-CF9B-AA4F-8D40-8DC90D1D340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FA79E9-EA02-7E4F-A836-EEE1B95724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BA12D06-BF27-464C-A603-BF6525BFE5C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197DA01-1042-1A4A-A48A-A4DF87B45AAD}"/>
              </a:ext>
            </a:extLst>
          </p:cNvPr>
          <p:cNvSpPr>
            <a:spLocks noGrp="1"/>
          </p:cNvSpPr>
          <p:nvPr>
            <p:ph type="dt" sz="half" idx="10"/>
          </p:nvPr>
        </p:nvSpPr>
        <p:spPr/>
        <p:txBody>
          <a:bodyPr/>
          <a:lstStyle/>
          <a:p>
            <a:fld id="{B69708DD-3E9B-6543-8B3F-8B6F7F66EF29}" type="datetimeFigureOut">
              <a:rPr lang="en-US" smtClean="0"/>
              <a:pPr/>
              <a:t>5/27/2021</a:t>
            </a:fld>
            <a:endParaRPr lang="en-US"/>
          </a:p>
        </p:txBody>
      </p:sp>
      <p:sp>
        <p:nvSpPr>
          <p:cNvPr id="6" name="Footer Placeholder 5">
            <a:extLst>
              <a:ext uri="{FF2B5EF4-FFF2-40B4-BE49-F238E27FC236}">
                <a16:creationId xmlns:a16="http://schemas.microsoft.com/office/drawing/2014/main" id="{D4555B87-72C0-B147-A8CD-E2ADFE72D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6B918-CF10-BB43-B8E8-22641B0FBA1A}"/>
              </a:ext>
            </a:extLst>
          </p:cNvPr>
          <p:cNvSpPr>
            <a:spLocks noGrp="1"/>
          </p:cNvSpPr>
          <p:nvPr>
            <p:ph type="sldNum" sz="quarter" idx="12"/>
          </p:nvPr>
        </p:nvSpPr>
        <p:spPr/>
        <p:txBody>
          <a:bodyPr/>
          <a:lstStyle/>
          <a:p>
            <a:fld id="{E91FBDD5-2BB8-154A-8740-4ACE02CB7040}" type="slidenum">
              <a:rPr lang="en-US" smtClean="0"/>
              <a:pPr/>
              <a:t>‹#›</a:t>
            </a:fld>
            <a:endParaRPr lang="en-US"/>
          </a:p>
        </p:txBody>
      </p:sp>
    </p:spTree>
    <p:extLst>
      <p:ext uri="{BB962C8B-B14F-4D97-AF65-F5344CB8AC3E}">
        <p14:creationId xmlns:p14="http://schemas.microsoft.com/office/powerpoint/2010/main" val="304278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671D-F145-A645-94D7-9A734BFB7F3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CEE3EF-07F3-1C4D-95D4-980CF13C94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0DFC7F9-C737-7441-94BC-3BBBF9A53F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2DB6C6A-CA57-3D47-98F1-9AF36139FB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83E2DA-8B59-514B-9D8B-7EAB95201D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E31E53A-6E06-8F44-8CE2-073E4ED57DE3}"/>
              </a:ext>
            </a:extLst>
          </p:cNvPr>
          <p:cNvSpPr>
            <a:spLocks noGrp="1"/>
          </p:cNvSpPr>
          <p:nvPr>
            <p:ph type="dt" sz="half" idx="10"/>
          </p:nvPr>
        </p:nvSpPr>
        <p:spPr/>
        <p:txBody>
          <a:bodyPr/>
          <a:lstStyle/>
          <a:p>
            <a:fld id="{B69708DD-3E9B-6543-8B3F-8B6F7F66EF29}" type="datetimeFigureOut">
              <a:rPr lang="en-US" smtClean="0"/>
              <a:pPr/>
              <a:t>5/27/2021</a:t>
            </a:fld>
            <a:endParaRPr lang="en-US"/>
          </a:p>
        </p:txBody>
      </p:sp>
      <p:sp>
        <p:nvSpPr>
          <p:cNvPr id="8" name="Footer Placeholder 7">
            <a:extLst>
              <a:ext uri="{FF2B5EF4-FFF2-40B4-BE49-F238E27FC236}">
                <a16:creationId xmlns:a16="http://schemas.microsoft.com/office/drawing/2014/main" id="{CB0D28E3-DC50-594B-9636-E9F14C6BD6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DAAB1-A08D-6E42-9274-C8B6AF81E9D5}"/>
              </a:ext>
            </a:extLst>
          </p:cNvPr>
          <p:cNvSpPr>
            <a:spLocks noGrp="1"/>
          </p:cNvSpPr>
          <p:nvPr>
            <p:ph type="sldNum" sz="quarter" idx="12"/>
          </p:nvPr>
        </p:nvSpPr>
        <p:spPr/>
        <p:txBody>
          <a:bodyPr/>
          <a:lstStyle/>
          <a:p>
            <a:fld id="{E91FBDD5-2BB8-154A-8740-4ACE02CB7040}" type="slidenum">
              <a:rPr lang="en-US" smtClean="0"/>
              <a:pPr/>
              <a:t>‹#›</a:t>
            </a:fld>
            <a:endParaRPr lang="en-US"/>
          </a:p>
        </p:txBody>
      </p:sp>
    </p:spTree>
    <p:extLst>
      <p:ext uri="{BB962C8B-B14F-4D97-AF65-F5344CB8AC3E}">
        <p14:creationId xmlns:p14="http://schemas.microsoft.com/office/powerpoint/2010/main" val="320473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26F6-13DF-AE43-999B-72B15376710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7328685-E2D9-AD41-B93D-C1B86C20ABC1}"/>
              </a:ext>
            </a:extLst>
          </p:cNvPr>
          <p:cNvSpPr>
            <a:spLocks noGrp="1"/>
          </p:cNvSpPr>
          <p:nvPr>
            <p:ph type="dt" sz="half" idx="10"/>
          </p:nvPr>
        </p:nvSpPr>
        <p:spPr/>
        <p:txBody>
          <a:bodyPr/>
          <a:lstStyle/>
          <a:p>
            <a:fld id="{B69708DD-3E9B-6543-8B3F-8B6F7F66EF29}" type="datetimeFigureOut">
              <a:rPr lang="en-US" smtClean="0"/>
              <a:pPr/>
              <a:t>5/27/2021</a:t>
            </a:fld>
            <a:endParaRPr lang="en-US"/>
          </a:p>
        </p:txBody>
      </p:sp>
      <p:sp>
        <p:nvSpPr>
          <p:cNvPr id="4" name="Footer Placeholder 3">
            <a:extLst>
              <a:ext uri="{FF2B5EF4-FFF2-40B4-BE49-F238E27FC236}">
                <a16:creationId xmlns:a16="http://schemas.microsoft.com/office/drawing/2014/main" id="{CF07E936-B23C-BC4F-8112-84797ECBA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21E348-02FD-4044-A398-2BF0DFC77816}"/>
              </a:ext>
            </a:extLst>
          </p:cNvPr>
          <p:cNvSpPr>
            <a:spLocks noGrp="1"/>
          </p:cNvSpPr>
          <p:nvPr>
            <p:ph type="sldNum" sz="quarter" idx="12"/>
          </p:nvPr>
        </p:nvSpPr>
        <p:spPr/>
        <p:txBody>
          <a:bodyPr/>
          <a:lstStyle/>
          <a:p>
            <a:fld id="{E91FBDD5-2BB8-154A-8740-4ACE02CB7040}" type="slidenum">
              <a:rPr lang="en-US" smtClean="0"/>
              <a:pPr/>
              <a:t>‹#›</a:t>
            </a:fld>
            <a:endParaRPr lang="en-US"/>
          </a:p>
        </p:txBody>
      </p:sp>
    </p:spTree>
    <p:extLst>
      <p:ext uri="{BB962C8B-B14F-4D97-AF65-F5344CB8AC3E}">
        <p14:creationId xmlns:p14="http://schemas.microsoft.com/office/powerpoint/2010/main" val="61664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6F935-8356-FD43-993C-C9229144C52B}"/>
              </a:ext>
            </a:extLst>
          </p:cNvPr>
          <p:cNvSpPr>
            <a:spLocks noGrp="1"/>
          </p:cNvSpPr>
          <p:nvPr>
            <p:ph type="dt" sz="half" idx="10"/>
          </p:nvPr>
        </p:nvSpPr>
        <p:spPr/>
        <p:txBody>
          <a:bodyPr/>
          <a:lstStyle/>
          <a:p>
            <a:fld id="{B69708DD-3E9B-6543-8B3F-8B6F7F66EF29}" type="datetimeFigureOut">
              <a:rPr lang="en-US" smtClean="0"/>
              <a:pPr/>
              <a:t>5/27/2021</a:t>
            </a:fld>
            <a:endParaRPr lang="en-US"/>
          </a:p>
        </p:txBody>
      </p:sp>
      <p:sp>
        <p:nvSpPr>
          <p:cNvPr id="3" name="Footer Placeholder 2">
            <a:extLst>
              <a:ext uri="{FF2B5EF4-FFF2-40B4-BE49-F238E27FC236}">
                <a16:creationId xmlns:a16="http://schemas.microsoft.com/office/drawing/2014/main" id="{FE5DFBEB-4425-DC42-920F-2267669930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D65461-4339-8D47-9B06-F398712BA66C}"/>
              </a:ext>
            </a:extLst>
          </p:cNvPr>
          <p:cNvSpPr>
            <a:spLocks noGrp="1"/>
          </p:cNvSpPr>
          <p:nvPr>
            <p:ph type="sldNum" sz="quarter" idx="12"/>
          </p:nvPr>
        </p:nvSpPr>
        <p:spPr/>
        <p:txBody>
          <a:bodyPr/>
          <a:lstStyle/>
          <a:p>
            <a:fld id="{E91FBDD5-2BB8-154A-8740-4ACE02CB7040}" type="slidenum">
              <a:rPr lang="en-US" smtClean="0"/>
              <a:pPr/>
              <a:t>‹#›</a:t>
            </a:fld>
            <a:endParaRPr lang="en-US"/>
          </a:p>
        </p:txBody>
      </p:sp>
    </p:spTree>
    <p:extLst>
      <p:ext uri="{BB962C8B-B14F-4D97-AF65-F5344CB8AC3E}">
        <p14:creationId xmlns:p14="http://schemas.microsoft.com/office/powerpoint/2010/main" val="422789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1F68-B2C8-5148-BE3B-FEC32F1F77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983311-84FA-D74D-A584-E344711B63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7B88719-67DC-1040-8E0B-1C6C02E45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81366F-F330-6940-90BC-AC4391F8C687}"/>
              </a:ext>
            </a:extLst>
          </p:cNvPr>
          <p:cNvSpPr>
            <a:spLocks noGrp="1"/>
          </p:cNvSpPr>
          <p:nvPr>
            <p:ph type="dt" sz="half" idx="10"/>
          </p:nvPr>
        </p:nvSpPr>
        <p:spPr/>
        <p:txBody>
          <a:bodyPr/>
          <a:lstStyle/>
          <a:p>
            <a:fld id="{B69708DD-3E9B-6543-8B3F-8B6F7F66EF29}" type="datetimeFigureOut">
              <a:rPr lang="en-US" smtClean="0"/>
              <a:pPr/>
              <a:t>5/27/2021</a:t>
            </a:fld>
            <a:endParaRPr lang="en-US"/>
          </a:p>
        </p:txBody>
      </p:sp>
      <p:sp>
        <p:nvSpPr>
          <p:cNvPr id="6" name="Footer Placeholder 5">
            <a:extLst>
              <a:ext uri="{FF2B5EF4-FFF2-40B4-BE49-F238E27FC236}">
                <a16:creationId xmlns:a16="http://schemas.microsoft.com/office/drawing/2014/main" id="{6F2A407C-F7C6-154F-A46C-71C51F014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562FD-7525-394E-ADBA-940B7A0A765C}"/>
              </a:ext>
            </a:extLst>
          </p:cNvPr>
          <p:cNvSpPr>
            <a:spLocks noGrp="1"/>
          </p:cNvSpPr>
          <p:nvPr>
            <p:ph type="sldNum" sz="quarter" idx="12"/>
          </p:nvPr>
        </p:nvSpPr>
        <p:spPr/>
        <p:txBody>
          <a:bodyPr/>
          <a:lstStyle/>
          <a:p>
            <a:fld id="{E91FBDD5-2BB8-154A-8740-4ACE02CB7040}" type="slidenum">
              <a:rPr lang="en-US" smtClean="0"/>
              <a:pPr/>
              <a:t>‹#›</a:t>
            </a:fld>
            <a:endParaRPr lang="en-US"/>
          </a:p>
        </p:txBody>
      </p:sp>
    </p:spTree>
    <p:extLst>
      <p:ext uri="{BB962C8B-B14F-4D97-AF65-F5344CB8AC3E}">
        <p14:creationId xmlns:p14="http://schemas.microsoft.com/office/powerpoint/2010/main" val="344348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57C8-33C8-B145-ACC2-F26092FAED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B4A0757-D5B0-A94E-A5C0-8D570029E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0AA008-AA57-D74F-9FD1-EF549453C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B9AE99-D5EA-FC42-848B-DC42FA1FB8DC}"/>
              </a:ext>
            </a:extLst>
          </p:cNvPr>
          <p:cNvSpPr>
            <a:spLocks noGrp="1"/>
          </p:cNvSpPr>
          <p:nvPr>
            <p:ph type="dt" sz="half" idx="10"/>
          </p:nvPr>
        </p:nvSpPr>
        <p:spPr/>
        <p:txBody>
          <a:bodyPr/>
          <a:lstStyle/>
          <a:p>
            <a:fld id="{B69708DD-3E9B-6543-8B3F-8B6F7F66EF29}" type="datetimeFigureOut">
              <a:rPr lang="en-US" smtClean="0"/>
              <a:pPr/>
              <a:t>5/27/2021</a:t>
            </a:fld>
            <a:endParaRPr lang="en-US"/>
          </a:p>
        </p:txBody>
      </p:sp>
      <p:sp>
        <p:nvSpPr>
          <p:cNvPr id="6" name="Footer Placeholder 5">
            <a:extLst>
              <a:ext uri="{FF2B5EF4-FFF2-40B4-BE49-F238E27FC236}">
                <a16:creationId xmlns:a16="http://schemas.microsoft.com/office/drawing/2014/main" id="{F9B84EBE-B57C-6E40-B5BE-4A7F141A5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BB584-AEEC-9940-9285-CD00D6DF573C}"/>
              </a:ext>
            </a:extLst>
          </p:cNvPr>
          <p:cNvSpPr>
            <a:spLocks noGrp="1"/>
          </p:cNvSpPr>
          <p:nvPr>
            <p:ph type="sldNum" sz="quarter" idx="12"/>
          </p:nvPr>
        </p:nvSpPr>
        <p:spPr/>
        <p:txBody>
          <a:bodyPr/>
          <a:lstStyle/>
          <a:p>
            <a:fld id="{E91FBDD5-2BB8-154A-8740-4ACE02CB7040}" type="slidenum">
              <a:rPr lang="en-US" smtClean="0"/>
              <a:pPr/>
              <a:t>‹#›</a:t>
            </a:fld>
            <a:endParaRPr lang="en-US"/>
          </a:p>
        </p:txBody>
      </p:sp>
    </p:spTree>
    <p:extLst>
      <p:ext uri="{BB962C8B-B14F-4D97-AF65-F5344CB8AC3E}">
        <p14:creationId xmlns:p14="http://schemas.microsoft.com/office/powerpoint/2010/main" val="336955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A5E62-5606-F74F-9187-A6F234DCF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247538-E57E-5F4F-A9FC-28E7646DF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BEE972-338B-9744-BA2C-E0ABF62BE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708DD-3E9B-6543-8B3F-8B6F7F66EF29}" type="datetimeFigureOut">
              <a:rPr lang="en-US" smtClean="0"/>
              <a:pPr/>
              <a:t>5/27/2021</a:t>
            </a:fld>
            <a:endParaRPr lang="en-US"/>
          </a:p>
        </p:txBody>
      </p:sp>
      <p:sp>
        <p:nvSpPr>
          <p:cNvPr id="5" name="Footer Placeholder 4">
            <a:extLst>
              <a:ext uri="{FF2B5EF4-FFF2-40B4-BE49-F238E27FC236}">
                <a16:creationId xmlns:a16="http://schemas.microsoft.com/office/drawing/2014/main" id="{A9817C40-5353-8C45-8C25-37B003FA2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FE87FA-26CC-9D45-A442-15A745787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FBDD5-2BB8-154A-8740-4ACE02CB7040}" type="slidenum">
              <a:rPr lang="en-US" smtClean="0"/>
              <a:pPr/>
              <a:t>‹#›</a:t>
            </a:fld>
            <a:endParaRPr lang="en-US"/>
          </a:p>
        </p:txBody>
      </p:sp>
    </p:spTree>
    <p:extLst>
      <p:ext uri="{BB962C8B-B14F-4D97-AF65-F5344CB8AC3E}">
        <p14:creationId xmlns:p14="http://schemas.microsoft.com/office/powerpoint/2010/main" val="1073106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475488"/>
            <a:ext cx="6675120" cy="5925312"/>
          </a:xfrm>
          <a:prstGeom prst="rect">
            <a:avLst/>
          </a:prstGeom>
          <a:solidFill>
            <a:schemeClr val="tx2">
              <a:lumMod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 name="Google Shape;137;p28">
            <a:extLst>
              <a:ext uri="{FF2B5EF4-FFF2-40B4-BE49-F238E27FC236}">
                <a16:creationId xmlns:a16="http://schemas.microsoft.com/office/drawing/2014/main" id="{C961F5C4-2E42-2E4D-BBC6-DCD4D0B433D5}"/>
              </a:ext>
            </a:extLst>
          </p:cNvPr>
          <p:cNvSpPr txBox="1">
            <a:spLocks noGrp="1"/>
          </p:cNvSpPr>
          <p:nvPr>
            <p:ph type="ctrTitle"/>
          </p:nvPr>
        </p:nvSpPr>
        <p:spPr>
          <a:xfrm>
            <a:off x="1115568" y="1179576"/>
            <a:ext cx="5507609" cy="3401568"/>
          </a:xfrm>
          <a:prstGeom prst="rect">
            <a:avLst/>
          </a:prstGeom>
        </p:spPr>
        <p:txBody>
          <a:bodyPr spcFirstLastPara="1" vert="horz" lIns="91440" tIns="45720" rIns="91440" bIns="45720" rtlCol="0" anchor="b" anchorCtr="0">
            <a:normAutofit/>
          </a:bodyPr>
          <a:lstStyle/>
          <a:p>
            <a:pPr lvl="0" algn="l">
              <a:spcBef>
                <a:spcPct val="0"/>
              </a:spcBef>
            </a:pPr>
            <a:br>
              <a:rPr lang="en-US" sz="4800" kern="1200" dirty="0">
                <a:solidFill>
                  <a:srgbClr val="FFFFFF"/>
                </a:solidFill>
                <a:latin typeface="+mj-lt"/>
                <a:ea typeface="+mj-ea"/>
                <a:cs typeface="+mj-cs"/>
              </a:rPr>
            </a:br>
            <a:r>
              <a:rPr lang="en-US" sz="4800" b="1" kern="1200" dirty="0">
                <a:solidFill>
                  <a:srgbClr val="FFFFFF"/>
                </a:solidFill>
                <a:latin typeface="+mj-lt"/>
                <a:ea typeface="+mj-ea"/>
                <a:cs typeface="+mj-cs"/>
              </a:rPr>
              <a:t>Introduction To </a:t>
            </a:r>
            <a:r>
              <a:rPr lang="en-US" sz="4800" b="1" dirty="0">
                <a:solidFill>
                  <a:srgbClr val="FFFFFF"/>
                </a:solidFill>
              </a:rPr>
              <a:t>Association </a:t>
            </a:r>
            <a:br>
              <a:rPr lang="en-US" sz="4800" b="1" kern="1200" dirty="0">
                <a:solidFill>
                  <a:srgbClr val="FFFFFF"/>
                </a:solidFill>
                <a:latin typeface="+mj-lt"/>
                <a:ea typeface="+mj-ea"/>
                <a:cs typeface="+mj-cs"/>
              </a:rPr>
            </a:br>
            <a:r>
              <a:rPr lang="en-US" sz="4800" b="1" kern="1200" dirty="0">
                <a:solidFill>
                  <a:srgbClr val="FFFFFF"/>
                </a:solidFill>
                <a:latin typeface="+mj-lt"/>
                <a:ea typeface="+mj-ea"/>
                <a:cs typeface="+mj-cs"/>
              </a:rPr>
              <a:t>Rules</a:t>
            </a:r>
          </a:p>
        </p:txBody>
      </p:sp>
      <p:cxnSp>
        <p:nvCxnSpPr>
          <p:cNvPr id="47" name="Straight Connector 37">
            <a:extLst>
              <a:ext uri="{FF2B5EF4-FFF2-40B4-BE49-F238E27FC236}">
                <a16:creationId xmlns:a16="http://schemas.microsoft.com/office/drawing/2014/main" id="{1E3B3398-8D6B-46D6-845D-5062707167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56066" y="4713662"/>
            <a:ext cx="36576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8" name="Rectangle 39">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2907" y="450221"/>
            <a:ext cx="4377035"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5" name="Picture 4" descr="A close up of text on a black background&#10;&#10;Description automatically generated">
            <a:extLst>
              <a:ext uri="{FF2B5EF4-FFF2-40B4-BE49-F238E27FC236}">
                <a16:creationId xmlns:a16="http://schemas.microsoft.com/office/drawing/2014/main" id="{82767BE7-ADDC-D44C-A574-B550F0B8F451}"/>
              </a:ext>
            </a:extLst>
          </p:cNvPr>
          <p:cNvPicPr>
            <a:picLocks noChangeAspect="1"/>
          </p:cNvPicPr>
          <p:nvPr/>
        </p:nvPicPr>
        <p:blipFill>
          <a:blip r:embed="rId2">
            <a:duotone>
              <a:prstClr val="black"/>
              <a:srgbClr val="4372C5">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565336" y="1451751"/>
            <a:ext cx="3952630" cy="3952630"/>
          </a:xfrm>
          <a:prstGeom prst="rect">
            <a:avLst/>
          </a:prstGeom>
        </p:spPr>
      </p:pic>
    </p:spTree>
    <p:extLst>
      <p:ext uri="{BB962C8B-B14F-4D97-AF65-F5344CB8AC3E}">
        <p14:creationId xmlns:p14="http://schemas.microsoft.com/office/powerpoint/2010/main" val="4249447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a:solidFill>
            <a:schemeClr val="accent1">
              <a:lumMod val="75000"/>
            </a:schemeClr>
          </a:solidFill>
        </p:grpSpPr>
        <p:sp>
          <p:nvSpPr>
            <p:cNvPr id="7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Isosceles Triangle 1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Datafolkz Signature Logo-01-05.png"/>
          <p:cNvPicPr>
            <a:picLocks noChangeAspect="1"/>
          </p:cNvPicPr>
          <p:nvPr/>
        </p:nvPicPr>
        <p:blipFill>
          <a:blip r:embed="rId3"/>
          <a:stretch>
            <a:fillRect/>
          </a:stretch>
        </p:blipFill>
        <p:spPr>
          <a:xfrm>
            <a:off x="9621766" y="5744724"/>
            <a:ext cx="2717711" cy="1529873"/>
          </a:xfrm>
          <a:prstGeom prst="rect">
            <a:avLst/>
          </a:prstGeom>
        </p:spPr>
      </p:pic>
      <p:sp>
        <p:nvSpPr>
          <p:cNvPr id="6" name="TextBox 5">
            <a:extLst>
              <a:ext uri="{FF2B5EF4-FFF2-40B4-BE49-F238E27FC236}">
                <a16:creationId xmlns:a16="http://schemas.microsoft.com/office/drawing/2014/main" id="{BA0250E1-A927-465E-95C5-0EC1177F3E5D}"/>
              </a:ext>
            </a:extLst>
          </p:cNvPr>
          <p:cNvSpPr txBox="1"/>
          <p:nvPr/>
        </p:nvSpPr>
        <p:spPr>
          <a:xfrm>
            <a:off x="1012462" y="955953"/>
            <a:ext cx="8582252" cy="707886"/>
          </a:xfrm>
          <a:prstGeom prst="rect">
            <a:avLst/>
          </a:prstGeom>
          <a:noFill/>
        </p:spPr>
        <p:txBody>
          <a:bodyPr wrap="square" rtlCol="0">
            <a:spAutoFit/>
          </a:bodyPr>
          <a:lstStyle/>
          <a:p>
            <a:r>
              <a:rPr lang="en-US" sz="4000" dirty="0">
                <a:solidFill>
                  <a:schemeClr val="bg1"/>
                </a:solidFill>
              </a:rPr>
              <a:t>Why Support and Confidence</a:t>
            </a:r>
            <a:endParaRPr lang="en-GB" sz="4000" dirty="0">
              <a:solidFill>
                <a:schemeClr val="bg1"/>
              </a:solidFill>
            </a:endParaRPr>
          </a:p>
        </p:txBody>
      </p:sp>
      <p:sp>
        <p:nvSpPr>
          <p:cNvPr id="7" name="TextBox 6">
            <a:extLst>
              <a:ext uri="{FF2B5EF4-FFF2-40B4-BE49-F238E27FC236}">
                <a16:creationId xmlns:a16="http://schemas.microsoft.com/office/drawing/2014/main" id="{A116731D-9E4C-4EE0-989F-353986CC1D81}"/>
              </a:ext>
            </a:extLst>
          </p:cNvPr>
          <p:cNvSpPr txBox="1"/>
          <p:nvPr/>
        </p:nvSpPr>
        <p:spPr>
          <a:xfrm>
            <a:off x="1419225" y="2647951"/>
            <a:ext cx="9667875" cy="4062651"/>
          </a:xfrm>
          <a:prstGeom prst="rect">
            <a:avLst/>
          </a:prstGeom>
          <a:noFill/>
        </p:spPr>
        <p:txBody>
          <a:bodyPr wrap="square" rtlCol="0">
            <a:spAutoFit/>
          </a:bodyPr>
          <a:lstStyle/>
          <a:p>
            <a:pPr algn="just"/>
            <a:r>
              <a:rPr lang="en-US" sz="2000" dirty="0"/>
              <a:t>Support is an important measure because a rule that has very low support may occur simply by chance. </a:t>
            </a:r>
          </a:p>
          <a:p>
            <a:pPr algn="just"/>
            <a:endParaRPr lang="en-US" sz="2000" dirty="0"/>
          </a:p>
          <a:p>
            <a:pPr algn="just"/>
            <a:r>
              <a:rPr lang="en-US" sz="2000" dirty="0"/>
              <a:t>Will not be interesting from a business perspective because it may not be profitable to promote items that customers   seldom buy</a:t>
            </a:r>
          </a:p>
          <a:p>
            <a:pPr algn="just"/>
            <a:endParaRPr lang="en-US" sz="2000" dirty="0"/>
          </a:p>
          <a:p>
            <a:pPr algn="just"/>
            <a:r>
              <a:rPr lang="en-US" sz="2000" dirty="0"/>
              <a:t>Support helps to eliminate uninteresting rules</a:t>
            </a:r>
          </a:p>
          <a:p>
            <a:pPr algn="just"/>
            <a:endParaRPr lang="en-US" sz="2000" dirty="0"/>
          </a:p>
          <a:p>
            <a:pPr algn="just"/>
            <a:r>
              <a:rPr lang="en-US" sz="2000" dirty="0"/>
              <a:t>Confidence measures the reliability of the inference made by the rule. </a:t>
            </a:r>
          </a:p>
          <a:p>
            <a:pPr algn="just"/>
            <a:endParaRPr lang="en-US" sz="2000" dirty="0"/>
          </a:p>
          <a:p>
            <a:pPr algn="just"/>
            <a:r>
              <a:rPr lang="en-US" sz="2000" dirty="0"/>
              <a:t>For a given rule X</a:t>
            </a:r>
            <a:r>
              <a:rPr lang="en-US" sz="2000" dirty="0">
                <a:sym typeface="Wingdings" panose="05000000000000000000" pitchFamily="2" charset="2"/>
              </a:rPr>
              <a:t> Y higher the confidence,  more likely it is for Y to be present in transactions that contain X.</a:t>
            </a:r>
            <a:endParaRPr lang="en-US" sz="2000" dirty="0"/>
          </a:p>
          <a:p>
            <a:endParaRPr lang="en-GB" dirty="0"/>
          </a:p>
        </p:txBody>
      </p:sp>
    </p:spTree>
    <p:extLst>
      <p:ext uri="{BB962C8B-B14F-4D97-AF65-F5344CB8AC3E}">
        <p14:creationId xmlns:p14="http://schemas.microsoft.com/office/powerpoint/2010/main" val="3777741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a:solidFill>
            <a:schemeClr val="accent1">
              <a:lumMod val="75000"/>
            </a:schemeClr>
          </a:solidFill>
        </p:grpSpPr>
        <p:sp>
          <p:nvSpPr>
            <p:cNvPr id="7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Isosceles Triangle 1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Datafolkz Signature Logo-01-05.png"/>
          <p:cNvPicPr>
            <a:picLocks noChangeAspect="1"/>
          </p:cNvPicPr>
          <p:nvPr/>
        </p:nvPicPr>
        <p:blipFill>
          <a:blip r:embed="rId3"/>
          <a:stretch>
            <a:fillRect/>
          </a:stretch>
        </p:blipFill>
        <p:spPr>
          <a:xfrm>
            <a:off x="9621766" y="5744724"/>
            <a:ext cx="2717711" cy="1529873"/>
          </a:xfrm>
          <a:prstGeom prst="rect">
            <a:avLst/>
          </a:prstGeom>
        </p:spPr>
      </p:pic>
      <p:sp>
        <p:nvSpPr>
          <p:cNvPr id="6" name="TextBox 5">
            <a:extLst>
              <a:ext uri="{FF2B5EF4-FFF2-40B4-BE49-F238E27FC236}">
                <a16:creationId xmlns:a16="http://schemas.microsoft.com/office/drawing/2014/main" id="{BA0250E1-A927-465E-95C5-0EC1177F3E5D}"/>
              </a:ext>
            </a:extLst>
          </p:cNvPr>
          <p:cNvSpPr txBox="1"/>
          <p:nvPr/>
        </p:nvSpPr>
        <p:spPr>
          <a:xfrm>
            <a:off x="1012462" y="955953"/>
            <a:ext cx="8582252" cy="707886"/>
          </a:xfrm>
          <a:prstGeom prst="rect">
            <a:avLst/>
          </a:prstGeom>
          <a:noFill/>
        </p:spPr>
        <p:txBody>
          <a:bodyPr wrap="square" rtlCol="0">
            <a:spAutoFit/>
          </a:bodyPr>
          <a:lstStyle/>
          <a:p>
            <a:r>
              <a:rPr lang="en-US" sz="4000" dirty="0">
                <a:solidFill>
                  <a:schemeClr val="bg1"/>
                </a:solidFill>
              </a:rPr>
              <a:t>Confidence and Lift</a:t>
            </a:r>
            <a:endParaRPr lang="en-GB" sz="4000" dirty="0">
              <a:solidFill>
                <a:schemeClr val="bg1"/>
              </a:solidFill>
            </a:endParaRPr>
          </a:p>
        </p:txBody>
      </p:sp>
      <p:sp>
        <p:nvSpPr>
          <p:cNvPr id="17" name="Rectangle 1">
            <a:extLst>
              <a:ext uri="{FF2B5EF4-FFF2-40B4-BE49-F238E27FC236}">
                <a16:creationId xmlns:a16="http://schemas.microsoft.com/office/drawing/2014/main" id="{58F312F3-52B2-45E4-AB18-93834EF0ADBF}"/>
              </a:ext>
            </a:extLst>
          </p:cNvPr>
          <p:cNvSpPr>
            <a:spLocks noChangeArrowheads="1"/>
          </p:cNvSpPr>
          <p:nvPr/>
        </p:nvSpPr>
        <p:spPr bwMode="auto">
          <a:xfrm>
            <a:off x="1047280" y="2341582"/>
            <a:ext cx="8048386" cy="43396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r>
              <a:rPr lang="en-US" sz="2000" dirty="0"/>
              <a:t>Confidence for {Toothbrush} → {Milk} will be 10/(10+4) = 0.7. Looks like a high confidence value. But we know intuitively that these two products have a weak association and there is something misleading about this high confidence value. </a:t>
            </a:r>
          </a:p>
          <a:p>
            <a:pPr algn="just" fontAlgn="base"/>
            <a:endParaRPr lang="en-US" sz="2000" dirty="0"/>
          </a:p>
          <a:p>
            <a:pPr algn="just" fontAlgn="base"/>
            <a:r>
              <a:rPr lang="en-US" sz="2000" i="1" dirty="0"/>
              <a:t>Lift </a:t>
            </a:r>
            <a:r>
              <a:rPr lang="en-US" sz="2000" dirty="0"/>
              <a:t>is introduced to overcome this challenge.</a:t>
            </a:r>
          </a:p>
          <a:p>
            <a:pPr algn="just" fontAlgn="base"/>
            <a:endParaRPr lang="en-US" sz="2000" dirty="0"/>
          </a:p>
          <a:p>
            <a:pPr algn="just" fontAlgn="base"/>
            <a:r>
              <a:rPr lang="en-US" sz="2000" dirty="0"/>
              <a:t>Probability of having milk on the cart with the knowledge that toothbrush is present (i.e. </a:t>
            </a:r>
            <a:r>
              <a:rPr lang="en-US" sz="2000" i="1" dirty="0"/>
              <a:t>confidence</a:t>
            </a:r>
            <a:r>
              <a:rPr lang="en-US" sz="2000" dirty="0"/>
              <a:t>) : 10/(10+4) = 0.7. </a:t>
            </a:r>
          </a:p>
          <a:p>
            <a:pPr algn="just" fontAlgn="base"/>
            <a:r>
              <a:rPr lang="en-US" sz="2000" dirty="0"/>
              <a:t>Consider the probability of having milk on the cart without any knowledge about toothbrush: 80/84 = 0.95</a:t>
            </a:r>
          </a:p>
          <a:p>
            <a:pPr algn="just" fontAlgn="base"/>
            <a:endParaRPr lang="en-US" sz="2000" dirty="0"/>
          </a:p>
          <a:p>
            <a:pPr algn="just" fontAlgn="base"/>
            <a:r>
              <a:rPr lang="en-US" sz="2000" dirty="0"/>
              <a:t>Lift  = (10/14)/(80/84) = 0.75,    confidence/supp{Milk}</a:t>
            </a:r>
          </a:p>
          <a:p>
            <a:pPr algn="just" fontAlgn="base"/>
            <a:endParaRPr lang="en-US" sz="1600" dirty="0"/>
          </a:p>
        </p:txBody>
      </p:sp>
      <p:pic>
        <p:nvPicPr>
          <p:cNvPr id="18" name="Picture 17" descr="Image for post">
            <a:extLst>
              <a:ext uri="{FF2B5EF4-FFF2-40B4-BE49-F238E27FC236}">
                <a16:creationId xmlns:a16="http://schemas.microsoft.com/office/drawing/2014/main" id="{AC902F42-A87A-4A2F-971D-ACDE4A33401C}"/>
              </a:ext>
            </a:extLst>
          </p:cNvPr>
          <p:cNvPicPr/>
          <p:nvPr/>
        </p:nvPicPr>
        <p:blipFill>
          <a:blip r:embed="rId4"/>
          <a:srcRect/>
          <a:stretch>
            <a:fillRect/>
          </a:stretch>
        </p:blipFill>
        <p:spPr bwMode="auto">
          <a:xfrm>
            <a:off x="9303616" y="3429000"/>
            <a:ext cx="2844920" cy="1762744"/>
          </a:xfrm>
          <a:prstGeom prst="rect">
            <a:avLst/>
          </a:prstGeom>
          <a:noFill/>
          <a:ln w="9525">
            <a:noFill/>
            <a:miter lim="800000"/>
            <a:headEnd/>
            <a:tailEnd/>
          </a:ln>
        </p:spPr>
      </p:pic>
    </p:spTree>
    <p:extLst>
      <p:ext uri="{BB962C8B-B14F-4D97-AF65-F5344CB8AC3E}">
        <p14:creationId xmlns:p14="http://schemas.microsoft.com/office/powerpoint/2010/main" val="165997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a:solidFill>
            <a:schemeClr val="accent1">
              <a:lumMod val="75000"/>
            </a:schemeClr>
          </a:solidFill>
        </p:grpSpPr>
        <p:sp>
          <p:nvSpPr>
            <p:cNvPr id="7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Isosceles Triangle 1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Datafolkz Signature Logo-01-05.png"/>
          <p:cNvPicPr>
            <a:picLocks noChangeAspect="1"/>
          </p:cNvPicPr>
          <p:nvPr/>
        </p:nvPicPr>
        <p:blipFill>
          <a:blip r:embed="rId3"/>
          <a:stretch>
            <a:fillRect/>
          </a:stretch>
        </p:blipFill>
        <p:spPr>
          <a:xfrm>
            <a:off x="9621766" y="5744724"/>
            <a:ext cx="2717711" cy="1529873"/>
          </a:xfrm>
          <a:prstGeom prst="rect">
            <a:avLst/>
          </a:prstGeom>
        </p:spPr>
      </p:pic>
      <p:sp>
        <p:nvSpPr>
          <p:cNvPr id="6" name="TextBox 5">
            <a:extLst>
              <a:ext uri="{FF2B5EF4-FFF2-40B4-BE49-F238E27FC236}">
                <a16:creationId xmlns:a16="http://schemas.microsoft.com/office/drawing/2014/main" id="{BA0250E1-A927-465E-95C5-0EC1177F3E5D}"/>
              </a:ext>
            </a:extLst>
          </p:cNvPr>
          <p:cNvSpPr txBox="1"/>
          <p:nvPr/>
        </p:nvSpPr>
        <p:spPr>
          <a:xfrm>
            <a:off x="1012462" y="955953"/>
            <a:ext cx="8582252" cy="707886"/>
          </a:xfrm>
          <a:prstGeom prst="rect">
            <a:avLst/>
          </a:prstGeom>
          <a:noFill/>
        </p:spPr>
        <p:txBody>
          <a:bodyPr wrap="square" rtlCol="0">
            <a:spAutoFit/>
          </a:bodyPr>
          <a:lstStyle/>
          <a:p>
            <a:r>
              <a:rPr lang="en-US" sz="4000" dirty="0">
                <a:solidFill>
                  <a:schemeClr val="bg1"/>
                </a:solidFill>
              </a:rPr>
              <a:t>Lift Interpretation</a:t>
            </a:r>
            <a:endParaRPr lang="en-GB" sz="4000" dirty="0">
              <a:solidFill>
                <a:schemeClr val="bg1"/>
              </a:solidFill>
            </a:endParaRPr>
          </a:p>
        </p:txBody>
      </p:sp>
      <p:sp>
        <p:nvSpPr>
          <p:cNvPr id="17" name="Rectangle 1">
            <a:extLst>
              <a:ext uri="{FF2B5EF4-FFF2-40B4-BE49-F238E27FC236}">
                <a16:creationId xmlns:a16="http://schemas.microsoft.com/office/drawing/2014/main" id="{58F312F3-52B2-45E4-AB18-93834EF0ADBF}"/>
              </a:ext>
            </a:extLst>
          </p:cNvPr>
          <p:cNvSpPr>
            <a:spLocks noChangeArrowheads="1"/>
          </p:cNvSpPr>
          <p:nvPr/>
        </p:nvSpPr>
        <p:spPr bwMode="auto">
          <a:xfrm>
            <a:off x="1327272" y="2463713"/>
            <a:ext cx="7768394"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endParaRPr lang="en-US" dirty="0"/>
          </a:p>
          <a:p>
            <a:pPr algn="just" fontAlgn="base"/>
            <a:r>
              <a:rPr lang="en-US" dirty="0"/>
              <a:t>Lift  = (10/14)/(80/84) = 0.75,    confidence/supp{Milk}</a:t>
            </a:r>
          </a:p>
          <a:p>
            <a:pPr algn="just" fontAlgn="base"/>
            <a:endParaRPr lang="en-US" dirty="0"/>
          </a:p>
          <a:p>
            <a:pPr algn="just" fontAlgn="base"/>
            <a:r>
              <a:rPr lang="en-US" b="0" i="0" dirty="0">
                <a:solidFill>
                  <a:srgbClr val="161616"/>
                </a:solidFill>
                <a:effectLst/>
                <a:latin typeface="IBM Plex Sans"/>
              </a:rPr>
              <a:t>A lift smaller than 1 indicates that the Y and the X appear less often together than expected</a:t>
            </a:r>
          </a:p>
          <a:p>
            <a:pPr algn="just" fontAlgn="base"/>
            <a:endParaRPr lang="en-US" b="0" i="0" dirty="0">
              <a:solidFill>
                <a:srgbClr val="161616"/>
              </a:solidFill>
              <a:effectLst/>
              <a:latin typeface="IBM Plex Sans"/>
            </a:endParaRPr>
          </a:p>
          <a:p>
            <a:pPr algn="just" fontAlgn="base"/>
            <a:r>
              <a:rPr lang="en-US" b="0" i="0" dirty="0">
                <a:solidFill>
                  <a:srgbClr val="161616"/>
                </a:solidFill>
                <a:effectLst/>
                <a:latin typeface="IBM Plex Sans"/>
              </a:rPr>
              <a:t>A lift greater  than 1 indicates that the Y and the X appear more often together than expected</a:t>
            </a:r>
          </a:p>
          <a:p>
            <a:pPr algn="just" fontAlgn="base"/>
            <a:endParaRPr lang="en-US" b="0" i="0" dirty="0">
              <a:solidFill>
                <a:srgbClr val="161616"/>
              </a:solidFill>
              <a:effectLst/>
              <a:latin typeface="IBM Plex Sans"/>
            </a:endParaRPr>
          </a:p>
          <a:p>
            <a:pPr algn="just" fontAlgn="base"/>
            <a:r>
              <a:rPr lang="en-US" b="0" i="0" dirty="0">
                <a:solidFill>
                  <a:srgbClr val="161616"/>
                </a:solidFill>
                <a:effectLst/>
                <a:latin typeface="IBM Plex Sans"/>
              </a:rPr>
              <a:t>A lift equal to 1 indicates that the Y and the X appear together as often as expected,  </a:t>
            </a:r>
            <a:r>
              <a:rPr lang="en-US" sz="1800" b="0" i="0" dirty="0">
                <a:solidFill>
                  <a:srgbClr val="161616"/>
                </a:solidFill>
                <a:effectLst/>
                <a:latin typeface="IBM Plex Sans"/>
              </a:rPr>
              <a:t>occurrence of X  has almost no effect on the occurrence of Y</a:t>
            </a:r>
            <a:endParaRPr lang="en-US" dirty="0"/>
          </a:p>
          <a:p>
            <a:pPr algn="just" fontAlgn="base"/>
            <a:endParaRPr lang="en-US" dirty="0"/>
          </a:p>
          <a:p>
            <a:pPr algn="just" fontAlgn="base"/>
            <a:endParaRPr lang="en-US" dirty="0"/>
          </a:p>
        </p:txBody>
      </p:sp>
      <p:pic>
        <p:nvPicPr>
          <p:cNvPr id="18" name="Picture 17" descr="Image for post">
            <a:extLst>
              <a:ext uri="{FF2B5EF4-FFF2-40B4-BE49-F238E27FC236}">
                <a16:creationId xmlns:a16="http://schemas.microsoft.com/office/drawing/2014/main" id="{AC902F42-A87A-4A2F-971D-ACDE4A33401C}"/>
              </a:ext>
            </a:extLst>
          </p:cNvPr>
          <p:cNvPicPr/>
          <p:nvPr/>
        </p:nvPicPr>
        <p:blipFill>
          <a:blip r:embed="rId4"/>
          <a:srcRect/>
          <a:stretch>
            <a:fillRect/>
          </a:stretch>
        </p:blipFill>
        <p:spPr bwMode="auto">
          <a:xfrm>
            <a:off x="9303616" y="3429000"/>
            <a:ext cx="2844920" cy="1762744"/>
          </a:xfrm>
          <a:prstGeom prst="rect">
            <a:avLst/>
          </a:prstGeom>
          <a:noFill/>
          <a:ln w="9525">
            <a:noFill/>
            <a:miter lim="800000"/>
            <a:headEnd/>
            <a:tailEnd/>
          </a:ln>
        </p:spPr>
      </p:pic>
    </p:spTree>
    <p:extLst>
      <p:ext uri="{BB962C8B-B14F-4D97-AF65-F5344CB8AC3E}">
        <p14:creationId xmlns:p14="http://schemas.microsoft.com/office/powerpoint/2010/main" val="22065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3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Rectangle 14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1ADBD12D-FBB4-9746-A34B-3AC7817BEB0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Example:  Support, Confidence, Lift</a:t>
            </a:r>
            <a:endParaRPr lang="en-US" sz="4000" dirty="0">
              <a:solidFill>
                <a:srgbClr val="FFFFFF"/>
              </a:solidFill>
              <a:latin typeface="+mj-lt"/>
              <a:ea typeface="+mj-ea"/>
              <a:cs typeface="+mj-cs"/>
            </a:endParaRP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Isosceles Triangle 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atafolkz Signature Logo-01-05.png"/>
          <p:cNvPicPr>
            <a:picLocks noChangeAspect="1"/>
          </p:cNvPicPr>
          <p:nvPr/>
        </p:nvPicPr>
        <p:blipFill>
          <a:blip r:embed="rId2"/>
          <a:stretch>
            <a:fillRect/>
          </a:stretch>
        </p:blipFill>
        <p:spPr>
          <a:xfrm>
            <a:off x="9474289" y="5328127"/>
            <a:ext cx="2717711" cy="1529873"/>
          </a:xfrm>
          <a:prstGeom prst="rect">
            <a:avLst/>
          </a:prstGeom>
        </p:spPr>
      </p:pic>
      <p:pic>
        <p:nvPicPr>
          <p:cNvPr id="19" name="Picture 18" descr="https://www.saedsayad.com/images/AR_2.png">
            <a:extLst>
              <a:ext uri="{FF2B5EF4-FFF2-40B4-BE49-F238E27FC236}">
                <a16:creationId xmlns:a16="http://schemas.microsoft.com/office/drawing/2014/main" id="{B53CA738-666A-487A-815B-898C35330DE8}"/>
              </a:ext>
            </a:extLst>
          </p:cNvPr>
          <p:cNvPicPr/>
          <p:nvPr/>
        </p:nvPicPr>
        <p:blipFill>
          <a:blip r:embed="rId3"/>
          <a:srcRect/>
          <a:stretch>
            <a:fillRect/>
          </a:stretch>
        </p:blipFill>
        <p:spPr bwMode="auto">
          <a:xfrm>
            <a:off x="1905000" y="2396793"/>
            <a:ext cx="7451643" cy="3964546"/>
          </a:xfrm>
          <a:prstGeom prst="rect">
            <a:avLst/>
          </a:prstGeom>
          <a:noFill/>
          <a:ln w="9525">
            <a:noFill/>
            <a:miter lim="800000"/>
            <a:headEnd/>
            <a:tailEnd/>
          </a:ln>
        </p:spPr>
      </p:pic>
    </p:spTree>
    <p:extLst>
      <p:ext uri="{BB962C8B-B14F-4D97-AF65-F5344CB8AC3E}">
        <p14:creationId xmlns:p14="http://schemas.microsoft.com/office/powerpoint/2010/main" val="264736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Rectangle 14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1ADBD12D-FBB4-9746-A34B-3AC7817BEB0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Apriori Algorithm</a:t>
            </a:r>
            <a:endParaRPr lang="en-US" sz="4000" dirty="0">
              <a:solidFill>
                <a:srgbClr val="FFFFFF"/>
              </a:solidFill>
              <a:latin typeface="+mj-lt"/>
              <a:ea typeface="+mj-ea"/>
              <a:cs typeface="+mj-cs"/>
            </a:endParaRP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Isosceles Triangle 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3" name="Rectangle 1"/>
          <p:cNvSpPr>
            <a:spLocks noChangeArrowheads="1"/>
          </p:cNvSpPr>
          <p:nvPr/>
        </p:nvSpPr>
        <p:spPr bwMode="auto">
          <a:xfrm>
            <a:off x="1396682" y="2235399"/>
            <a:ext cx="9300347"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r>
              <a:rPr lang="en-US" sz="2000" dirty="0"/>
              <a:t>The </a:t>
            </a:r>
            <a:r>
              <a:rPr lang="en-US" sz="2000" b="1" dirty="0"/>
              <a:t>Apriori algorithm</a:t>
            </a:r>
            <a:r>
              <a:rPr lang="en-US" sz="2000" dirty="0"/>
              <a:t> is used for mining frequent item sets and devising association rules from a transactional database. </a:t>
            </a:r>
          </a:p>
          <a:p>
            <a:pPr algn="just" fontAlgn="base"/>
            <a:endParaRPr lang="en-US" sz="2000" dirty="0"/>
          </a:p>
          <a:p>
            <a:pPr algn="just" fontAlgn="base"/>
            <a:r>
              <a:rPr lang="en-US" sz="2000" dirty="0"/>
              <a:t>The parameters “support” and “confidence” are used.  </a:t>
            </a:r>
            <a:r>
              <a:rPr lang="en-US" sz="2000" b="1" dirty="0"/>
              <a:t>Support</a:t>
            </a:r>
            <a:r>
              <a:rPr lang="en-US" sz="2000" dirty="0"/>
              <a:t> refers to items’ frequency of occurrence; </a:t>
            </a:r>
            <a:r>
              <a:rPr lang="en-US" sz="2000" b="1" dirty="0"/>
              <a:t>confidence</a:t>
            </a:r>
            <a:r>
              <a:rPr lang="en-US" sz="2000" dirty="0"/>
              <a:t> is a conditional probability.</a:t>
            </a:r>
          </a:p>
          <a:p>
            <a:pPr algn="just" fontAlgn="base"/>
            <a:endParaRPr lang="en-US" sz="2000" dirty="0"/>
          </a:p>
          <a:p>
            <a:pPr algn="just" fontAlgn="base"/>
            <a:r>
              <a:rPr lang="en-US" sz="2000" b="1" dirty="0"/>
              <a:t>The Apriori algorithm takes advantage of the fact that any subset of a frequent item set is also a frequent item set. </a:t>
            </a:r>
          </a:p>
          <a:p>
            <a:pPr algn="just" fontAlgn="base"/>
            <a:endParaRPr lang="en-US" sz="2000" dirty="0"/>
          </a:p>
          <a:p>
            <a:pPr algn="just" fontAlgn="base"/>
            <a:r>
              <a:rPr lang="en-US" sz="2000" dirty="0"/>
              <a:t>The algorithm can therefore, reduce the number of candidates being considered by only exploring the item sets whose support count is greater than the minimum support count.  All infrequent item sets can be pruned if it has an infrequent subset.</a:t>
            </a:r>
          </a:p>
          <a:p>
            <a:pPr fontAlgn="base"/>
            <a:endParaRPr lang="en-US" sz="2000" dirty="0"/>
          </a:p>
        </p:txBody>
      </p:sp>
      <p:sp>
        <p:nvSpPr>
          <p:cNvPr id="15"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atafolkz Signature Logo-01-05.png"/>
          <p:cNvPicPr>
            <a:picLocks noChangeAspect="1"/>
          </p:cNvPicPr>
          <p:nvPr/>
        </p:nvPicPr>
        <p:blipFill>
          <a:blip r:embed="rId2"/>
          <a:stretch>
            <a:fillRect/>
          </a:stretch>
        </p:blipFill>
        <p:spPr>
          <a:xfrm>
            <a:off x="9474289" y="5328127"/>
            <a:ext cx="2717711" cy="1529873"/>
          </a:xfrm>
          <a:prstGeom prst="rect">
            <a:avLst/>
          </a:prstGeom>
        </p:spPr>
      </p:pic>
    </p:spTree>
    <p:extLst>
      <p:ext uri="{BB962C8B-B14F-4D97-AF65-F5344CB8AC3E}">
        <p14:creationId xmlns:p14="http://schemas.microsoft.com/office/powerpoint/2010/main" val="226646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3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Rectangle 14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1ADBD12D-FBB4-9746-A34B-3AC7817BEB0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Apriori Algorithm</a:t>
            </a:r>
            <a:endParaRPr lang="en-US" sz="4000" dirty="0">
              <a:solidFill>
                <a:srgbClr val="FFFFFF"/>
              </a:solidFill>
              <a:latin typeface="+mj-lt"/>
              <a:ea typeface="+mj-ea"/>
              <a:cs typeface="+mj-cs"/>
            </a:endParaRP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Isosceles Triangle 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3" name="Rectangle 1"/>
          <p:cNvSpPr>
            <a:spLocks noChangeArrowheads="1"/>
          </p:cNvSpPr>
          <p:nvPr/>
        </p:nvSpPr>
        <p:spPr bwMode="auto">
          <a:xfrm>
            <a:off x="1396682" y="3004841"/>
            <a:ext cx="9300347"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r>
              <a:rPr lang="en-US" sz="2000" b="1" dirty="0"/>
              <a:t>Association rule mining can be viewed as a two-step process: </a:t>
            </a:r>
          </a:p>
          <a:p>
            <a:pPr algn="just" fontAlgn="base"/>
            <a:endParaRPr lang="en-US" sz="2000" b="1" dirty="0"/>
          </a:p>
          <a:p>
            <a:pPr algn="just" fontAlgn="base"/>
            <a:r>
              <a:rPr lang="en-US" sz="2000" dirty="0"/>
              <a:t>1.  Find all frequent </a:t>
            </a:r>
            <a:r>
              <a:rPr lang="en-US" sz="2000" dirty="0" err="1"/>
              <a:t>itemsets</a:t>
            </a:r>
            <a:r>
              <a:rPr lang="en-US" sz="2000" dirty="0"/>
              <a:t>: By definition, each of these </a:t>
            </a:r>
            <a:r>
              <a:rPr lang="en-US" sz="2000" dirty="0" err="1"/>
              <a:t>itemsets</a:t>
            </a:r>
            <a:r>
              <a:rPr lang="en-US" sz="2000" dirty="0"/>
              <a:t> will occur at least as   </a:t>
            </a:r>
          </a:p>
          <a:p>
            <a:pPr algn="just" fontAlgn="base"/>
            <a:r>
              <a:rPr lang="en-US" sz="2000" dirty="0"/>
              <a:t>     frequently as a predetermined minimum support count, min sup. </a:t>
            </a:r>
          </a:p>
          <a:p>
            <a:pPr marL="457200" indent="-457200" algn="just" fontAlgn="base">
              <a:buAutoNum type="arabicPeriod"/>
            </a:pPr>
            <a:endParaRPr lang="en-US" sz="2000" dirty="0"/>
          </a:p>
          <a:p>
            <a:pPr algn="just" fontAlgn="base"/>
            <a:r>
              <a:rPr lang="en-US" sz="2000" dirty="0"/>
              <a:t>2. Generate strong association rules from the frequent </a:t>
            </a:r>
            <a:r>
              <a:rPr lang="en-US" sz="2000" dirty="0" err="1"/>
              <a:t>itemsets</a:t>
            </a:r>
            <a:r>
              <a:rPr lang="en-US" sz="2000" dirty="0"/>
              <a:t>: By definition, these </a:t>
            </a:r>
          </a:p>
          <a:p>
            <a:pPr algn="just" fontAlgn="base"/>
            <a:r>
              <a:rPr lang="en-US" sz="2000" dirty="0"/>
              <a:t>     rules must satisfy minimum support and minimum confidence..</a:t>
            </a:r>
          </a:p>
          <a:p>
            <a:pPr fontAlgn="base"/>
            <a:endParaRPr lang="en-US" sz="2000" dirty="0"/>
          </a:p>
        </p:txBody>
      </p:sp>
      <p:sp>
        <p:nvSpPr>
          <p:cNvPr id="15"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atafolkz Signature Logo-01-05.png"/>
          <p:cNvPicPr>
            <a:picLocks noChangeAspect="1"/>
          </p:cNvPicPr>
          <p:nvPr/>
        </p:nvPicPr>
        <p:blipFill>
          <a:blip r:embed="rId2"/>
          <a:stretch>
            <a:fillRect/>
          </a:stretch>
        </p:blipFill>
        <p:spPr>
          <a:xfrm>
            <a:off x="9474289" y="5328127"/>
            <a:ext cx="2717711" cy="1529873"/>
          </a:xfrm>
          <a:prstGeom prst="rect">
            <a:avLst/>
          </a:prstGeom>
        </p:spPr>
      </p:pic>
    </p:spTree>
    <p:extLst>
      <p:ext uri="{BB962C8B-B14F-4D97-AF65-F5344CB8AC3E}">
        <p14:creationId xmlns:p14="http://schemas.microsoft.com/office/powerpoint/2010/main" val="3956317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3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Rectangle 14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1ADBD12D-FBB4-9746-A34B-3AC7817BEB0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Finding Frequent </a:t>
            </a:r>
            <a:r>
              <a:rPr lang="en-US" sz="4000" b="1" dirty="0" err="1">
                <a:solidFill>
                  <a:srgbClr val="FFFFFF"/>
                </a:solidFill>
                <a:latin typeface="+mj-lt"/>
                <a:ea typeface="+mj-ea"/>
                <a:cs typeface="+mj-cs"/>
              </a:rPr>
              <a:t>Itemsets</a:t>
            </a:r>
            <a:endParaRPr lang="en-US" sz="4000" dirty="0">
              <a:solidFill>
                <a:srgbClr val="FFFFFF"/>
              </a:solidFill>
              <a:latin typeface="+mj-lt"/>
              <a:ea typeface="+mj-ea"/>
              <a:cs typeface="+mj-cs"/>
            </a:endParaRP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Isosceles Triangle 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
          <p:cNvSpPr>
            <a:spLocks noChangeArrowheads="1"/>
          </p:cNvSpPr>
          <p:nvPr/>
        </p:nvSpPr>
        <p:spPr bwMode="auto">
          <a:xfrm>
            <a:off x="1353667" y="2070100"/>
            <a:ext cx="9470857"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Arial" pitchFamily="34" charset="0"/>
              <a:buChar char="•"/>
            </a:pPr>
            <a:endParaRPr lang="en-US" sz="2000" dirty="0"/>
          </a:p>
          <a:p>
            <a:pPr lvl="0" algn="just">
              <a:buFont typeface="Arial" pitchFamily="34" charset="0"/>
              <a:buChar char="•"/>
            </a:pPr>
            <a:r>
              <a:rPr lang="en-US" sz="2000" dirty="0"/>
              <a:t>Calculate the support of item sets (of size k = 1) in the transactional database (note that support is the frequency of occurrence of an item set). This is called </a:t>
            </a:r>
            <a:r>
              <a:rPr lang="en-US" sz="2000" i="1" dirty="0"/>
              <a:t>generating the candidate set</a:t>
            </a:r>
            <a:r>
              <a:rPr lang="en-US" sz="2000" dirty="0"/>
              <a:t>. (C )</a:t>
            </a:r>
          </a:p>
          <a:p>
            <a:pPr lvl="0" algn="just"/>
            <a:endParaRPr lang="en-US" sz="2000" dirty="0"/>
          </a:p>
          <a:p>
            <a:pPr lvl="0" algn="just">
              <a:buFont typeface="Arial" pitchFamily="34" charset="0"/>
              <a:buChar char="•"/>
            </a:pPr>
            <a:r>
              <a:rPr lang="en-US" sz="2000" dirty="0"/>
              <a:t>Prune the candidate set by eliminating items with a support less than the given threshold.</a:t>
            </a:r>
          </a:p>
          <a:p>
            <a:pPr lvl="0" algn="just"/>
            <a:endParaRPr lang="en-US" sz="2000" dirty="0"/>
          </a:p>
          <a:p>
            <a:pPr lvl="0" algn="just">
              <a:buFont typeface="Arial" pitchFamily="34" charset="0"/>
              <a:buChar char="•"/>
            </a:pPr>
            <a:r>
              <a:rPr lang="en-US" sz="2000" dirty="0"/>
              <a:t>Join the frequent item sets to form sets of size k + 1, and repeat the above sets until no more item sets can be formed. </a:t>
            </a:r>
          </a:p>
          <a:p>
            <a:pPr lvl="0" algn="just">
              <a:buFont typeface="Arial" pitchFamily="34" charset="0"/>
              <a:buChar char="•"/>
            </a:pPr>
            <a:endParaRPr lang="en-US" sz="2000" dirty="0"/>
          </a:p>
          <a:p>
            <a:pPr lvl="0" algn="just">
              <a:buFont typeface="Arial" pitchFamily="34" charset="0"/>
              <a:buChar char="•"/>
            </a:pPr>
            <a:r>
              <a:rPr lang="en-US" sz="2000" dirty="0"/>
              <a:t>This will happen when the set(s) formed have a support less than​ the given support.</a:t>
            </a:r>
          </a:p>
        </p:txBody>
      </p:sp>
      <p:sp>
        <p:nvSpPr>
          <p:cNvPr id="15"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atafolkz Signature Logo-01-05.png"/>
          <p:cNvPicPr>
            <a:picLocks noChangeAspect="1"/>
          </p:cNvPicPr>
          <p:nvPr/>
        </p:nvPicPr>
        <p:blipFill>
          <a:blip r:embed="rId2"/>
          <a:stretch>
            <a:fillRect/>
          </a:stretch>
        </p:blipFill>
        <p:spPr>
          <a:xfrm>
            <a:off x="9474289" y="5328127"/>
            <a:ext cx="2717711" cy="1529873"/>
          </a:xfrm>
          <a:prstGeom prst="rect">
            <a:avLst/>
          </a:prstGeom>
        </p:spPr>
      </p:pic>
    </p:spTree>
    <p:extLst>
      <p:ext uri="{BB962C8B-B14F-4D97-AF65-F5344CB8AC3E}">
        <p14:creationId xmlns:p14="http://schemas.microsoft.com/office/powerpoint/2010/main" val="3956317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3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Rectangle 14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1ADBD12D-FBB4-9746-A34B-3AC7817BEB0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Finding Frequent </a:t>
            </a:r>
            <a:r>
              <a:rPr lang="en-US" sz="4000" b="1" dirty="0" err="1">
                <a:solidFill>
                  <a:srgbClr val="FFFFFF"/>
                </a:solidFill>
                <a:latin typeface="+mj-lt"/>
                <a:ea typeface="+mj-ea"/>
                <a:cs typeface="+mj-cs"/>
              </a:rPr>
              <a:t>Itemsets</a:t>
            </a:r>
            <a:r>
              <a:rPr lang="en-US" sz="4000" b="1" dirty="0">
                <a:solidFill>
                  <a:srgbClr val="FFFFFF"/>
                </a:solidFill>
                <a:latin typeface="+mj-lt"/>
                <a:ea typeface="+mj-ea"/>
                <a:cs typeface="+mj-cs"/>
              </a:rPr>
              <a:t> - Support</a:t>
            </a:r>
            <a:endParaRPr lang="en-US" sz="4000" dirty="0">
              <a:solidFill>
                <a:srgbClr val="FFFFFF"/>
              </a:solidFill>
              <a:latin typeface="+mj-lt"/>
              <a:ea typeface="+mj-ea"/>
              <a:cs typeface="+mj-cs"/>
            </a:endParaRP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Isosceles Triangle 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atafolkz Signature Logo-01-05.png"/>
          <p:cNvPicPr>
            <a:picLocks noChangeAspect="1"/>
          </p:cNvPicPr>
          <p:nvPr/>
        </p:nvPicPr>
        <p:blipFill>
          <a:blip r:embed="rId2"/>
          <a:stretch>
            <a:fillRect/>
          </a:stretch>
        </p:blipFill>
        <p:spPr>
          <a:xfrm>
            <a:off x="9367714" y="-372165"/>
            <a:ext cx="2717711" cy="1529873"/>
          </a:xfrm>
          <a:prstGeom prst="rect">
            <a:avLst/>
          </a:prstGeom>
        </p:spPr>
      </p:pic>
      <p:pic>
        <p:nvPicPr>
          <p:cNvPr id="18" name="Picture 17" descr="https://www.saedsayad.com/images/AR_4.png">
            <a:extLst>
              <a:ext uri="{FF2B5EF4-FFF2-40B4-BE49-F238E27FC236}">
                <a16:creationId xmlns:a16="http://schemas.microsoft.com/office/drawing/2014/main" id="{34D60D70-F914-4D77-9785-2D851E8A4CDE}"/>
              </a:ext>
            </a:extLst>
          </p:cNvPr>
          <p:cNvPicPr/>
          <p:nvPr/>
        </p:nvPicPr>
        <p:blipFill>
          <a:blip r:embed="rId3"/>
          <a:srcRect/>
          <a:stretch>
            <a:fillRect/>
          </a:stretch>
        </p:blipFill>
        <p:spPr bwMode="auto">
          <a:xfrm>
            <a:off x="1119322" y="2699352"/>
            <a:ext cx="6058370" cy="3635347"/>
          </a:xfrm>
          <a:prstGeom prst="rect">
            <a:avLst/>
          </a:prstGeom>
          <a:noFill/>
          <a:ln w="9525">
            <a:noFill/>
            <a:miter lim="800000"/>
            <a:headEnd/>
            <a:tailEnd/>
          </a:ln>
        </p:spPr>
      </p:pic>
      <p:sp>
        <p:nvSpPr>
          <p:cNvPr id="19" name="TextBox 18">
            <a:extLst>
              <a:ext uri="{FF2B5EF4-FFF2-40B4-BE49-F238E27FC236}">
                <a16:creationId xmlns:a16="http://schemas.microsoft.com/office/drawing/2014/main" id="{3996D19D-1C6B-4238-BEEF-F96270548A13}"/>
              </a:ext>
            </a:extLst>
          </p:cNvPr>
          <p:cNvSpPr txBox="1"/>
          <p:nvPr/>
        </p:nvSpPr>
        <p:spPr>
          <a:xfrm>
            <a:off x="7277101" y="2812886"/>
            <a:ext cx="4695824"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800" b="0" i="0" u="none" strike="noStrike" cap="none" normalizeH="0" baseline="0" dirty="0">
                <a:ln>
                  <a:noFill/>
                </a:ln>
                <a:solidFill>
                  <a:schemeClr val="tx1"/>
                </a:solidFill>
                <a:effectLst/>
                <a:latin typeface="Arial" pitchFamily="34" charset="0"/>
                <a:ea typeface="Times New Roman" pitchFamily="18" charset="0"/>
                <a:cs typeface="Arial" pitchFamily="34" charset="0"/>
              </a:rPr>
              <a:t>Candidate item sets are generated using only the large item sets of the previous pass without considering the transactions in the database.</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800" b="0" i="0" u="none" strike="noStrike" cap="none" normalizeH="0" baseline="0" dirty="0">
                <a:ln>
                  <a:noFill/>
                </a:ln>
                <a:solidFill>
                  <a:schemeClr val="tx1"/>
                </a:solidFill>
                <a:effectLst/>
                <a:latin typeface="Arial" pitchFamily="34" charset="0"/>
                <a:ea typeface="Times New Roman" pitchFamily="18" charset="0"/>
                <a:cs typeface="Arial" pitchFamily="34" charset="0"/>
              </a:rPr>
              <a:t>The large item set of the previous pass is joined with itself to generate all item sets whose size is higher by 1.</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800" b="0" i="0" u="none" strike="noStrike" cap="none" normalizeH="0" baseline="0" dirty="0">
                <a:ln>
                  <a:noFill/>
                </a:ln>
                <a:solidFill>
                  <a:schemeClr val="tx1"/>
                </a:solidFill>
                <a:effectLst/>
                <a:latin typeface="Arial" pitchFamily="34" charset="0"/>
                <a:ea typeface="Times New Roman" pitchFamily="18" charset="0"/>
                <a:cs typeface="Arial" pitchFamily="34" charset="0"/>
              </a:rPr>
              <a:t>Each generated item set that has a subset which is not large is deleted. The remaining item sets are the candidate ones.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18886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3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Rectangle 14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1ADBD12D-FBB4-9746-A34B-3AC7817BEB0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Example For </a:t>
            </a:r>
            <a:r>
              <a:rPr lang="en-US" sz="4000" b="1" dirty="0" err="1">
                <a:solidFill>
                  <a:srgbClr val="FFFFFF"/>
                </a:solidFill>
                <a:latin typeface="+mj-lt"/>
                <a:ea typeface="+mj-ea"/>
                <a:cs typeface="+mj-cs"/>
              </a:rPr>
              <a:t>Apriori</a:t>
            </a:r>
            <a:r>
              <a:rPr lang="en-US" sz="4000" b="1" dirty="0">
                <a:solidFill>
                  <a:srgbClr val="FFFFFF"/>
                </a:solidFill>
                <a:latin typeface="+mj-lt"/>
                <a:ea typeface="+mj-ea"/>
                <a:cs typeface="+mj-cs"/>
              </a:rPr>
              <a:t> Algorithm</a:t>
            </a:r>
            <a:endParaRPr lang="en-US" sz="4000" dirty="0">
              <a:solidFill>
                <a:srgbClr val="FFFFFF"/>
              </a:solidFill>
              <a:latin typeface="+mj-lt"/>
              <a:ea typeface="+mj-ea"/>
              <a:cs typeface="+mj-cs"/>
            </a:endParaRP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Isosceles Triangle 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atafolkz Signature Logo-01-05.png"/>
          <p:cNvPicPr>
            <a:picLocks noChangeAspect="1"/>
          </p:cNvPicPr>
          <p:nvPr/>
        </p:nvPicPr>
        <p:blipFill>
          <a:blip r:embed="rId3"/>
          <a:stretch>
            <a:fillRect/>
          </a:stretch>
        </p:blipFill>
        <p:spPr>
          <a:xfrm>
            <a:off x="9474289" y="5328127"/>
            <a:ext cx="2717711" cy="1529873"/>
          </a:xfrm>
          <a:prstGeom prst="rect">
            <a:avLst/>
          </a:prstGeom>
        </p:spPr>
      </p:pic>
      <p:pic>
        <p:nvPicPr>
          <p:cNvPr id="8" name="Picture 7">
            <a:extLst>
              <a:ext uri="{FF2B5EF4-FFF2-40B4-BE49-F238E27FC236}">
                <a16:creationId xmlns:a16="http://schemas.microsoft.com/office/drawing/2014/main" id="{EA2C0CCB-FC42-429A-AD2E-E181B4BD6E39}"/>
              </a:ext>
            </a:extLst>
          </p:cNvPr>
          <p:cNvPicPr>
            <a:picLocks noChangeAspect="1"/>
          </p:cNvPicPr>
          <p:nvPr/>
        </p:nvPicPr>
        <p:blipFill>
          <a:blip r:embed="rId4"/>
          <a:stretch>
            <a:fillRect/>
          </a:stretch>
        </p:blipFill>
        <p:spPr>
          <a:xfrm>
            <a:off x="1356168" y="2515878"/>
            <a:ext cx="3796857" cy="3706407"/>
          </a:xfrm>
          <a:prstGeom prst="rect">
            <a:avLst/>
          </a:prstGeom>
        </p:spPr>
      </p:pic>
      <p:pic>
        <p:nvPicPr>
          <p:cNvPr id="10" name="Picture 9">
            <a:extLst>
              <a:ext uri="{FF2B5EF4-FFF2-40B4-BE49-F238E27FC236}">
                <a16:creationId xmlns:a16="http://schemas.microsoft.com/office/drawing/2014/main" id="{5DBCB0E5-4D2C-4900-8644-D51E3ED794D5}"/>
              </a:ext>
            </a:extLst>
          </p:cNvPr>
          <p:cNvPicPr>
            <a:picLocks noChangeAspect="1"/>
          </p:cNvPicPr>
          <p:nvPr/>
        </p:nvPicPr>
        <p:blipFill>
          <a:blip r:embed="rId5"/>
          <a:stretch>
            <a:fillRect/>
          </a:stretch>
        </p:blipFill>
        <p:spPr>
          <a:xfrm>
            <a:off x="5354596" y="3384863"/>
            <a:ext cx="6197322" cy="2144167"/>
          </a:xfrm>
          <a:prstGeom prst="rect">
            <a:avLst/>
          </a:prstGeom>
        </p:spPr>
      </p:pic>
    </p:spTree>
    <p:extLst>
      <p:ext uri="{BB962C8B-B14F-4D97-AF65-F5344CB8AC3E}">
        <p14:creationId xmlns:p14="http://schemas.microsoft.com/office/powerpoint/2010/main" val="3956317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3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Rectangle 14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1ADBD12D-FBB4-9746-A34B-3AC7817BEB0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Generation of Frequent Item Set</a:t>
            </a:r>
            <a:endParaRPr lang="en-US" sz="4000" dirty="0">
              <a:solidFill>
                <a:srgbClr val="FFFFFF"/>
              </a:solidFill>
              <a:latin typeface="+mj-lt"/>
              <a:ea typeface="+mj-ea"/>
              <a:cs typeface="+mj-cs"/>
            </a:endParaRP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Isosceles Triangle 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atafolkz Signature Logo-01-05.png"/>
          <p:cNvPicPr>
            <a:picLocks noChangeAspect="1"/>
          </p:cNvPicPr>
          <p:nvPr/>
        </p:nvPicPr>
        <p:blipFill>
          <a:blip r:embed="rId3"/>
          <a:stretch>
            <a:fillRect/>
          </a:stretch>
        </p:blipFill>
        <p:spPr>
          <a:xfrm>
            <a:off x="9474289" y="5328127"/>
            <a:ext cx="2717711" cy="1529873"/>
          </a:xfrm>
          <a:prstGeom prst="rect">
            <a:avLst/>
          </a:prstGeom>
        </p:spPr>
      </p:pic>
      <p:pic>
        <p:nvPicPr>
          <p:cNvPr id="4" name="Picture 3">
            <a:extLst>
              <a:ext uri="{FF2B5EF4-FFF2-40B4-BE49-F238E27FC236}">
                <a16:creationId xmlns:a16="http://schemas.microsoft.com/office/drawing/2014/main" id="{0A5A26A0-4D2A-4029-BFA6-56272B752432}"/>
              </a:ext>
            </a:extLst>
          </p:cNvPr>
          <p:cNvPicPr>
            <a:picLocks noChangeAspect="1"/>
          </p:cNvPicPr>
          <p:nvPr/>
        </p:nvPicPr>
        <p:blipFill>
          <a:blip r:embed="rId4"/>
          <a:stretch>
            <a:fillRect/>
          </a:stretch>
        </p:blipFill>
        <p:spPr>
          <a:xfrm>
            <a:off x="1529033" y="2635181"/>
            <a:ext cx="8372068" cy="3463014"/>
          </a:xfrm>
          <a:prstGeom prst="rect">
            <a:avLst/>
          </a:prstGeom>
        </p:spPr>
      </p:pic>
    </p:spTree>
    <p:extLst>
      <p:ext uri="{BB962C8B-B14F-4D97-AF65-F5344CB8AC3E}">
        <p14:creationId xmlns:p14="http://schemas.microsoft.com/office/powerpoint/2010/main" val="38921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a:solidFill>
            <a:schemeClr val="accent5">
              <a:lumMod val="50000"/>
            </a:schemeClr>
          </a:solidFill>
        </p:grpSpPr>
        <p:sp>
          <p:nvSpPr>
            <p:cNvPr id="16"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9" name="Rectangle 18"/>
          <p:cNvSpPr/>
          <p:nvPr/>
        </p:nvSpPr>
        <p:spPr>
          <a:xfrm>
            <a:off x="1214848" y="1672737"/>
            <a:ext cx="3061729" cy="2905411"/>
          </a:xfrm>
          <a:prstGeom prst="rect">
            <a:avLst/>
          </a:prstGeom>
        </p:spPr>
        <p:txBody>
          <a:bodyPr wrap="square">
            <a:spAutoFit/>
          </a:bodyPr>
          <a:lstStyle/>
          <a:p>
            <a:pPr algn="ctr">
              <a:lnSpc>
                <a:spcPct val="90000"/>
              </a:lnSpc>
              <a:spcBef>
                <a:spcPct val="0"/>
              </a:spcBef>
              <a:spcAft>
                <a:spcPts val="600"/>
              </a:spcAft>
            </a:pPr>
            <a:r>
              <a:rPr lang="en-US" sz="4800" dirty="0">
                <a:solidFill>
                  <a:schemeClr val="bg1"/>
                </a:solidFill>
                <a:latin typeface="Bahnschrift SemiBold Condensed" pitchFamily="34" charset="0"/>
                <a:ea typeface="+mj-ea"/>
                <a:cs typeface="+mj-cs"/>
              </a:rPr>
              <a:t>Motivation</a:t>
            </a:r>
          </a:p>
          <a:p>
            <a:pPr algn="ctr">
              <a:lnSpc>
                <a:spcPct val="90000"/>
              </a:lnSpc>
              <a:spcBef>
                <a:spcPct val="0"/>
              </a:spcBef>
              <a:spcAft>
                <a:spcPts val="600"/>
              </a:spcAft>
            </a:pPr>
            <a:endParaRPr lang="en-US" sz="4800" dirty="0">
              <a:solidFill>
                <a:schemeClr val="bg1"/>
              </a:solidFill>
              <a:latin typeface="Bahnschrift SemiBold Condensed" pitchFamily="34" charset="0"/>
              <a:ea typeface="+mj-ea"/>
              <a:cs typeface="+mj-cs"/>
            </a:endParaRPr>
          </a:p>
          <a:p>
            <a:pPr algn="ctr">
              <a:lnSpc>
                <a:spcPct val="90000"/>
              </a:lnSpc>
              <a:spcBef>
                <a:spcPct val="0"/>
              </a:spcBef>
              <a:spcAft>
                <a:spcPts val="600"/>
              </a:spcAft>
            </a:pPr>
            <a:r>
              <a:rPr lang="en-US" sz="4800" dirty="0">
                <a:solidFill>
                  <a:schemeClr val="bg1"/>
                </a:solidFill>
                <a:latin typeface="Bahnschrift SemiBold Condensed" pitchFamily="34" charset="0"/>
                <a:ea typeface="+mj-ea"/>
                <a:cs typeface="+mj-cs"/>
              </a:rPr>
              <a:t>Market transactions</a:t>
            </a:r>
          </a:p>
        </p:txBody>
      </p:sp>
      <p:sp>
        <p:nvSpPr>
          <p:cNvPr id="20" name="Rectangle 19"/>
          <p:cNvSpPr/>
          <p:nvPr/>
        </p:nvSpPr>
        <p:spPr>
          <a:xfrm>
            <a:off x="5003848" y="1100199"/>
            <a:ext cx="5944991" cy="2862322"/>
          </a:xfrm>
          <a:prstGeom prst="rect">
            <a:avLst/>
          </a:prstGeom>
        </p:spPr>
        <p:txBody>
          <a:bodyPr wrap="square">
            <a:spAutoFit/>
          </a:bodyPr>
          <a:lstStyle/>
          <a:p>
            <a:pPr lvl="0" algn="just" fontAlgn="base"/>
            <a:r>
              <a:rPr lang="en-US" dirty="0"/>
              <a:t>Customer purchase data generated daily at checkout counters of grocery stores.</a:t>
            </a:r>
          </a:p>
          <a:p>
            <a:pPr lvl="0" algn="just" fontAlgn="base"/>
            <a:endParaRPr lang="en-US" dirty="0"/>
          </a:p>
          <a:p>
            <a:pPr lvl="0" algn="just" fontAlgn="base"/>
            <a:r>
              <a:rPr lang="en-US" dirty="0"/>
              <a:t>Such transactions are known as market basket transactions</a:t>
            </a:r>
          </a:p>
          <a:p>
            <a:pPr lvl="0" algn="just" fontAlgn="base"/>
            <a:endParaRPr lang="en-US" dirty="0"/>
          </a:p>
          <a:p>
            <a:pPr lvl="0" algn="just" fontAlgn="base"/>
            <a:r>
              <a:rPr lang="en-US" dirty="0"/>
              <a:t>Each row has a transaction ID and  the set of items bought by a customer</a:t>
            </a:r>
          </a:p>
          <a:p>
            <a:pPr lvl="0" algn="just" fontAlgn="base"/>
            <a:endParaRPr lang="en-US" dirty="0"/>
          </a:p>
          <a:p>
            <a:pPr lvl="0" algn="just" fontAlgn="base"/>
            <a:r>
              <a:rPr lang="en-US" dirty="0"/>
              <a:t>Can we utilize this data to understand the purchasing behavior of customers</a:t>
            </a:r>
          </a:p>
        </p:txBody>
      </p:sp>
      <p:pic>
        <p:nvPicPr>
          <p:cNvPr id="14" name="Picture 13" descr="Datafolkz Signature Logo-01-05.png"/>
          <p:cNvPicPr>
            <a:picLocks noChangeAspect="1"/>
          </p:cNvPicPr>
          <p:nvPr/>
        </p:nvPicPr>
        <p:blipFill>
          <a:blip r:embed="rId3"/>
          <a:stretch>
            <a:fillRect/>
          </a:stretch>
        </p:blipFill>
        <p:spPr>
          <a:xfrm>
            <a:off x="9470857" y="5350564"/>
            <a:ext cx="2717711" cy="1529873"/>
          </a:xfrm>
          <a:prstGeom prst="rect">
            <a:avLst/>
          </a:prstGeom>
        </p:spPr>
      </p:pic>
      <p:pic>
        <p:nvPicPr>
          <p:cNvPr id="3" name="Picture 2">
            <a:extLst>
              <a:ext uri="{FF2B5EF4-FFF2-40B4-BE49-F238E27FC236}">
                <a16:creationId xmlns:a16="http://schemas.microsoft.com/office/drawing/2014/main" id="{34C88752-D2CB-4896-A7B6-ECC6EC92F777}"/>
              </a:ext>
            </a:extLst>
          </p:cNvPr>
          <p:cNvPicPr>
            <a:picLocks noChangeAspect="1"/>
          </p:cNvPicPr>
          <p:nvPr/>
        </p:nvPicPr>
        <p:blipFill>
          <a:blip r:embed="rId4"/>
          <a:stretch>
            <a:fillRect/>
          </a:stretch>
        </p:blipFill>
        <p:spPr>
          <a:xfrm>
            <a:off x="5413784" y="3985551"/>
            <a:ext cx="4247836" cy="2095599"/>
          </a:xfrm>
          <a:prstGeom prst="rect">
            <a:avLst/>
          </a:prstGeom>
        </p:spPr>
      </p:pic>
    </p:spTree>
    <p:extLst>
      <p:ext uri="{BB962C8B-B14F-4D97-AF65-F5344CB8AC3E}">
        <p14:creationId xmlns:p14="http://schemas.microsoft.com/office/powerpoint/2010/main" val="1891722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3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Rectangle 14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1ADBD12D-FBB4-9746-A34B-3AC7817BEB0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Generation of Frequent Item Set</a:t>
            </a:r>
            <a:endParaRPr lang="en-US" sz="4000" dirty="0">
              <a:solidFill>
                <a:srgbClr val="FFFFFF"/>
              </a:solidFill>
              <a:latin typeface="+mj-lt"/>
              <a:ea typeface="+mj-ea"/>
              <a:cs typeface="+mj-cs"/>
            </a:endParaRP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Isosceles Triangle 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atafolkz Signature Logo-01-05.png"/>
          <p:cNvPicPr>
            <a:picLocks noChangeAspect="1"/>
          </p:cNvPicPr>
          <p:nvPr/>
        </p:nvPicPr>
        <p:blipFill>
          <a:blip r:embed="rId2"/>
          <a:stretch>
            <a:fillRect/>
          </a:stretch>
        </p:blipFill>
        <p:spPr>
          <a:xfrm>
            <a:off x="9474289" y="5328127"/>
            <a:ext cx="2717711" cy="1529873"/>
          </a:xfrm>
          <a:prstGeom prst="rect">
            <a:avLst/>
          </a:prstGeom>
        </p:spPr>
      </p:pic>
      <p:pic>
        <p:nvPicPr>
          <p:cNvPr id="18" name="Picture 17">
            <a:extLst>
              <a:ext uri="{FF2B5EF4-FFF2-40B4-BE49-F238E27FC236}">
                <a16:creationId xmlns:a16="http://schemas.microsoft.com/office/drawing/2014/main" id="{CDDD7217-49CE-4EC2-B989-93ADE348782E}"/>
              </a:ext>
            </a:extLst>
          </p:cNvPr>
          <p:cNvPicPr>
            <a:picLocks noChangeAspect="1"/>
          </p:cNvPicPr>
          <p:nvPr/>
        </p:nvPicPr>
        <p:blipFill>
          <a:blip r:embed="rId3"/>
          <a:stretch>
            <a:fillRect/>
          </a:stretch>
        </p:blipFill>
        <p:spPr>
          <a:xfrm>
            <a:off x="1431536" y="3184085"/>
            <a:ext cx="9441799" cy="2416615"/>
          </a:xfrm>
          <a:prstGeom prst="rect">
            <a:avLst/>
          </a:prstGeom>
        </p:spPr>
      </p:pic>
    </p:spTree>
    <p:extLst>
      <p:ext uri="{BB962C8B-B14F-4D97-AF65-F5344CB8AC3E}">
        <p14:creationId xmlns:p14="http://schemas.microsoft.com/office/powerpoint/2010/main" val="99940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3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Rectangle 14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1ADBD12D-FBB4-9746-A34B-3AC7817BEB09}"/>
              </a:ext>
            </a:extLst>
          </p:cNvPr>
          <p:cNvSpPr txBox="1"/>
          <p:nvPr/>
        </p:nvSpPr>
        <p:spPr>
          <a:xfrm>
            <a:off x="847833" y="406186"/>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Pruning of candidate 3 </a:t>
            </a:r>
            <a:r>
              <a:rPr lang="en-US" sz="4000" b="1" dirty="0" err="1">
                <a:solidFill>
                  <a:srgbClr val="FFFFFF"/>
                </a:solidFill>
                <a:latin typeface="+mj-lt"/>
                <a:ea typeface="+mj-ea"/>
                <a:cs typeface="+mj-cs"/>
              </a:rPr>
              <a:t>Itemsets</a:t>
            </a:r>
            <a:endParaRPr lang="en-US" sz="4000" dirty="0">
              <a:solidFill>
                <a:srgbClr val="FFFFFF"/>
              </a:solidFill>
              <a:latin typeface="+mj-lt"/>
              <a:ea typeface="+mj-ea"/>
              <a:cs typeface="+mj-cs"/>
            </a:endParaRP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Isosceles Triangle 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atafolkz Signature Logo-01-05.png"/>
          <p:cNvPicPr>
            <a:picLocks noChangeAspect="1"/>
          </p:cNvPicPr>
          <p:nvPr/>
        </p:nvPicPr>
        <p:blipFill>
          <a:blip r:embed="rId2"/>
          <a:stretch>
            <a:fillRect/>
          </a:stretch>
        </p:blipFill>
        <p:spPr>
          <a:xfrm>
            <a:off x="8987400" y="-215293"/>
            <a:ext cx="2717711" cy="1529873"/>
          </a:xfrm>
          <a:prstGeom prst="rect">
            <a:avLst/>
          </a:prstGeom>
        </p:spPr>
      </p:pic>
      <p:pic>
        <p:nvPicPr>
          <p:cNvPr id="8" name="Picture 7">
            <a:extLst>
              <a:ext uri="{FF2B5EF4-FFF2-40B4-BE49-F238E27FC236}">
                <a16:creationId xmlns:a16="http://schemas.microsoft.com/office/drawing/2014/main" id="{D17400B9-DC41-485F-93E8-AA42BA774152}"/>
              </a:ext>
            </a:extLst>
          </p:cNvPr>
          <p:cNvPicPr>
            <a:picLocks noChangeAspect="1"/>
          </p:cNvPicPr>
          <p:nvPr/>
        </p:nvPicPr>
        <p:blipFill>
          <a:blip r:embed="rId3"/>
          <a:stretch>
            <a:fillRect/>
          </a:stretch>
        </p:blipFill>
        <p:spPr>
          <a:xfrm>
            <a:off x="1353666" y="2406701"/>
            <a:ext cx="9695333" cy="4375656"/>
          </a:xfrm>
          <a:prstGeom prst="rect">
            <a:avLst/>
          </a:prstGeom>
        </p:spPr>
      </p:pic>
    </p:spTree>
    <p:extLst>
      <p:ext uri="{BB962C8B-B14F-4D97-AF65-F5344CB8AC3E}">
        <p14:creationId xmlns:p14="http://schemas.microsoft.com/office/powerpoint/2010/main" val="3038883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3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Rectangle 14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TextBox 20">
            <a:extLst>
              <a:ext uri="{FF2B5EF4-FFF2-40B4-BE49-F238E27FC236}">
                <a16:creationId xmlns:a16="http://schemas.microsoft.com/office/drawing/2014/main" id="{1ADBD12D-FBB4-9746-A34B-3AC7817BEB09}"/>
              </a:ext>
            </a:extLst>
          </p:cNvPr>
          <p:cNvSpPr txBox="1"/>
          <p:nvPr/>
        </p:nvSpPr>
        <p:spPr>
          <a:xfrm>
            <a:off x="847833" y="560072"/>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solidFill>
                  <a:srgbClr val="FFFFFF"/>
                </a:solidFill>
                <a:latin typeface="+mj-lt"/>
                <a:ea typeface="+mj-ea"/>
                <a:cs typeface="+mj-cs"/>
              </a:rPr>
              <a:t>Generation of Association Rules</a:t>
            </a:r>
            <a:endParaRPr lang="en-US" sz="4000" dirty="0">
              <a:solidFill>
                <a:srgbClr val="FFFFFF"/>
              </a:solidFill>
              <a:latin typeface="+mj-lt"/>
              <a:ea typeface="+mj-ea"/>
              <a:cs typeface="+mj-cs"/>
            </a:endParaRP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Isosceles Triangle 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Datafolkz Signature Logo-01-05.png"/>
          <p:cNvPicPr>
            <a:picLocks noChangeAspect="1"/>
          </p:cNvPicPr>
          <p:nvPr/>
        </p:nvPicPr>
        <p:blipFill>
          <a:blip r:embed="rId2"/>
          <a:stretch>
            <a:fillRect/>
          </a:stretch>
        </p:blipFill>
        <p:spPr>
          <a:xfrm>
            <a:off x="8987400" y="-215293"/>
            <a:ext cx="2717711" cy="1529873"/>
          </a:xfrm>
          <a:prstGeom prst="rect">
            <a:avLst/>
          </a:prstGeom>
        </p:spPr>
      </p:pic>
      <p:sp>
        <p:nvSpPr>
          <p:cNvPr id="18" name="TextBox 17">
            <a:extLst>
              <a:ext uri="{FF2B5EF4-FFF2-40B4-BE49-F238E27FC236}">
                <a16:creationId xmlns:a16="http://schemas.microsoft.com/office/drawing/2014/main" id="{DEBAF3F7-55AA-4709-9E8F-80F09F3DD6BF}"/>
              </a:ext>
            </a:extLst>
          </p:cNvPr>
          <p:cNvSpPr txBox="1"/>
          <p:nvPr/>
        </p:nvSpPr>
        <p:spPr>
          <a:xfrm>
            <a:off x="1529032" y="2445706"/>
            <a:ext cx="9546803" cy="1477328"/>
          </a:xfrm>
          <a:prstGeom prst="rect">
            <a:avLst/>
          </a:prstGeom>
          <a:noFill/>
        </p:spPr>
        <p:txBody>
          <a:bodyPr wrap="square">
            <a:spAutoFit/>
          </a:bodyPr>
          <a:lstStyle/>
          <a:p>
            <a:r>
              <a:rPr lang="en-US" dirty="0"/>
              <a:t>Once the frequent </a:t>
            </a:r>
            <a:r>
              <a:rPr lang="en-US" dirty="0" err="1"/>
              <a:t>itemsets</a:t>
            </a:r>
            <a:r>
              <a:rPr lang="en-US" dirty="0"/>
              <a:t> from transactions in a database D have been found, it is straightforward to generate strong association rules from them</a:t>
            </a:r>
          </a:p>
          <a:p>
            <a:r>
              <a:rPr lang="en-US" dirty="0"/>
              <a:t>The data contain frequent itemset X = {I1, I2, I5}. What are the association rules that can be generated from X? The nonempty subsets of X are {I1, I2}, {I1, I5}, {I2, I5}, {I1}, {I2}, and {I5}. The resulting association rules are as shown below, each listed with its confidence:</a:t>
            </a:r>
            <a:endParaRPr lang="en-GB" dirty="0"/>
          </a:p>
        </p:txBody>
      </p:sp>
      <p:pic>
        <p:nvPicPr>
          <p:cNvPr id="5" name="Picture 4">
            <a:extLst>
              <a:ext uri="{FF2B5EF4-FFF2-40B4-BE49-F238E27FC236}">
                <a16:creationId xmlns:a16="http://schemas.microsoft.com/office/drawing/2014/main" id="{71FD3A90-4751-4A1B-99F8-E17B1156550A}"/>
              </a:ext>
            </a:extLst>
          </p:cNvPr>
          <p:cNvPicPr>
            <a:picLocks noChangeAspect="1"/>
          </p:cNvPicPr>
          <p:nvPr/>
        </p:nvPicPr>
        <p:blipFill>
          <a:blip r:embed="rId3"/>
          <a:stretch>
            <a:fillRect/>
          </a:stretch>
        </p:blipFill>
        <p:spPr>
          <a:xfrm>
            <a:off x="101682" y="4072517"/>
            <a:ext cx="5773238" cy="2295182"/>
          </a:xfrm>
          <a:prstGeom prst="rect">
            <a:avLst/>
          </a:prstGeom>
        </p:spPr>
      </p:pic>
      <p:sp>
        <p:nvSpPr>
          <p:cNvPr id="22" name="TextBox 21">
            <a:extLst>
              <a:ext uri="{FF2B5EF4-FFF2-40B4-BE49-F238E27FC236}">
                <a16:creationId xmlns:a16="http://schemas.microsoft.com/office/drawing/2014/main" id="{5E2C68AF-2958-4CEF-B175-BD501FEFE378}"/>
              </a:ext>
            </a:extLst>
          </p:cNvPr>
          <p:cNvSpPr txBox="1"/>
          <p:nvPr/>
        </p:nvSpPr>
        <p:spPr>
          <a:xfrm>
            <a:off x="5994318" y="5099801"/>
            <a:ext cx="6096000" cy="923330"/>
          </a:xfrm>
          <a:prstGeom prst="rect">
            <a:avLst/>
          </a:prstGeom>
          <a:noFill/>
        </p:spPr>
        <p:txBody>
          <a:bodyPr wrap="square">
            <a:spAutoFit/>
          </a:bodyPr>
          <a:lstStyle/>
          <a:p>
            <a:r>
              <a:rPr lang="en-US" dirty="0"/>
              <a:t>If the minimum confidence threshold is, say, 70%, then only the second, third, and last rules are output, because these are the only ones generated that are strong</a:t>
            </a:r>
            <a:endParaRPr lang="en-GB" dirty="0"/>
          </a:p>
        </p:txBody>
      </p:sp>
    </p:spTree>
    <p:extLst>
      <p:ext uri="{BB962C8B-B14F-4D97-AF65-F5344CB8AC3E}">
        <p14:creationId xmlns:p14="http://schemas.microsoft.com/office/powerpoint/2010/main" val="2706476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 name="Group 13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0"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1" name="Rectangle 14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1" name="TextBox 20">
            <a:extLst>
              <a:ext uri="{FF2B5EF4-FFF2-40B4-BE49-F238E27FC236}">
                <a16:creationId xmlns:a16="http://schemas.microsoft.com/office/drawing/2014/main" id="{1ADBD12D-FBB4-9746-A34B-3AC7817BEB09}"/>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Light"/>
                <a:ea typeface="+mn-ea"/>
                <a:cs typeface="+mn-cs"/>
              </a:rPr>
              <a:t>Example For Apriori Algorithm</a:t>
            </a:r>
            <a:endParaRPr kumimoji="0" lang="en-US" sz="4000" b="0" i="0" u="none" strike="noStrike" kern="1200" cap="none" spc="0" normalizeH="0" baseline="0" noProof="0" dirty="0">
              <a:ln>
                <a:noFill/>
              </a:ln>
              <a:solidFill>
                <a:srgbClr val="FFFFFF"/>
              </a:solidFill>
              <a:effectLst/>
              <a:uLnTx/>
              <a:uFillTx/>
              <a:latin typeface="Calibri Light"/>
              <a:ea typeface="+mn-ea"/>
              <a:cs typeface="+mn-cs"/>
            </a:endParaRPr>
          </a:p>
        </p:txBody>
      </p:sp>
      <p:sp>
        <p:nvSpPr>
          <p:cNvPr id="23" name="Rectangle 2">
            <a:extLst>
              <a:ext uri="{FF2B5EF4-FFF2-40B4-BE49-F238E27FC236}">
                <a16:creationId xmlns:a16="http://schemas.microsoft.com/office/drawing/2014/main" id="{065AF084-59E8-904E-9324-51336518AC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Isosceles Triangle 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Isosceles Triangle 1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7" name="Picture 16" descr="Datafolkz Signature Logo-01-05.png"/>
          <p:cNvPicPr>
            <a:picLocks noChangeAspect="1"/>
          </p:cNvPicPr>
          <p:nvPr/>
        </p:nvPicPr>
        <p:blipFill>
          <a:blip r:embed="rId2"/>
          <a:stretch>
            <a:fillRect/>
          </a:stretch>
        </p:blipFill>
        <p:spPr>
          <a:xfrm>
            <a:off x="9474289" y="5328127"/>
            <a:ext cx="2717711" cy="1529873"/>
          </a:xfrm>
          <a:prstGeom prst="rect">
            <a:avLst/>
          </a:prstGeom>
        </p:spPr>
      </p:pic>
      <p:graphicFrame>
        <p:nvGraphicFramePr>
          <p:cNvPr id="18" name="Table 17"/>
          <p:cNvGraphicFramePr>
            <a:graphicFrameLocks noGrp="1"/>
          </p:cNvGraphicFramePr>
          <p:nvPr/>
        </p:nvGraphicFramePr>
        <p:xfrm>
          <a:off x="812935" y="4489631"/>
          <a:ext cx="6519116" cy="1963512"/>
        </p:xfrm>
        <a:graphic>
          <a:graphicData uri="http://schemas.openxmlformats.org/drawingml/2006/table">
            <a:tbl>
              <a:tblPr/>
              <a:tblGrid>
                <a:gridCol w="1303687">
                  <a:extLst>
                    <a:ext uri="{9D8B030D-6E8A-4147-A177-3AD203B41FA5}">
                      <a16:colId xmlns:a16="http://schemas.microsoft.com/office/drawing/2014/main" val="20000"/>
                    </a:ext>
                  </a:extLst>
                </a:gridCol>
                <a:gridCol w="1303687">
                  <a:extLst>
                    <a:ext uri="{9D8B030D-6E8A-4147-A177-3AD203B41FA5}">
                      <a16:colId xmlns:a16="http://schemas.microsoft.com/office/drawing/2014/main" val="20001"/>
                    </a:ext>
                  </a:extLst>
                </a:gridCol>
                <a:gridCol w="1303687">
                  <a:extLst>
                    <a:ext uri="{9D8B030D-6E8A-4147-A177-3AD203B41FA5}">
                      <a16:colId xmlns:a16="http://schemas.microsoft.com/office/drawing/2014/main" val="20002"/>
                    </a:ext>
                  </a:extLst>
                </a:gridCol>
                <a:gridCol w="1303687">
                  <a:extLst>
                    <a:ext uri="{9D8B030D-6E8A-4147-A177-3AD203B41FA5}">
                      <a16:colId xmlns:a16="http://schemas.microsoft.com/office/drawing/2014/main" val="20003"/>
                    </a:ext>
                  </a:extLst>
                </a:gridCol>
                <a:gridCol w="1304368">
                  <a:extLst>
                    <a:ext uri="{9D8B030D-6E8A-4147-A177-3AD203B41FA5}">
                      <a16:colId xmlns:a16="http://schemas.microsoft.com/office/drawing/2014/main" val="20004"/>
                    </a:ext>
                  </a:extLst>
                </a:gridCol>
              </a:tblGrid>
              <a:tr h="842236">
                <a:tc>
                  <a:txBody>
                    <a:bodyPr/>
                    <a:lstStyle/>
                    <a:p>
                      <a:pPr marL="0" marR="0" fontAlgn="base">
                        <a:lnSpc>
                          <a:spcPct val="115000"/>
                        </a:lnSpc>
                        <a:spcBef>
                          <a:spcPts val="0"/>
                        </a:spcBef>
                        <a:spcAft>
                          <a:spcPts val="0"/>
                        </a:spcAft>
                      </a:pP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marL="0" marR="0" fontAlgn="base">
                        <a:lnSpc>
                          <a:spcPct val="115000"/>
                        </a:lnSpc>
                        <a:spcBef>
                          <a:spcPts val="0"/>
                        </a:spcBef>
                        <a:spcAft>
                          <a:spcPts val="0"/>
                        </a:spcAft>
                      </a:pPr>
                      <a:r>
                        <a:rPr lang="en-US" sz="1400" b="1" dirty="0">
                          <a:latin typeface="Arial"/>
                          <a:ea typeface="Times New Roman"/>
                          <a:cs typeface="Times New Roman"/>
                        </a:rPr>
                        <a:t>ID</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marL="0" marR="0" fontAlgn="base">
                        <a:lnSpc>
                          <a:spcPct val="115000"/>
                        </a:lnSpc>
                        <a:spcBef>
                          <a:spcPts val="0"/>
                        </a:spcBef>
                        <a:spcAft>
                          <a:spcPts val="0"/>
                        </a:spcAft>
                      </a:pPr>
                      <a:r>
                        <a:rPr lang="en-US" sz="1400" b="1" dirty="0">
                          <a:latin typeface="Arial"/>
                          <a:ea typeface="Times New Roman"/>
                          <a:cs typeface="Times New Roman"/>
                        </a:rPr>
                        <a:t>Item 1</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marL="0" marR="0" fontAlgn="base">
                        <a:lnSpc>
                          <a:spcPct val="115000"/>
                        </a:lnSpc>
                        <a:spcBef>
                          <a:spcPts val="0"/>
                        </a:spcBef>
                        <a:spcAft>
                          <a:spcPts val="0"/>
                        </a:spcAft>
                      </a:pPr>
                      <a:r>
                        <a:rPr lang="en-US" sz="1400" b="1" dirty="0">
                          <a:latin typeface="Arial"/>
                          <a:ea typeface="Times New Roman"/>
                          <a:cs typeface="Times New Roman"/>
                        </a:rPr>
                        <a:t>Item 2</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marL="0" marR="0" fontAlgn="base">
                        <a:lnSpc>
                          <a:spcPct val="115000"/>
                        </a:lnSpc>
                        <a:spcBef>
                          <a:spcPts val="0"/>
                        </a:spcBef>
                        <a:spcAft>
                          <a:spcPts val="0"/>
                        </a:spcAft>
                      </a:pPr>
                      <a:r>
                        <a:rPr lang="en-US" sz="1400" b="1" dirty="0">
                          <a:latin typeface="Arial"/>
                          <a:ea typeface="Times New Roman"/>
                          <a:cs typeface="Times New Roman"/>
                        </a:rPr>
                        <a:t>Number of</a:t>
                      </a:r>
                      <a:endParaRPr lang="en-US" sz="1400" dirty="0">
                        <a:latin typeface="Calibri"/>
                        <a:ea typeface="Times New Roman"/>
                        <a:cs typeface="Times New Roman"/>
                      </a:endParaRPr>
                    </a:p>
                    <a:p>
                      <a:pPr marL="0" marR="0" fontAlgn="base">
                        <a:lnSpc>
                          <a:spcPct val="115000"/>
                        </a:lnSpc>
                        <a:spcBef>
                          <a:spcPts val="0"/>
                        </a:spcBef>
                        <a:spcAft>
                          <a:spcPts val="0"/>
                        </a:spcAft>
                      </a:pPr>
                      <a:r>
                        <a:rPr lang="en-US" sz="1400" b="1" dirty="0">
                          <a:latin typeface="Arial"/>
                          <a:ea typeface="Times New Roman"/>
                          <a:cs typeface="Times New Roman"/>
                        </a:rPr>
                        <a:t>Transactions</a:t>
                      </a:r>
                      <a:endParaRPr lang="en-US" sz="1400" dirty="0">
                        <a:latin typeface="Calibri"/>
                        <a:ea typeface="Times New Roman"/>
                        <a:cs typeface="Times New Roman"/>
                      </a:endParaRPr>
                    </a:p>
                    <a:p>
                      <a:pPr marL="0" marR="0" fontAlgn="base">
                        <a:lnSpc>
                          <a:spcPct val="115000"/>
                        </a:lnSpc>
                        <a:spcBef>
                          <a:spcPts val="0"/>
                        </a:spcBef>
                        <a:spcAft>
                          <a:spcPts val="0"/>
                        </a:spcAft>
                      </a:pPr>
                      <a:r>
                        <a:rPr lang="en-US" sz="1400" b="1" dirty="0">
                          <a:latin typeface="Arial"/>
                          <a:ea typeface="Times New Roman"/>
                          <a:cs typeface="Times New Roman"/>
                        </a:rPr>
                        <a:t>In a Month</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extLst>
                  <a:ext uri="{0D108BD9-81ED-4DB2-BD59-A6C34878D82A}">
                    <a16:rowId xmlns:a16="http://schemas.microsoft.com/office/drawing/2014/main" val="10000"/>
                  </a:ext>
                </a:extLst>
              </a:tr>
              <a:tr h="280319">
                <a:tc>
                  <a:txBody>
                    <a:bodyPr/>
                    <a:lstStyle/>
                    <a:p>
                      <a:pPr marL="0" marR="0" fontAlgn="base">
                        <a:lnSpc>
                          <a:spcPct val="115000"/>
                        </a:lnSpc>
                        <a:spcBef>
                          <a:spcPts val="0"/>
                        </a:spcBef>
                        <a:spcAft>
                          <a:spcPts val="0"/>
                        </a:spcAft>
                      </a:pPr>
                      <a:r>
                        <a:rPr lang="en-US" sz="1400" b="1" dirty="0">
                          <a:latin typeface="Arial"/>
                          <a:ea typeface="Times New Roman"/>
                          <a:cs typeface="Times New Roman"/>
                        </a:rPr>
                        <a:t>Groceries</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marL="0" marR="0" fontAlgn="base">
                        <a:lnSpc>
                          <a:spcPct val="115000"/>
                        </a:lnSpc>
                        <a:spcBef>
                          <a:spcPts val="0"/>
                        </a:spcBef>
                        <a:spcAft>
                          <a:spcPts val="0"/>
                        </a:spcAft>
                      </a:pPr>
                      <a:r>
                        <a:rPr lang="en-US" sz="1400" dirty="0">
                          <a:latin typeface="Arial"/>
                          <a:ea typeface="Times New Roman"/>
                          <a:cs typeface="Times New Roman"/>
                        </a:rPr>
                        <a:t>T1</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400">
                          <a:latin typeface="Arial"/>
                          <a:ea typeface="Times New Roman"/>
                          <a:cs typeface="Times New Roman"/>
                        </a:rPr>
                        <a:t>Milk</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400" dirty="0">
                          <a:latin typeface="Arial"/>
                          <a:ea typeface="Times New Roman"/>
                          <a:cs typeface="Times New Roman"/>
                        </a:rPr>
                        <a:t>Bread</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400" dirty="0">
                          <a:latin typeface="Arial"/>
                          <a:ea typeface="Times New Roman"/>
                          <a:cs typeface="Times New Roman"/>
                        </a:rPr>
                        <a:t>523,457</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0319">
                <a:tc>
                  <a:txBody>
                    <a:bodyPr/>
                    <a:lstStyle/>
                    <a:p>
                      <a:pPr marL="0" marR="0" fontAlgn="base">
                        <a:lnSpc>
                          <a:spcPct val="115000"/>
                        </a:lnSpc>
                        <a:spcBef>
                          <a:spcPts val="0"/>
                        </a:spcBef>
                        <a:spcAft>
                          <a:spcPts val="0"/>
                        </a:spcAft>
                      </a:pP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marL="0" marR="0" fontAlgn="base">
                        <a:lnSpc>
                          <a:spcPct val="115000"/>
                        </a:lnSpc>
                        <a:spcBef>
                          <a:spcPts val="0"/>
                        </a:spcBef>
                        <a:spcAft>
                          <a:spcPts val="0"/>
                        </a:spcAft>
                      </a:pPr>
                      <a:r>
                        <a:rPr lang="en-US" sz="1400" dirty="0">
                          <a:latin typeface="Arial"/>
                          <a:ea typeface="Times New Roman"/>
                          <a:cs typeface="Times New Roman"/>
                        </a:rPr>
                        <a:t>T2</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400" dirty="0">
                          <a:latin typeface="Arial"/>
                          <a:ea typeface="Times New Roman"/>
                          <a:cs typeface="Times New Roman"/>
                        </a:rPr>
                        <a:t>Milk</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400">
                          <a:latin typeface="Arial"/>
                          <a:ea typeface="Times New Roman"/>
                          <a:cs typeface="Times New Roman"/>
                        </a:rPr>
                        <a:t>-</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400">
                          <a:latin typeface="Arial"/>
                          <a:ea typeface="Times New Roman"/>
                          <a:cs typeface="Times New Roman"/>
                        </a:rPr>
                        <a:t>2,461</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0319">
                <a:tc>
                  <a:txBody>
                    <a:bodyPr/>
                    <a:lstStyle/>
                    <a:p>
                      <a:pPr marL="0" marR="0" fontAlgn="base">
                        <a:lnSpc>
                          <a:spcPct val="115000"/>
                        </a:lnSpc>
                        <a:spcBef>
                          <a:spcPts val="0"/>
                        </a:spcBef>
                        <a:spcAft>
                          <a:spcPts val="0"/>
                        </a:spcAft>
                      </a:pPr>
                      <a:r>
                        <a:rPr lang="en-US" sz="1400" b="1" dirty="0">
                          <a:latin typeface="Arial"/>
                          <a:ea typeface="Times New Roman"/>
                          <a:cs typeface="Times New Roman"/>
                        </a:rPr>
                        <a:t>Apparels</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marL="0" marR="0" fontAlgn="base">
                        <a:lnSpc>
                          <a:spcPct val="115000"/>
                        </a:lnSpc>
                        <a:spcBef>
                          <a:spcPts val="0"/>
                        </a:spcBef>
                        <a:spcAft>
                          <a:spcPts val="0"/>
                        </a:spcAft>
                      </a:pPr>
                      <a:r>
                        <a:rPr lang="en-US" sz="1400">
                          <a:latin typeface="Arial"/>
                          <a:ea typeface="Times New Roman"/>
                          <a:cs typeface="Times New Roman"/>
                        </a:rPr>
                        <a:t>T1</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400" dirty="0">
                          <a:latin typeface="Arial"/>
                          <a:ea typeface="Times New Roman"/>
                          <a:cs typeface="Times New Roman"/>
                        </a:rPr>
                        <a:t>Jeans</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400">
                          <a:latin typeface="Arial"/>
                          <a:ea typeface="Times New Roman"/>
                          <a:cs typeface="Times New Roman"/>
                        </a:rPr>
                        <a:t>Shoes</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400">
                          <a:latin typeface="Arial"/>
                          <a:ea typeface="Times New Roman"/>
                          <a:cs typeface="Times New Roman"/>
                        </a:rPr>
                        <a:t>198</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0319">
                <a:tc>
                  <a:txBody>
                    <a:bodyPr/>
                    <a:lstStyle/>
                    <a:p>
                      <a:pPr marL="0" marR="0" fontAlgn="base">
                        <a:lnSpc>
                          <a:spcPct val="115000"/>
                        </a:lnSpc>
                        <a:spcBef>
                          <a:spcPts val="0"/>
                        </a:spcBef>
                        <a:spcAft>
                          <a:spcPts val="0"/>
                        </a:spcAft>
                      </a:pP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CDDC"/>
                    </a:solidFill>
                  </a:tcPr>
                </a:tc>
                <a:tc>
                  <a:txBody>
                    <a:bodyPr/>
                    <a:lstStyle/>
                    <a:p>
                      <a:pPr marL="0" marR="0" fontAlgn="base">
                        <a:lnSpc>
                          <a:spcPct val="115000"/>
                        </a:lnSpc>
                        <a:spcBef>
                          <a:spcPts val="0"/>
                        </a:spcBef>
                        <a:spcAft>
                          <a:spcPts val="0"/>
                        </a:spcAft>
                      </a:pPr>
                      <a:r>
                        <a:rPr lang="en-US" sz="1400">
                          <a:latin typeface="Arial"/>
                          <a:ea typeface="Times New Roman"/>
                          <a:cs typeface="Times New Roman"/>
                        </a:rPr>
                        <a:t>T2</a:t>
                      </a:r>
                      <a:endParaRPr lang="en-US" sz="1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400" dirty="0">
                          <a:latin typeface="Arial"/>
                          <a:ea typeface="Times New Roman"/>
                          <a:cs typeface="Times New Roman"/>
                        </a:rPr>
                        <a:t>Jeans</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400" dirty="0">
                          <a:latin typeface="Arial"/>
                          <a:ea typeface="Times New Roman"/>
                          <a:cs typeface="Times New Roman"/>
                        </a:rPr>
                        <a:t>-</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a:lnSpc>
                          <a:spcPct val="115000"/>
                        </a:lnSpc>
                        <a:spcBef>
                          <a:spcPts val="0"/>
                        </a:spcBef>
                        <a:spcAft>
                          <a:spcPts val="0"/>
                        </a:spcAft>
                      </a:pPr>
                      <a:r>
                        <a:rPr lang="en-US" sz="1400" dirty="0">
                          <a:latin typeface="Arial"/>
                          <a:ea typeface="Times New Roman"/>
                          <a:cs typeface="Times New Roman"/>
                        </a:rPr>
                        <a:t>29,846</a:t>
                      </a:r>
                      <a:endParaRPr lang="en-US" sz="14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9" name="Rectangle 1"/>
          <p:cNvSpPr>
            <a:spLocks noChangeArrowheads="1"/>
          </p:cNvSpPr>
          <p:nvPr/>
        </p:nvSpPr>
        <p:spPr bwMode="auto">
          <a:xfrm>
            <a:off x="1119425" y="2543175"/>
            <a:ext cx="10432493"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To begin with, divide the transactions into two categories: Groceries and Apparels.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After studying the data, following observations were noted in the groceries business unit: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 T2 Milk is bought as a single product in 2,461 transactions in the month of May 2018.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 T1 Milk is bought along with bread in 523,457 transactions in the month of May 2018.</a:t>
            </a:r>
          </a:p>
        </p:txBody>
      </p:sp>
    </p:spTree>
    <p:extLst>
      <p:ext uri="{BB962C8B-B14F-4D97-AF65-F5344CB8AC3E}">
        <p14:creationId xmlns:p14="http://schemas.microsoft.com/office/powerpoint/2010/main" val="3973095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3"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p:nvSpPr>
        <p:spPr>
          <a:xfrm>
            <a:off x="1482134" y="2063943"/>
            <a:ext cx="2836647" cy="2982355"/>
          </a:xfrm>
          <a:prstGeom prst="rect">
            <a:avLst/>
          </a:prstGeom>
        </p:spPr>
        <p:txBody>
          <a:bodyPr wrap="square">
            <a:sp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Bahnschrift SemiBold Condensed" pitchFamily="34" charset="0"/>
                <a:ea typeface="+mn-ea"/>
                <a:cs typeface="+mn-cs"/>
              </a:rPr>
              <a:t>Advantages</a:t>
            </a: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Bahnschrift SemiBold Condensed" pitchFamily="34" charset="0"/>
                <a:ea typeface="+mn-ea"/>
                <a:cs typeface="+mn-cs"/>
              </a:rPr>
              <a:t>of </a:t>
            </a: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Bahnschrift SemiBold Condensed" pitchFamily="34" charset="0"/>
                <a:ea typeface="+mn-ea"/>
                <a:cs typeface="+mn-cs"/>
              </a:rPr>
              <a:t>Random</a:t>
            </a: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Bahnschrift SemiBold Condensed" pitchFamily="34" charset="0"/>
                <a:ea typeface="+mn-ea"/>
                <a:cs typeface="+mn-cs"/>
              </a:rPr>
              <a:t>Forests</a:t>
            </a:r>
          </a:p>
        </p:txBody>
      </p:sp>
      <p:pic>
        <p:nvPicPr>
          <p:cNvPr id="13" name="Picture 12" descr="Datafolkz Signature Logo-01-05.png"/>
          <p:cNvPicPr>
            <a:picLocks noChangeAspect="1"/>
          </p:cNvPicPr>
          <p:nvPr/>
        </p:nvPicPr>
        <p:blipFill>
          <a:blip r:embed="rId2"/>
          <a:stretch>
            <a:fillRect/>
          </a:stretch>
        </p:blipFill>
        <p:spPr>
          <a:xfrm>
            <a:off x="9470857" y="-1"/>
            <a:ext cx="2717711" cy="1529873"/>
          </a:xfrm>
          <a:prstGeom prst="rect">
            <a:avLst/>
          </a:prstGeom>
        </p:spPr>
      </p:pic>
      <p:sp>
        <p:nvSpPr>
          <p:cNvPr id="4097" name="Rectangle 1"/>
          <p:cNvSpPr>
            <a:spLocks noChangeArrowheads="1"/>
          </p:cNvSpPr>
          <p:nvPr/>
        </p:nvSpPr>
        <p:spPr bwMode="auto">
          <a:xfrm>
            <a:off x="434422" y="1445312"/>
            <a:ext cx="11087017"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Conclusions from the study for the Groceries Business Unit: </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When customers buy milk, they also buy bread along with it.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Total transactions where milk is present = 523,457 + 2461 = 525,918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Total transactions where milk and bread are present = 523,457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The association or probability of customers buying bread given the fact that they buy milk is = 523,457/525,918 = 99%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When customers buy milk, they also buy bread along with it.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There is association between milk and bread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a:t>
            </a:r>
          </a:p>
        </p:txBody>
      </p:sp>
      <p:sp>
        <p:nvSpPr>
          <p:cNvPr id="11" name="Freeform: Shape 1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6084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3"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p:cNvSpPr/>
          <p:nvPr/>
        </p:nvSpPr>
        <p:spPr>
          <a:xfrm>
            <a:off x="1482134" y="2063943"/>
            <a:ext cx="2836647" cy="2982355"/>
          </a:xfrm>
          <a:prstGeom prst="rect">
            <a:avLst/>
          </a:prstGeom>
        </p:spPr>
        <p:txBody>
          <a:bodyPr wrap="square">
            <a:sp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Bahnschrift SemiBold Condensed" pitchFamily="34" charset="0"/>
                <a:ea typeface="+mn-ea"/>
                <a:cs typeface="+mn-cs"/>
              </a:rPr>
              <a:t>Advantages</a:t>
            </a: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Bahnschrift SemiBold Condensed" pitchFamily="34" charset="0"/>
                <a:ea typeface="+mn-ea"/>
                <a:cs typeface="+mn-cs"/>
              </a:rPr>
              <a:t>of </a:t>
            </a: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Bahnschrift SemiBold Condensed" pitchFamily="34" charset="0"/>
                <a:ea typeface="+mn-ea"/>
                <a:cs typeface="+mn-cs"/>
              </a:rPr>
              <a:t>Random</a:t>
            </a: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Bahnschrift SemiBold Condensed" pitchFamily="34" charset="0"/>
                <a:ea typeface="+mn-ea"/>
                <a:cs typeface="+mn-cs"/>
              </a:rPr>
              <a:t>Forests</a:t>
            </a:r>
          </a:p>
        </p:txBody>
      </p:sp>
      <p:pic>
        <p:nvPicPr>
          <p:cNvPr id="13" name="Picture 12" descr="Datafolkz Signature Logo-01-05.png"/>
          <p:cNvPicPr>
            <a:picLocks noChangeAspect="1"/>
          </p:cNvPicPr>
          <p:nvPr/>
        </p:nvPicPr>
        <p:blipFill>
          <a:blip r:embed="rId2"/>
          <a:stretch>
            <a:fillRect/>
          </a:stretch>
        </p:blipFill>
        <p:spPr>
          <a:xfrm>
            <a:off x="9470857" y="-1"/>
            <a:ext cx="2717711" cy="1529873"/>
          </a:xfrm>
          <a:prstGeom prst="rect">
            <a:avLst/>
          </a:prstGeom>
        </p:spPr>
      </p:pic>
      <p:sp>
        <p:nvSpPr>
          <p:cNvPr id="4097" name="Rectangle 1"/>
          <p:cNvSpPr>
            <a:spLocks noChangeArrowheads="1"/>
          </p:cNvSpPr>
          <p:nvPr/>
        </p:nvSpPr>
        <p:spPr bwMode="auto">
          <a:xfrm>
            <a:off x="434422" y="2183976"/>
            <a:ext cx="11087017"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 There is no association between jeans and formal shoes.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Total transactions in which jeans were present = 29,846 + 198 = 30,044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Total transactions in which jeans and formal shoes were present = 198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The association or probability of customers buying formal shoes given the fact that they buy jeans is = 198/30,44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a:t>
            </a:r>
          </a:p>
        </p:txBody>
      </p:sp>
      <p:sp>
        <p:nvSpPr>
          <p:cNvPr id="11" name="Freeform: Shape 1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39006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4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TextBox 20">
            <a:extLst>
              <a:ext uri="{FF2B5EF4-FFF2-40B4-BE49-F238E27FC236}">
                <a16:creationId xmlns:a16="http://schemas.microsoft.com/office/drawing/2014/main" id="{0770DA3A-C34E-1C4F-B336-4E55DE34F2DA}"/>
              </a:ext>
            </a:extLst>
          </p:cNvPr>
          <p:cNvSpPr txBox="1"/>
          <p:nvPr/>
        </p:nvSpPr>
        <p:spPr>
          <a:xfrm>
            <a:off x="3045368" y="2794894"/>
            <a:ext cx="6105194" cy="853216"/>
          </a:xfrm>
          <a:prstGeom prst="rect">
            <a:avLst/>
          </a:prstGeom>
        </p:spPr>
        <p:txBody>
          <a:bodyPr vert="horz" lIns="91440" tIns="45720" rIns="91440" bIns="45720" rtlCol="0" anchor="b">
            <a:normAutofit lnSpcReduction="10000"/>
          </a:bodyPr>
          <a:lstStyle/>
          <a:p>
            <a:pPr algn="ctr">
              <a:lnSpc>
                <a:spcPct val="90000"/>
              </a:lnSpc>
              <a:spcBef>
                <a:spcPct val="0"/>
              </a:spcBef>
              <a:spcAft>
                <a:spcPts val="600"/>
              </a:spcAft>
            </a:pPr>
            <a:r>
              <a:rPr lang="en-US" sz="6000" b="1" kern="1200" dirty="0">
                <a:solidFill>
                  <a:srgbClr val="FFFFFF"/>
                </a:solidFill>
                <a:latin typeface="+mj-lt"/>
                <a:ea typeface="+mj-ea"/>
                <a:cs typeface="+mj-cs"/>
              </a:rPr>
              <a:t>Thank you</a:t>
            </a:r>
          </a:p>
        </p:txBody>
      </p:sp>
      <p:pic>
        <p:nvPicPr>
          <p:cNvPr id="5" name="Picture 4" descr="Datafolkz Signature Logo-01-05.png"/>
          <p:cNvPicPr>
            <a:picLocks noChangeAspect="1"/>
          </p:cNvPicPr>
          <p:nvPr/>
        </p:nvPicPr>
        <p:blipFill>
          <a:blip r:embed="rId3"/>
          <a:stretch>
            <a:fillRect/>
          </a:stretch>
        </p:blipFill>
        <p:spPr>
          <a:xfrm>
            <a:off x="9470857" y="-1"/>
            <a:ext cx="2717711" cy="1529873"/>
          </a:xfrm>
          <a:prstGeom prst="rect">
            <a:avLst/>
          </a:prstGeom>
        </p:spPr>
      </p:pic>
    </p:spTree>
    <p:extLst>
      <p:ext uri="{BB962C8B-B14F-4D97-AF65-F5344CB8AC3E}">
        <p14:creationId xmlns:p14="http://schemas.microsoft.com/office/powerpoint/2010/main" val="277231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a:solidFill>
            <a:schemeClr val="accent5">
              <a:lumMod val="50000"/>
            </a:schemeClr>
          </a:solidFill>
        </p:grpSpPr>
        <p:sp>
          <p:nvSpPr>
            <p:cNvPr id="16"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9" name="Rectangle 18"/>
          <p:cNvSpPr/>
          <p:nvPr/>
        </p:nvSpPr>
        <p:spPr>
          <a:xfrm>
            <a:off x="1214848" y="1672737"/>
            <a:ext cx="3061729" cy="2905411"/>
          </a:xfrm>
          <a:prstGeom prst="rect">
            <a:avLst/>
          </a:prstGeom>
        </p:spPr>
        <p:txBody>
          <a:bodyPr wrap="square">
            <a:spAutoFit/>
          </a:bodyPr>
          <a:lstStyle/>
          <a:p>
            <a:pPr algn="ctr">
              <a:lnSpc>
                <a:spcPct val="90000"/>
              </a:lnSpc>
              <a:spcBef>
                <a:spcPct val="0"/>
              </a:spcBef>
              <a:spcAft>
                <a:spcPts val="600"/>
              </a:spcAft>
            </a:pPr>
            <a:r>
              <a:rPr lang="en-US" sz="4800" dirty="0">
                <a:solidFill>
                  <a:schemeClr val="bg1"/>
                </a:solidFill>
                <a:latin typeface="Bahnschrift SemiBold Condensed" pitchFamily="34" charset="0"/>
                <a:ea typeface="+mj-ea"/>
                <a:cs typeface="+mj-cs"/>
              </a:rPr>
              <a:t>Motivation</a:t>
            </a:r>
          </a:p>
          <a:p>
            <a:pPr algn="ctr">
              <a:lnSpc>
                <a:spcPct val="90000"/>
              </a:lnSpc>
              <a:spcBef>
                <a:spcPct val="0"/>
              </a:spcBef>
              <a:spcAft>
                <a:spcPts val="600"/>
              </a:spcAft>
            </a:pPr>
            <a:endParaRPr lang="en-US" sz="4800" dirty="0">
              <a:solidFill>
                <a:schemeClr val="bg1"/>
              </a:solidFill>
              <a:latin typeface="Bahnschrift SemiBold Condensed" pitchFamily="34" charset="0"/>
              <a:ea typeface="+mj-ea"/>
              <a:cs typeface="+mj-cs"/>
            </a:endParaRPr>
          </a:p>
          <a:p>
            <a:pPr algn="ctr">
              <a:lnSpc>
                <a:spcPct val="90000"/>
              </a:lnSpc>
              <a:spcBef>
                <a:spcPct val="0"/>
              </a:spcBef>
              <a:spcAft>
                <a:spcPts val="600"/>
              </a:spcAft>
            </a:pPr>
            <a:r>
              <a:rPr lang="en-US" sz="4800" dirty="0">
                <a:solidFill>
                  <a:schemeClr val="bg1"/>
                </a:solidFill>
                <a:latin typeface="Bahnschrift SemiBold Condensed" pitchFamily="34" charset="0"/>
                <a:ea typeface="+mj-ea"/>
                <a:cs typeface="+mj-cs"/>
              </a:rPr>
              <a:t>Market transactions</a:t>
            </a:r>
          </a:p>
        </p:txBody>
      </p:sp>
      <p:sp>
        <p:nvSpPr>
          <p:cNvPr id="20" name="Rectangle 19"/>
          <p:cNvSpPr/>
          <p:nvPr/>
        </p:nvSpPr>
        <p:spPr>
          <a:xfrm>
            <a:off x="4842436" y="930866"/>
            <a:ext cx="6426697" cy="3139321"/>
          </a:xfrm>
          <a:prstGeom prst="rect">
            <a:avLst/>
          </a:prstGeom>
        </p:spPr>
        <p:txBody>
          <a:bodyPr wrap="square">
            <a:spAutoFit/>
          </a:bodyPr>
          <a:lstStyle/>
          <a:p>
            <a:pPr lvl="0" algn="just" fontAlgn="base"/>
            <a:r>
              <a:rPr lang="en-US" dirty="0"/>
              <a:t>Can help retailers develop marketing strategies by gaining insight into which items are frequently purchased together by customers. </a:t>
            </a:r>
          </a:p>
          <a:p>
            <a:pPr lvl="0" algn="just" fontAlgn="base"/>
            <a:endParaRPr lang="en-US" dirty="0"/>
          </a:p>
          <a:p>
            <a:pPr lvl="0" algn="just" fontAlgn="base"/>
            <a:r>
              <a:rPr lang="en-US" dirty="0"/>
              <a:t>If customers are buying milk, how likely are they to also buy bread in the same trip</a:t>
            </a:r>
          </a:p>
          <a:p>
            <a:pPr lvl="0" algn="just" fontAlgn="base"/>
            <a:endParaRPr lang="en-US" dirty="0"/>
          </a:p>
          <a:p>
            <a:pPr lvl="0" algn="just" fontAlgn="base"/>
            <a:r>
              <a:rPr lang="en-US" dirty="0"/>
              <a:t>Help retailers understand the shelf space, marketing promotions, inventory management, customer relationship management</a:t>
            </a:r>
          </a:p>
          <a:p>
            <a:pPr lvl="0" algn="just" fontAlgn="base"/>
            <a:endParaRPr lang="en-US" dirty="0"/>
          </a:p>
          <a:p>
            <a:pPr lvl="0" algn="just" fontAlgn="base"/>
            <a:r>
              <a:rPr lang="en-US" b="1" dirty="0"/>
              <a:t>“Which groups or sets of items are customers likely to purchase on a given trip to the store?”</a:t>
            </a:r>
          </a:p>
        </p:txBody>
      </p:sp>
      <p:pic>
        <p:nvPicPr>
          <p:cNvPr id="14" name="Picture 13" descr="Datafolkz Signature Logo-01-05.png"/>
          <p:cNvPicPr>
            <a:picLocks noChangeAspect="1"/>
          </p:cNvPicPr>
          <p:nvPr/>
        </p:nvPicPr>
        <p:blipFill>
          <a:blip r:embed="rId3"/>
          <a:stretch>
            <a:fillRect/>
          </a:stretch>
        </p:blipFill>
        <p:spPr>
          <a:xfrm>
            <a:off x="9470857" y="5350564"/>
            <a:ext cx="2717711" cy="1529873"/>
          </a:xfrm>
          <a:prstGeom prst="rect">
            <a:avLst/>
          </a:prstGeom>
        </p:spPr>
      </p:pic>
      <p:pic>
        <p:nvPicPr>
          <p:cNvPr id="3" name="Picture 2">
            <a:extLst>
              <a:ext uri="{FF2B5EF4-FFF2-40B4-BE49-F238E27FC236}">
                <a16:creationId xmlns:a16="http://schemas.microsoft.com/office/drawing/2014/main" id="{34C88752-D2CB-4896-A7B6-ECC6EC92F777}"/>
              </a:ext>
            </a:extLst>
          </p:cNvPr>
          <p:cNvPicPr>
            <a:picLocks noChangeAspect="1"/>
          </p:cNvPicPr>
          <p:nvPr/>
        </p:nvPicPr>
        <p:blipFill>
          <a:blip r:embed="rId4"/>
          <a:stretch>
            <a:fillRect/>
          </a:stretch>
        </p:blipFill>
        <p:spPr>
          <a:xfrm>
            <a:off x="5480162" y="4298608"/>
            <a:ext cx="4247836" cy="2095599"/>
          </a:xfrm>
          <a:prstGeom prst="rect">
            <a:avLst/>
          </a:prstGeom>
        </p:spPr>
      </p:pic>
    </p:spTree>
    <p:extLst>
      <p:ext uri="{BB962C8B-B14F-4D97-AF65-F5344CB8AC3E}">
        <p14:creationId xmlns:p14="http://schemas.microsoft.com/office/powerpoint/2010/main" val="232084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a:solidFill>
            <a:schemeClr val="accent5">
              <a:lumMod val="50000"/>
            </a:schemeClr>
          </a:solidFill>
        </p:grpSpPr>
        <p:sp>
          <p:nvSpPr>
            <p:cNvPr id="16"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9" name="Rectangle 18"/>
          <p:cNvSpPr/>
          <p:nvPr/>
        </p:nvSpPr>
        <p:spPr>
          <a:xfrm>
            <a:off x="1214848" y="1672737"/>
            <a:ext cx="3061729" cy="2982355"/>
          </a:xfrm>
          <a:prstGeom prst="rect">
            <a:avLst/>
          </a:prstGeom>
        </p:spPr>
        <p:txBody>
          <a:bodyPr wrap="square">
            <a:spAutoFit/>
          </a:bodyPr>
          <a:lstStyle/>
          <a:p>
            <a:pPr algn="ctr">
              <a:lnSpc>
                <a:spcPct val="90000"/>
              </a:lnSpc>
              <a:spcBef>
                <a:spcPct val="0"/>
              </a:spcBef>
              <a:spcAft>
                <a:spcPts val="600"/>
              </a:spcAft>
            </a:pPr>
            <a:r>
              <a:rPr lang="en-US" sz="4800" dirty="0">
                <a:solidFill>
                  <a:schemeClr val="bg1"/>
                </a:solidFill>
                <a:latin typeface="Bahnschrift SemiBold Condensed" pitchFamily="34" charset="0"/>
                <a:ea typeface="+mj-ea"/>
                <a:cs typeface="+mj-cs"/>
              </a:rPr>
              <a:t>Example</a:t>
            </a:r>
          </a:p>
          <a:p>
            <a:pPr algn="ctr">
              <a:lnSpc>
                <a:spcPct val="90000"/>
              </a:lnSpc>
              <a:spcBef>
                <a:spcPct val="0"/>
              </a:spcBef>
              <a:spcAft>
                <a:spcPts val="600"/>
              </a:spcAft>
            </a:pPr>
            <a:r>
              <a:rPr lang="en-US" sz="4800" dirty="0">
                <a:solidFill>
                  <a:schemeClr val="bg1"/>
                </a:solidFill>
                <a:latin typeface="Bahnschrift SemiBold Condensed" pitchFamily="34" charset="0"/>
                <a:ea typeface="+mj-ea"/>
                <a:cs typeface="+mj-cs"/>
              </a:rPr>
              <a:t>Of</a:t>
            </a:r>
          </a:p>
          <a:p>
            <a:pPr algn="ctr">
              <a:lnSpc>
                <a:spcPct val="90000"/>
              </a:lnSpc>
              <a:spcBef>
                <a:spcPct val="0"/>
              </a:spcBef>
              <a:spcAft>
                <a:spcPts val="600"/>
              </a:spcAft>
            </a:pPr>
            <a:r>
              <a:rPr lang="en-US" sz="4800" dirty="0">
                <a:solidFill>
                  <a:schemeClr val="bg1"/>
                </a:solidFill>
                <a:latin typeface="Bahnschrift SemiBold Condensed" pitchFamily="34" charset="0"/>
                <a:ea typeface="+mj-ea"/>
                <a:cs typeface="+mj-cs"/>
              </a:rPr>
              <a:t>Association</a:t>
            </a:r>
          </a:p>
          <a:p>
            <a:pPr algn="ctr">
              <a:lnSpc>
                <a:spcPct val="90000"/>
              </a:lnSpc>
              <a:spcBef>
                <a:spcPct val="0"/>
              </a:spcBef>
              <a:spcAft>
                <a:spcPts val="600"/>
              </a:spcAft>
            </a:pPr>
            <a:r>
              <a:rPr lang="en-US" sz="4800" dirty="0">
                <a:solidFill>
                  <a:schemeClr val="bg1"/>
                </a:solidFill>
                <a:latin typeface="Bahnschrift SemiBold Condensed" pitchFamily="34" charset="0"/>
                <a:ea typeface="+mj-ea"/>
                <a:cs typeface="+mj-cs"/>
              </a:rPr>
              <a:t>Rules</a:t>
            </a:r>
          </a:p>
        </p:txBody>
      </p:sp>
      <p:sp>
        <p:nvSpPr>
          <p:cNvPr id="20" name="Rectangle 19"/>
          <p:cNvSpPr/>
          <p:nvPr/>
        </p:nvSpPr>
        <p:spPr>
          <a:xfrm>
            <a:off x="4928344" y="1484993"/>
            <a:ext cx="6448559" cy="4401205"/>
          </a:xfrm>
          <a:prstGeom prst="rect">
            <a:avLst/>
          </a:prstGeom>
        </p:spPr>
        <p:txBody>
          <a:bodyPr wrap="square">
            <a:spAutoFit/>
          </a:bodyPr>
          <a:lstStyle/>
          <a:p>
            <a:pPr lvl="0" algn="just" fontAlgn="base"/>
            <a:r>
              <a:rPr lang="en-US" sz="2000" dirty="0"/>
              <a:t>In a store, all vegetables are placed in the same aisle, all dairy items are placed together and cosmetics form another set of such groups. </a:t>
            </a:r>
          </a:p>
          <a:p>
            <a:pPr lvl="0" algn="just" fontAlgn="base"/>
            <a:endParaRPr lang="en-US" sz="2000" dirty="0"/>
          </a:p>
          <a:p>
            <a:pPr lvl="0" algn="just" fontAlgn="base"/>
            <a:r>
              <a:rPr lang="en-US" sz="2000" dirty="0"/>
              <a:t>Investing time and resources on deliberate product placements like this not only reduces a customer’s shopping time, </a:t>
            </a:r>
          </a:p>
          <a:p>
            <a:pPr lvl="0" algn="just" fontAlgn="base"/>
            <a:endParaRPr lang="en-US" sz="2000" dirty="0"/>
          </a:p>
          <a:p>
            <a:pPr lvl="0" algn="just" fontAlgn="base"/>
            <a:r>
              <a:rPr lang="en-US" sz="2000" dirty="0"/>
              <a:t>but also reminds the customer of what relevant items (s)he might be interested in buying, thus helping stores cross-sell in the process. </a:t>
            </a:r>
          </a:p>
          <a:p>
            <a:pPr lvl="0" algn="just" fontAlgn="base"/>
            <a:endParaRPr lang="en-US" sz="2000" dirty="0"/>
          </a:p>
          <a:p>
            <a:pPr lvl="0" algn="just" fontAlgn="base"/>
            <a:r>
              <a:rPr lang="en-US" sz="2000" dirty="0"/>
              <a:t>Association rules help uncover all such relationships between items from huge databases.</a:t>
            </a:r>
          </a:p>
        </p:txBody>
      </p:sp>
      <p:pic>
        <p:nvPicPr>
          <p:cNvPr id="14" name="Picture 13" descr="Datafolkz Signature Logo-01-05.png"/>
          <p:cNvPicPr>
            <a:picLocks noChangeAspect="1"/>
          </p:cNvPicPr>
          <p:nvPr/>
        </p:nvPicPr>
        <p:blipFill>
          <a:blip r:embed="rId3"/>
          <a:stretch>
            <a:fillRect/>
          </a:stretch>
        </p:blipFill>
        <p:spPr>
          <a:xfrm>
            <a:off x="9470857" y="5350564"/>
            <a:ext cx="2717711" cy="1529873"/>
          </a:xfrm>
          <a:prstGeom prst="rect">
            <a:avLst/>
          </a:prstGeom>
        </p:spPr>
      </p:pic>
    </p:spTree>
    <p:extLst>
      <p:ext uri="{BB962C8B-B14F-4D97-AF65-F5344CB8AC3E}">
        <p14:creationId xmlns:p14="http://schemas.microsoft.com/office/powerpoint/2010/main" val="87666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Freeform: Shape 1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Isosceles Triangle 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Isosceles Triangle 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Google Shape;224;p35"/>
          <p:cNvSpPr txBox="1">
            <a:spLocks noGrp="1"/>
          </p:cNvSpPr>
          <p:nvPr>
            <p:ph type="ctrTitle" idx="2"/>
          </p:nvPr>
        </p:nvSpPr>
        <p:spPr>
          <a:xfrm>
            <a:off x="2265648" y="610842"/>
            <a:ext cx="6653773" cy="704393"/>
          </a:xfrm>
          <a:prstGeom prst="rect">
            <a:avLst/>
          </a:prstGeom>
        </p:spPr>
        <p:txBody>
          <a:bodyPr spcFirstLastPara="1" wrap="square" lIns="91425" tIns="91425" rIns="91425" bIns="91425" anchor="t" anchorCtr="0">
            <a:noAutofit/>
          </a:bodyPr>
          <a:lstStyle/>
          <a:p>
            <a:r>
              <a:rPr lang="en-US" sz="4800" dirty="0">
                <a:solidFill>
                  <a:schemeClr val="tx1"/>
                </a:solidFill>
                <a:latin typeface="Bahnschrift SemiBold Condensed" pitchFamily="34" charset="0"/>
              </a:rPr>
              <a:t>What </a:t>
            </a:r>
            <a:r>
              <a:rPr lang="en-US" sz="4800" dirty="0">
                <a:latin typeface="Bahnschrift SemiBold Condensed" pitchFamily="34" charset="0"/>
              </a:rPr>
              <a:t>is</a:t>
            </a:r>
            <a:r>
              <a:rPr lang="en-US" sz="4800" dirty="0">
                <a:solidFill>
                  <a:schemeClr val="tx1"/>
                </a:solidFill>
                <a:latin typeface="Bahnschrift SemiBold Condensed" pitchFamily="34" charset="0"/>
              </a:rPr>
              <a:t> Association Rule ?</a:t>
            </a:r>
          </a:p>
        </p:txBody>
      </p:sp>
      <p:sp>
        <p:nvSpPr>
          <p:cNvPr id="11" name="Rectangle 10"/>
          <p:cNvSpPr/>
          <p:nvPr/>
        </p:nvSpPr>
        <p:spPr>
          <a:xfrm>
            <a:off x="838200" y="1567832"/>
            <a:ext cx="10359683" cy="4462760"/>
          </a:xfrm>
          <a:prstGeom prst="rect">
            <a:avLst/>
          </a:prstGeom>
        </p:spPr>
        <p:txBody>
          <a:bodyPr wrap="square">
            <a:spAutoFit/>
          </a:bodyPr>
          <a:lstStyle/>
          <a:p>
            <a:pPr algn="just"/>
            <a:r>
              <a:rPr lang="en-US" sz="2000" dirty="0"/>
              <a:t>The transaction data can be analyzed for buying patterns that reflect items that are frequently associated or purchased together. </a:t>
            </a:r>
          </a:p>
          <a:p>
            <a:pPr algn="just"/>
            <a:endParaRPr lang="en-US" sz="2000" dirty="0"/>
          </a:p>
          <a:p>
            <a:pPr algn="just"/>
            <a:r>
              <a:rPr lang="en-US" sz="2000" dirty="0"/>
              <a:t>These patterns can be represented in the form of association rules.</a:t>
            </a:r>
          </a:p>
          <a:p>
            <a:pPr algn="just"/>
            <a:endParaRPr lang="en-US" sz="2000" dirty="0"/>
          </a:p>
          <a:p>
            <a:pPr algn="just"/>
            <a:r>
              <a:rPr lang="en-US" sz="2000" dirty="0"/>
              <a:t>Association Rules analysis is a technique to uncover how items are associated to each other.</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endParaRPr lang="en-US" sz="2000" dirty="0">
              <a:solidFill>
                <a:schemeClr val="tx1"/>
              </a:solidFill>
            </a:endParaRPr>
          </a:p>
          <a:p>
            <a:endParaRPr lang="en-US" sz="2400" dirty="0">
              <a:solidFill>
                <a:schemeClr val="tx1"/>
              </a:solidFill>
            </a:endParaRPr>
          </a:p>
        </p:txBody>
      </p:sp>
      <p:pic>
        <p:nvPicPr>
          <p:cNvPr id="12" name="Picture 11">
            <a:extLst>
              <a:ext uri="{FF2B5EF4-FFF2-40B4-BE49-F238E27FC236}">
                <a16:creationId xmlns:a16="http://schemas.microsoft.com/office/drawing/2014/main" id="{80A4E14A-8151-491C-B5C3-66F331AF8372}"/>
              </a:ext>
            </a:extLst>
          </p:cNvPr>
          <p:cNvPicPr>
            <a:picLocks noChangeAspect="1"/>
          </p:cNvPicPr>
          <p:nvPr/>
        </p:nvPicPr>
        <p:blipFill>
          <a:blip r:embed="rId3"/>
          <a:stretch>
            <a:fillRect/>
          </a:stretch>
        </p:blipFill>
        <p:spPr>
          <a:xfrm>
            <a:off x="9489680" y="4230168"/>
            <a:ext cx="1708203" cy="1708203"/>
          </a:xfrm>
          <a:prstGeom prst="rect">
            <a:avLst/>
          </a:prstGeom>
        </p:spPr>
      </p:pic>
      <p:sp>
        <p:nvSpPr>
          <p:cNvPr id="13" name="Rectangle 12"/>
          <p:cNvSpPr/>
          <p:nvPr/>
        </p:nvSpPr>
        <p:spPr>
          <a:xfrm>
            <a:off x="838200" y="3845435"/>
            <a:ext cx="5629913" cy="1323439"/>
          </a:xfrm>
          <a:prstGeom prst="rect">
            <a:avLst/>
          </a:prstGeom>
        </p:spPr>
        <p:txBody>
          <a:bodyPr wrap="square">
            <a:spAutoFit/>
          </a:bodyPr>
          <a:lstStyle/>
          <a:p>
            <a:pPr algn="just"/>
            <a:endParaRPr lang="en-US" sz="2000" dirty="0"/>
          </a:p>
          <a:p>
            <a:pPr algn="just"/>
            <a:r>
              <a:rPr lang="en-US" sz="2000" dirty="0"/>
              <a:t>Association rule mining can help to automatically discover regular patterns, associations, and correlations in the data. </a:t>
            </a:r>
          </a:p>
        </p:txBody>
      </p:sp>
      <p:pic>
        <p:nvPicPr>
          <p:cNvPr id="14" name="Picture 13" descr="Datafolkz Signature Logo-01-05.png"/>
          <p:cNvPicPr>
            <a:picLocks noChangeAspect="1"/>
          </p:cNvPicPr>
          <p:nvPr/>
        </p:nvPicPr>
        <p:blipFill>
          <a:blip r:embed="rId4"/>
          <a:stretch>
            <a:fillRect/>
          </a:stretch>
        </p:blipFill>
        <p:spPr>
          <a:xfrm>
            <a:off x="9474289" y="-1"/>
            <a:ext cx="2717711" cy="1529873"/>
          </a:xfrm>
          <a:prstGeom prst="rect">
            <a:avLst/>
          </a:prstGeom>
        </p:spPr>
      </p:pic>
    </p:spTree>
    <p:extLst>
      <p:ext uri="{BB962C8B-B14F-4D97-AF65-F5344CB8AC3E}">
        <p14:creationId xmlns:p14="http://schemas.microsoft.com/office/powerpoint/2010/main" val="87666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a:solidFill>
            <a:schemeClr val="accent1">
              <a:lumMod val="75000"/>
            </a:schemeClr>
          </a:solidFill>
        </p:grpSpPr>
        <p:sp>
          <p:nvSpPr>
            <p:cNvPr id="7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extBox 20">
            <a:extLst>
              <a:ext uri="{FF2B5EF4-FFF2-40B4-BE49-F238E27FC236}">
                <a16:creationId xmlns:a16="http://schemas.microsoft.com/office/drawing/2014/main" id="{A3DD8E29-D26A-B646-899D-0F400D8FE791}"/>
              </a:ext>
            </a:extLst>
          </p:cNvPr>
          <p:cNvSpPr txBox="1"/>
          <p:nvPr/>
        </p:nvSpPr>
        <p:spPr>
          <a:xfrm>
            <a:off x="861131" y="512759"/>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chemeClr val="bg1"/>
                </a:solidFill>
                <a:latin typeface="Bahnschrift SemiBold Condensed" pitchFamily="34" charset="0"/>
              </a:rPr>
              <a:t>Association Rule - Terminologies</a:t>
            </a:r>
          </a:p>
        </p:txBody>
      </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Isosceles Triangle 1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
          <p:cNvSpPr>
            <a:spLocks noChangeArrowheads="1"/>
          </p:cNvSpPr>
          <p:nvPr/>
        </p:nvSpPr>
        <p:spPr bwMode="auto">
          <a:xfrm>
            <a:off x="1119323" y="2225903"/>
            <a:ext cx="10133046" cy="49552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l"/>
            <a:r>
              <a:rPr lang="en-US" sz="2000" b="1" i="0" dirty="0">
                <a:solidFill>
                  <a:srgbClr val="000000"/>
                </a:solidFill>
                <a:effectLst/>
                <a:latin typeface="proxima_novaregular"/>
              </a:rPr>
              <a:t>An association rule has 2 parts:</a:t>
            </a:r>
            <a:endParaRPr lang="en-US" sz="2000" b="0" i="0" dirty="0">
              <a:solidFill>
                <a:srgbClr val="000000"/>
              </a:solidFill>
              <a:effectLst/>
              <a:latin typeface="proxima_novaregular"/>
            </a:endParaRPr>
          </a:p>
          <a:p>
            <a:pPr algn="l">
              <a:buFont typeface="Arial" panose="020B0604020202020204" pitchFamily="34" charset="0"/>
              <a:buChar char="•"/>
            </a:pPr>
            <a:r>
              <a:rPr lang="en-US" sz="2000" b="1" i="0" dirty="0">
                <a:solidFill>
                  <a:srgbClr val="303133"/>
                </a:solidFill>
                <a:effectLst/>
                <a:latin typeface="proxima_novaregular"/>
              </a:rPr>
              <a:t>an antecedent (if) and</a:t>
            </a:r>
            <a:endParaRPr lang="en-US" sz="2000" b="0" i="0" dirty="0">
              <a:solidFill>
                <a:srgbClr val="303133"/>
              </a:solidFill>
              <a:effectLst/>
              <a:latin typeface="proxima_novaregular"/>
            </a:endParaRPr>
          </a:p>
          <a:p>
            <a:pPr algn="l">
              <a:buFont typeface="Arial" panose="020B0604020202020204" pitchFamily="34" charset="0"/>
              <a:buChar char="•"/>
            </a:pPr>
            <a:r>
              <a:rPr lang="en-US" sz="2000" b="1" i="0" dirty="0">
                <a:solidFill>
                  <a:srgbClr val="303133"/>
                </a:solidFill>
                <a:effectLst/>
                <a:latin typeface="proxima_novaregular"/>
              </a:rPr>
              <a:t>a consequent (then)</a:t>
            </a:r>
            <a:endParaRPr lang="en-US" sz="2000" b="0" i="0" dirty="0">
              <a:solidFill>
                <a:srgbClr val="303133"/>
              </a:solidFill>
              <a:effectLst/>
              <a:latin typeface="proxima_novaregular"/>
            </a:endParaRPr>
          </a:p>
          <a:p>
            <a:pPr algn="just"/>
            <a:endParaRPr lang="en-US" sz="2000" dirty="0"/>
          </a:p>
          <a:p>
            <a:pPr algn="just"/>
            <a:r>
              <a:rPr lang="en-US" b="0" i="0" dirty="0">
                <a:solidFill>
                  <a:srgbClr val="000000"/>
                </a:solidFill>
                <a:effectLst/>
                <a:latin typeface="proxima_novaregular"/>
              </a:rPr>
              <a:t>An antecedent is something that’s found in data, and a consequent is an item that is found in combination with the antecedent.</a:t>
            </a:r>
          </a:p>
          <a:p>
            <a:pPr algn="just"/>
            <a:r>
              <a:rPr lang="en-US" dirty="0">
                <a:solidFill>
                  <a:srgbClr val="000000"/>
                </a:solidFill>
                <a:latin typeface="proxima_novaregular"/>
              </a:rPr>
              <a:t>                            </a:t>
            </a:r>
            <a:r>
              <a:rPr lang="en-US" dirty="0" err="1"/>
              <a:t>Eg</a:t>
            </a:r>
            <a:r>
              <a:rPr lang="en-US" dirty="0"/>
              <a:t>:  </a:t>
            </a:r>
            <a:r>
              <a:rPr lang="en-US" i="1" dirty="0"/>
              <a:t>I</a:t>
            </a:r>
            <a:r>
              <a:rPr lang="en-US" b="0" i="1" dirty="0">
                <a:solidFill>
                  <a:srgbClr val="000000"/>
                </a:solidFill>
                <a:effectLst/>
                <a:latin typeface="proxima_novaregular"/>
              </a:rPr>
              <a:t>f a customer buys bread, then he’s 60% likely of buying milk.”</a:t>
            </a:r>
            <a:r>
              <a:rPr lang="en-US" dirty="0"/>
              <a:t> </a:t>
            </a:r>
          </a:p>
          <a:p>
            <a:pPr algn="just"/>
            <a:endParaRPr lang="en-US" dirty="0"/>
          </a:p>
          <a:p>
            <a:pPr algn="just"/>
            <a:r>
              <a:rPr lang="en-US" b="0" i="0" dirty="0">
                <a:solidFill>
                  <a:srgbClr val="000000"/>
                </a:solidFill>
                <a:effectLst/>
                <a:latin typeface="proxima_novaregular"/>
              </a:rPr>
              <a:t>In the above association rule, bread is the antecedent and milk is the consequent. </a:t>
            </a:r>
          </a:p>
          <a:p>
            <a:pPr algn="just"/>
            <a:endParaRPr lang="en-US" dirty="0">
              <a:solidFill>
                <a:srgbClr val="000000"/>
              </a:solidFill>
              <a:latin typeface="proxima_novaregular"/>
            </a:endParaRPr>
          </a:p>
          <a:p>
            <a:pPr algn="just"/>
            <a:r>
              <a:rPr lang="en-US" dirty="0">
                <a:solidFill>
                  <a:srgbClr val="000000"/>
                </a:solidFill>
                <a:latin typeface="proxima_novaregular"/>
              </a:rPr>
              <a:t>This</a:t>
            </a:r>
            <a:r>
              <a:rPr lang="en-US" b="0" i="0" dirty="0">
                <a:solidFill>
                  <a:srgbClr val="000000"/>
                </a:solidFill>
                <a:effectLst/>
                <a:latin typeface="proxima_novaregular"/>
              </a:rPr>
              <a:t> can be understood as a retail store’s association rule to target their customers better. Need is to derive such rules from  the analysis of datasets</a:t>
            </a:r>
          </a:p>
          <a:p>
            <a:pPr algn="just"/>
            <a:endParaRPr lang="en-US" b="0" i="0" dirty="0">
              <a:solidFill>
                <a:srgbClr val="000000"/>
              </a:solidFill>
              <a:effectLst/>
              <a:latin typeface="proxima_novaregular"/>
            </a:endParaRPr>
          </a:p>
          <a:p>
            <a:pPr algn="just"/>
            <a:r>
              <a:rPr lang="en-US" dirty="0"/>
              <a:t>Unlike the if-then rules of logic, association rules are probabilistic in nature. </a:t>
            </a:r>
          </a:p>
          <a:p>
            <a:pPr algn="just"/>
            <a:endParaRPr lang="en-US" dirty="0"/>
          </a:p>
          <a:p>
            <a:pPr algn="just"/>
            <a:r>
              <a:rPr lang="en-US" dirty="0"/>
              <a:t>. </a:t>
            </a:r>
          </a:p>
          <a:p>
            <a:pPr algn="just"/>
            <a:endParaRPr lang="en-US" sz="2000" dirty="0"/>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Datafolkz Signature Logo-01-05.png"/>
          <p:cNvPicPr>
            <a:picLocks noChangeAspect="1"/>
          </p:cNvPicPr>
          <p:nvPr/>
        </p:nvPicPr>
        <p:blipFill>
          <a:blip r:embed="rId3"/>
          <a:stretch>
            <a:fillRect/>
          </a:stretch>
        </p:blipFill>
        <p:spPr>
          <a:xfrm>
            <a:off x="9470857" y="5350564"/>
            <a:ext cx="2717711" cy="1529873"/>
          </a:xfrm>
          <a:prstGeom prst="rect">
            <a:avLst/>
          </a:prstGeom>
        </p:spPr>
      </p:pic>
    </p:spTree>
    <p:extLst>
      <p:ext uri="{BB962C8B-B14F-4D97-AF65-F5344CB8AC3E}">
        <p14:creationId xmlns:p14="http://schemas.microsoft.com/office/powerpoint/2010/main" val="316172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a:solidFill>
            <a:schemeClr val="accent1">
              <a:lumMod val="75000"/>
            </a:schemeClr>
          </a:solidFill>
        </p:grpSpPr>
        <p:sp>
          <p:nvSpPr>
            <p:cNvPr id="7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extBox 20">
            <a:extLst>
              <a:ext uri="{FF2B5EF4-FFF2-40B4-BE49-F238E27FC236}">
                <a16:creationId xmlns:a16="http://schemas.microsoft.com/office/drawing/2014/main" id="{A3DD8E29-D26A-B646-899D-0F400D8FE791}"/>
              </a:ext>
            </a:extLst>
          </p:cNvPr>
          <p:cNvSpPr txBox="1"/>
          <p:nvPr/>
        </p:nvSpPr>
        <p:spPr>
          <a:xfrm>
            <a:off x="1047280" y="759805"/>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chemeClr val="bg1"/>
                </a:solidFill>
                <a:latin typeface="Bahnschrift SemiBold Condensed" pitchFamily="34" charset="0"/>
              </a:rPr>
              <a:t>Association Rule - Terminologies</a:t>
            </a:r>
          </a:p>
        </p:txBody>
      </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Isosceles Triangle 1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
          <p:cNvSpPr>
            <a:spLocks noChangeArrowheads="1"/>
          </p:cNvSpPr>
          <p:nvPr/>
        </p:nvSpPr>
        <p:spPr bwMode="auto">
          <a:xfrm>
            <a:off x="1222645" y="1818479"/>
            <a:ext cx="9301857"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en-US" sz="2000" dirty="0"/>
          </a:p>
          <a:p>
            <a:pPr algn="just"/>
            <a:r>
              <a:rPr lang="en-US" sz="2000" dirty="0"/>
              <a:t>In addition to the Antecedent (if) and the </a:t>
            </a:r>
            <a:r>
              <a:rPr lang="en-US" sz="2000" b="1" dirty="0">
                <a:solidFill>
                  <a:schemeClr val="accent1">
                    <a:lumMod val="50000"/>
                  </a:schemeClr>
                </a:solidFill>
              </a:rPr>
              <a:t>Consequent</a:t>
            </a:r>
            <a:r>
              <a:rPr lang="en-US" sz="2000" dirty="0"/>
              <a:t> (then), an association rule has two numbers that express the degree of uncertainty about the rule.  </a:t>
            </a:r>
          </a:p>
          <a:p>
            <a:pPr algn="just"/>
            <a:endParaRPr lang="en-US" sz="2000" dirty="0"/>
          </a:p>
          <a:p>
            <a:pPr algn="just"/>
            <a:r>
              <a:rPr lang="en-US" sz="2000" dirty="0"/>
              <a:t>The usefulness and certainty of discovered rules  is defined by the following parameters:</a:t>
            </a:r>
          </a:p>
          <a:p>
            <a:pPr algn="just"/>
            <a:endParaRPr lang="en-US" sz="2000" dirty="0"/>
          </a:p>
          <a:p>
            <a:pPr algn="l">
              <a:buFont typeface="+mj-lt"/>
              <a:buAutoNum type="arabicPeriod"/>
            </a:pPr>
            <a:r>
              <a:rPr lang="en-US" sz="2000" b="1" i="0" dirty="0">
                <a:solidFill>
                  <a:srgbClr val="303133"/>
                </a:solidFill>
                <a:effectLst/>
                <a:latin typeface="proxima_novaregular"/>
              </a:rPr>
              <a:t>Support</a:t>
            </a:r>
            <a:r>
              <a:rPr lang="en-US" sz="2000" b="0" i="0" dirty="0">
                <a:solidFill>
                  <a:srgbClr val="303133"/>
                </a:solidFill>
                <a:effectLst/>
                <a:latin typeface="proxima_novaregular"/>
              </a:rPr>
              <a:t>: Support indicates how frequently the if/then relationship appears in the database.</a:t>
            </a:r>
          </a:p>
          <a:p>
            <a:pPr algn="l">
              <a:buFont typeface="+mj-lt"/>
              <a:buAutoNum type="arabicPeriod"/>
            </a:pPr>
            <a:r>
              <a:rPr lang="en-US" sz="2000" b="1" i="0" dirty="0">
                <a:solidFill>
                  <a:srgbClr val="303133"/>
                </a:solidFill>
                <a:effectLst/>
                <a:latin typeface="proxima_novaregular"/>
              </a:rPr>
              <a:t>Confidence</a:t>
            </a:r>
            <a:r>
              <a:rPr lang="en-US" sz="2000" b="0" i="0" dirty="0">
                <a:solidFill>
                  <a:srgbClr val="303133"/>
                </a:solidFill>
                <a:effectLst/>
                <a:latin typeface="proxima_novaregular"/>
              </a:rPr>
              <a:t>: Confidence tells about the number of times these relationships have been found to be true.</a:t>
            </a:r>
          </a:p>
          <a:p>
            <a:pPr algn="l">
              <a:buFont typeface="+mj-lt"/>
              <a:buAutoNum type="arabicPeriod"/>
            </a:pPr>
            <a:endParaRPr lang="en-US" sz="2000" dirty="0">
              <a:solidFill>
                <a:srgbClr val="303133"/>
              </a:solidFill>
              <a:latin typeface="proxima_novaregular"/>
            </a:endParaRPr>
          </a:p>
          <a:p>
            <a:pPr algn="l"/>
            <a:r>
              <a:rPr lang="en-US" sz="2000" dirty="0"/>
              <a:t>For example, the information that customers who purchase Milk also tend to buy Bread at the same time is represented in the following association rule: </a:t>
            </a:r>
          </a:p>
          <a:p>
            <a:pPr algn="l"/>
            <a:endParaRPr lang="en-US" sz="2000" dirty="0"/>
          </a:p>
          <a:p>
            <a:pPr algn="l"/>
            <a:r>
              <a:rPr lang="en-US" sz="2000" dirty="0"/>
              <a:t>Milk  ⇒ Bread  [support = 60 %, confidence = 75%].</a:t>
            </a:r>
            <a:endParaRPr lang="en-US" sz="2000" b="0" i="0" dirty="0">
              <a:solidFill>
                <a:srgbClr val="303133"/>
              </a:solidFill>
              <a:effectLst/>
              <a:latin typeface="proxima_novaregular"/>
            </a:endParaRPr>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Datafolkz Signature Logo-01-05.png"/>
          <p:cNvPicPr>
            <a:picLocks noChangeAspect="1"/>
          </p:cNvPicPr>
          <p:nvPr/>
        </p:nvPicPr>
        <p:blipFill>
          <a:blip r:embed="rId3"/>
          <a:stretch>
            <a:fillRect/>
          </a:stretch>
        </p:blipFill>
        <p:spPr>
          <a:xfrm>
            <a:off x="9470857" y="5350564"/>
            <a:ext cx="2717711" cy="1529873"/>
          </a:xfrm>
          <a:prstGeom prst="rect">
            <a:avLst/>
          </a:prstGeom>
        </p:spPr>
      </p:pic>
    </p:spTree>
    <p:extLst>
      <p:ext uri="{BB962C8B-B14F-4D97-AF65-F5344CB8AC3E}">
        <p14:creationId xmlns:p14="http://schemas.microsoft.com/office/powerpoint/2010/main" val="307771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a:solidFill>
            <a:schemeClr val="accent1">
              <a:lumMod val="75000"/>
            </a:schemeClr>
          </a:solidFill>
        </p:grpSpPr>
        <p:sp>
          <p:nvSpPr>
            <p:cNvPr id="7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1" name="TextBox 20">
            <a:extLst>
              <a:ext uri="{FF2B5EF4-FFF2-40B4-BE49-F238E27FC236}">
                <a16:creationId xmlns:a16="http://schemas.microsoft.com/office/drawing/2014/main" id="{A3DD8E29-D26A-B646-899D-0F400D8FE791}"/>
              </a:ext>
            </a:extLst>
          </p:cNvPr>
          <p:cNvSpPr txBox="1"/>
          <p:nvPr/>
        </p:nvSpPr>
        <p:spPr>
          <a:xfrm>
            <a:off x="1047280" y="719781"/>
            <a:ext cx="1030652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chemeClr val="bg1"/>
                </a:solidFill>
                <a:latin typeface="Bahnschrift SemiBold Condensed" pitchFamily="34" charset="0"/>
              </a:rPr>
              <a:t>Support Confidence and Lift</a:t>
            </a:r>
          </a:p>
        </p:txBody>
      </p:sp>
      <p:sp>
        <p:nvSpPr>
          <p:cNvPr id="23" name="Rectangle 2">
            <a:extLst>
              <a:ext uri="{FF2B5EF4-FFF2-40B4-BE49-F238E27FC236}">
                <a16:creationId xmlns:a16="http://schemas.microsoft.com/office/drawing/2014/main" id="{55DD4184-9966-8F4F-9526-E18B5910530C}"/>
              </a:ext>
            </a:extLst>
          </p:cNvPr>
          <p:cNvSpPr>
            <a:spLocks noChangeArrowheads="1"/>
          </p:cNvSpPr>
          <p:nvPr/>
        </p:nvSpPr>
        <p:spPr bwMode="auto">
          <a:xfrm>
            <a:off x="3100387"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4"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Isosceles Triangle 1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
          <p:cNvSpPr>
            <a:spLocks noChangeArrowheads="1"/>
          </p:cNvSpPr>
          <p:nvPr/>
        </p:nvSpPr>
        <p:spPr bwMode="auto">
          <a:xfrm>
            <a:off x="1119322" y="1818482"/>
            <a:ext cx="10100833"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l"/>
            <a:endParaRPr lang="en-US" sz="2000" dirty="0">
              <a:solidFill>
                <a:srgbClr val="303133"/>
              </a:solidFill>
              <a:latin typeface="proxima_novaregular"/>
            </a:endParaRPr>
          </a:p>
          <a:p>
            <a:pPr algn="l"/>
            <a:r>
              <a:rPr lang="en-US" sz="2000" dirty="0"/>
              <a:t>For example, the information that customers who purchase Milk also tend to buy Bread at the same time is represented in the following association rule: </a:t>
            </a:r>
          </a:p>
          <a:p>
            <a:pPr algn="l"/>
            <a:endParaRPr lang="en-US" sz="2000" dirty="0"/>
          </a:p>
          <a:p>
            <a:pPr algn="l"/>
            <a:r>
              <a:rPr lang="en-US" sz="2000" dirty="0"/>
              <a:t>            Milk  ⇒ Bread  [support = 60%,  confidence = 75%].</a:t>
            </a:r>
          </a:p>
          <a:p>
            <a:pPr algn="l"/>
            <a:endParaRPr lang="en-US" sz="2000" dirty="0"/>
          </a:p>
          <a:p>
            <a:r>
              <a:rPr lang="en-US" sz="2000" dirty="0"/>
              <a:t>A support of 60% for Rule means that 60% of all the transactions under analysis show that Milk  and Bread  are purchased together  (3/5). </a:t>
            </a:r>
            <a:r>
              <a:rPr lang="en-US" sz="2000" dirty="0">
                <a:solidFill>
                  <a:srgbClr val="303133"/>
                </a:solidFill>
                <a:latin typeface="proxima_novaregular"/>
              </a:rPr>
              <a:t>Generally support will be a small value</a:t>
            </a:r>
          </a:p>
          <a:p>
            <a:pPr algn="l"/>
            <a:endParaRPr lang="en-US" sz="2000" dirty="0"/>
          </a:p>
          <a:p>
            <a:pPr algn="l"/>
            <a:r>
              <a:rPr lang="en-US" sz="2000" dirty="0"/>
              <a:t>A confidence of 75% means that 75% of the customers who purchased Milk  also bought Bread    (3/4)</a:t>
            </a:r>
          </a:p>
          <a:p>
            <a:pPr algn="l"/>
            <a:endParaRPr lang="en-US" sz="2000" dirty="0">
              <a:solidFill>
                <a:srgbClr val="303133"/>
              </a:solidFill>
              <a:latin typeface="proxima_novaregular"/>
            </a:endParaRPr>
          </a:p>
          <a:p>
            <a:pPr algn="l"/>
            <a:r>
              <a:rPr lang="en-US" sz="2000" dirty="0"/>
              <a:t>Typically, association rules are considered interesting if they satisfy both a minimum support threshold and a minimum confidence threshold. These thresholds can be a set by users or domain experts.</a:t>
            </a:r>
            <a:endParaRPr lang="en-US" sz="2000" b="0" i="0" dirty="0">
              <a:solidFill>
                <a:srgbClr val="303133"/>
              </a:solidFill>
              <a:effectLst/>
              <a:latin typeface="proxima_novaregular"/>
            </a:endParaRPr>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Datafolkz Signature Logo-01-05.png"/>
          <p:cNvPicPr>
            <a:picLocks noChangeAspect="1"/>
          </p:cNvPicPr>
          <p:nvPr/>
        </p:nvPicPr>
        <p:blipFill>
          <a:blip r:embed="rId3"/>
          <a:stretch>
            <a:fillRect/>
          </a:stretch>
        </p:blipFill>
        <p:spPr>
          <a:xfrm>
            <a:off x="9621766" y="5744724"/>
            <a:ext cx="2717711" cy="1529873"/>
          </a:xfrm>
          <a:prstGeom prst="rect">
            <a:avLst/>
          </a:prstGeom>
        </p:spPr>
      </p:pic>
    </p:spTree>
    <p:extLst>
      <p:ext uri="{BB962C8B-B14F-4D97-AF65-F5344CB8AC3E}">
        <p14:creationId xmlns:p14="http://schemas.microsoft.com/office/powerpoint/2010/main" val="307195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CE6E2BE-C8D0-F04E-BEE7-668BB933C890}"/>
              </a:ext>
            </a:extLst>
          </p:cNvPr>
          <p:cNvSpPr txBox="1"/>
          <p:nvPr/>
        </p:nvSpPr>
        <p:spPr>
          <a:xfrm>
            <a:off x="4965430" y="333829"/>
            <a:ext cx="6586491" cy="80917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latin typeface="+mj-lt"/>
                <a:ea typeface="+mj-ea"/>
                <a:cs typeface="+mj-cs"/>
              </a:rPr>
              <a:t> Association Rules</a:t>
            </a:r>
            <a:endParaRPr lang="en-US" sz="4400" dirty="0">
              <a:latin typeface="+mj-lt"/>
              <a:ea typeface="+mj-ea"/>
              <a:cs typeface="+mj-cs"/>
            </a:endParaRPr>
          </a:p>
        </p:txBody>
      </p:sp>
      <p:pic>
        <p:nvPicPr>
          <p:cNvPr id="24" name="Picture 23">
            <a:extLst>
              <a:ext uri="{FF2B5EF4-FFF2-40B4-BE49-F238E27FC236}">
                <a16:creationId xmlns:a16="http://schemas.microsoft.com/office/drawing/2014/main" id="{5E83FC6B-C765-4415-B982-EBFA9822B7BA}"/>
              </a:ext>
            </a:extLst>
          </p:cNvPr>
          <p:cNvPicPr>
            <a:picLocks noChangeAspect="1"/>
          </p:cNvPicPr>
          <p:nvPr/>
        </p:nvPicPr>
        <p:blipFill rotWithShape="1">
          <a:blip r:embed="rId2"/>
          <a:srcRect l="40147" r="9158"/>
          <a:stretch/>
        </p:blipFill>
        <p:spPr>
          <a:xfrm>
            <a:off x="20" y="10"/>
            <a:ext cx="4635571" cy="6857990"/>
          </a:xfrm>
          <a:prstGeom prst="rect">
            <a:avLst/>
          </a:prstGeom>
          <a:effectLst/>
        </p:spPr>
      </p:pic>
      <p:sp>
        <p:nvSpPr>
          <p:cNvPr id="6" name="Rectangle 1"/>
          <p:cNvSpPr>
            <a:spLocks noChangeArrowheads="1"/>
          </p:cNvSpPr>
          <p:nvPr/>
        </p:nvSpPr>
        <p:spPr bwMode="auto">
          <a:xfrm>
            <a:off x="4965430" y="1504054"/>
            <a:ext cx="683468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dirty="0"/>
              <a:t>Find all sets of items (item sets) that have support greater than the minimum support and then using the large item sets to generate the desired rules that have confidence greater than the minimum confidence. </a:t>
            </a:r>
          </a:p>
          <a:p>
            <a:pPr algn="just"/>
            <a:r>
              <a:rPr lang="en-US" sz="2000" dirty="0"/>
              <a:t>The lift of a rule is the ratio of the observed support to that expected if X and Y were independent.</a:t>
            </a:r>
          </a:p>
        </p:txBody>
      </p:sp>
      <p:sp>
        <p:nvSpPr>
          <p:cNvPr id="9" name="Isosceles Triangle 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Datafolkz Signature Logo-01-05.png"/>
          <p:cNvPicPr>
            <a:picLocks noChangeAspect="1"/>
          </p:cNvPicPr>
          <p:nvPr/>
        </p:nvPicPr>
        <p:blipFill>
          <a:blip r:embed="rId3"/>
          <a:stretch>
            <a:fillRect/>
          </a:stretch>
        </p:blipFill>
        <p:spPr>
          <a:xfrm>
            <a:off x="9514479" y="10"/>
            <a:ext cx="2717711" cy="1529873"/>
          </a:xfrm>
          <a:prstGeom prst="rect">
            <a:avLst/>
          </a:prstGeom>
        </p:spPr>
      </p:pic>
      <p:pic>
        <p:nvPicPr>
          <p:cNvPr id="14" name="Picture 13" descr="https://www.saedsayad.com/images/AR_1.png"/>
          <p:cNvPicPr/>
          <p:nvPr/>
        </p:nvPicPr>
        <p:blipFill>
          <a:blip r:embed="rId4"/>
          <a:srcRect/>
          <a:stretch>
            <a:fillRect/>
          </a:stretch>
        </p:blipFill>
        <p:spPr bwMode="auto">
          <a:xfrm>
            <a:off x="6096000" y="3543945"/>
            <a:ext cx="5536095" cy="2564553"/>
          </a:xfrm>
          <a:prstGeom prst="rect">
            <a:avLst/>
          </a:prstGeom>
          <a:noFill/>
          <a:ln w="9525">
            <a:noFill/>
            <a:miter lim="800000"/>
            <a:headEnd/>
            <a:tailEnd/>
          </a:ln>
        </p:spPr>
      </p:pic>
    </p:spTree>
    <p:extLst>
      <p:ext uri="{BB962C8B-B14F-4D97-AF65-F5344CB8AC3E}">
        <p14:creationId xmlns:p14="http://schemas.microsoft.com/office/powerpoint/2010/main" val="1268190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4508</TotalTime>
  <Words>2459</Words>
  <Application>Microsoft Office PowerPoint</Application>
  <PresentationFormat>Widescreen</PresentationFormat>
  <Paragraphs>247</Paragraphs>
  <Slides>26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Bahnschrift SemiBold Condensed</vt:lpstr>
      <vt:lpstr>Calibri</vt:lpstr>
      <vt:lpstr>Calibri Light</vt:lpstr>
      <vt:lpstr>Fira Sans Extra Condensed Medium</vt:lpstr>
      <vt:lpstr>helvetica neue</vt:lpstr>
      <vt:lpstr>IBM Plex Sans</vt:lpstr>
      <vt:lpstr>proxima_novaregular</vt:lpstr>
      <vt:lpstr>Office Theme</vt:lpstr>
      <vt:lpstr> Introduction To Association  Rules</vt:lpstr>
      <vt:lpstr>PowerPoint Presentation</vt:lpstr>
      <vt:lpstr>PowerPoint Presentation</vt:lpstr>
      <vt:lpstr>PowerPoint Presentation</vt:lpstr>
      <vt:lpstr>What is Association Rule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Unsupervised Learning</dc:title>
  <dc:creator>off3652071</dc:creator>
  <cp:lastModifiedBy> </cp:lastModifiedBy>
  <cp:revision>78</cp:revision>
  <dcterms:created xsi:type="dcterms:W3CDTF">2020-09-21T11:21:14Z</dcterms:created>
  <dcterms:modified xsi:type="dcterms:W3CDTF">2021-05-29T01:24:15Z</dcterms:modified>
</cp:coreProperties>
</file>