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Lwp6wc2Rp/AXzIGHdgsZppn0f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7" name="Google Shape;77;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4" name="Google Shape;84;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4" name="Google Shape;24;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1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4" name="Google Shape;44;p1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6" name="Google Shape;46;p1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3" name="Google Shape;63;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4" name="Google Shape;64;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p:nvPr>
            <p:ph idx="2" type="pic"/>
          </p:nvPr>
        </p:nvSpPr>
        <p:spPr>
          <a:xfrm>
            <a:off x="447817" y="641350"/>
            <a:ext cx="11290859" cy="3651249"/>
          </a:xfrm>
          <a:prstGeom prst="rect">
            <a:avLst/>
          </a:prstGeom>
          <a:noFill/>
          <a:ln>
            <a:noFill/>
          </a:ln>
        </p:spPr>
      </p:sp>
      <p:sp>
        <p:nvSpPr>
          <p:cNvPr id="70" name="Google Shape;70;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1" name="Google Shape;71;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2"/>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8" name="Google Shape;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tensorflow.org/datasets/catalog/cats_vs_do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596715" y="666829"/>
            <a:ext cx="10993549" cy="766556"/>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A DEEP LEARNING APPROACH FOR BINARY IMAGE CLASSIFICATION OF</a:t>
            </a:r>
            <a:br>
              <a:rPr b="1" lang="en-US" sz="2400"/>
            </a:br>
            <a:r>
              <a:rPr b="1" lang="en-US" sz="2400"/>
              <a:t>CATS AND DOGS USING TRANSFER LEARNING WITH MOBILENETV2</a:t>
            </a:r>
            <a:endParaRPr sz="2400"/>
          </a:p>
        </p:txBody>
      </p:sp>
      <p:sp>
        <p:nvSpPr>
          <p:cNvPr id="96" name="Google Shape;96;p1"/>
          <p:cNvSpPr txBox="1"/>
          <p:nvPr>
            <p:ph idx="1" type="subTitle"/>
          </p:nvPr>
        </p:nvSpPr>
        <p:spPr>
          <a:xfrm>
            <a:off x="596718" y="3599935"/>
            <a:ext cx="10993546" cy="316333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SzPts val="1472"/>
              <a:buNone/>
            </a:pPr>
            <a:r>
              <a:rPr b="1" lang="en-US"/>
              <a:t>PRESENTED BY</a:t>
            </a:r>
            <a:endParaRPr/>
          </a:p>
          <a:p>
            <a:pPr indent="0" lvl="0" marL="0" rtl="0" algn="ctr">
              <a:lnSpc>
                <a:spcPct val="100000"/>
              </a:lnSpc>
              <a:spcBef>
                <a:spcPts val="600"/>
              </a:spcBef>
              <a:spcAft>
                <a:spcPts val="0"/>
              </a:spcAft>
              <a:buSzPts val="1472"/>
              <a:buNone/>
            </a:pPr>
            <a:r>
              <a:rPr lang="en-US" cap="none">
                <a:solidFill>
                  <a:schemeClr val="dk1"/>
                </a:solidFill>
                <a:latin typeface="Arial"/>
                <a:ea typeface="Arial"/>
                <a:cs typeface="Arial"/>
                <a:sym typeface="Arial"/>
              </a:rPr>
              <a:t>Md. Al Baki Akon - CSE 02707390</a:t>
            </a:r>
            <a:endParaRPr/>
          </a:p>
          <a:p>
            <a:pPr indent="0" lvl="0" marL="0" rtl="0" algn="ctr">
              <a:lnSpc>
                <a:spcPct val="100000"/>
              </a:lnSpc>
              <a:spcBef>
                <a:spcPts val="0"/>
              </a:spcBef>
              <a:spcAft>
                <a:spcPts val="0"/>
              </a:spcAft>
              <a:buSzPts val="1472"/>
              <a:buNone/>
            </a:pPr>
            <a:r>
              <a:rPr lang="en-US" cap="none">
                <a:solidFill>
                  <a:schemeClr val="dk1"/>
                </a:solidFill>
                <a:latin typeface="Arial"/>
                <a:ea typeface="Arial"/>
                <a:cs typeface="Arial"/>
                <a:sym typeface="Arial"/>
              </a:rPr>
              <a:t>Shanto Dey - CSE 02707422</a:t>
            </a:r>
            <a:endParaRPr/>
          </a:p>
          <a:p>
            <a:pPr indent="0" lvl="0" marL="0" rtl="0" algn="ctr">
              <a:lnSpc>
                <a:spcPct val="100000"/>
              </a:lnSpc>
              <a:spcBef>
                <a:spcPts val="0"/>
              </a:spcBef>
              <a:spcAft>
                <a:spcPts val="0"/>
              </a:spcAft>
              <a:buSzPts val="1472"/>
              <a:buNone/>
            </a:pPr>
            <a:r>
              <a:rPr lang="en-US" cap="none">
                <a:solidFill>
                  <a:schemeClr val="dk1"/>
                </a:solidFill>
                <a:latin typeface="Arial"/>
                <a:ea typeface="Arial"/>
                <a:cs typeface="Arial"/>
                <a:sym typeface="Arial"/>
              </a:rPr>
              <a:t>Nur Mohammad Fahim - CSE 02707471</a:t>
            </a:r>
            <a:endParaRPr/>
          </a:p>
          <a:p>
            <a:pPr indent="0" lvl="0" marL="0" rtl="0" algn="ctr">
              <a:lnSpc>
                <a:spcPct val="100000"/>
              </a:lnSpc>
              <a:spcBef>
                <a:spcPts val="0"/>
              </a:spcBef>
              <a:spcAft>
                <a:spcPts val="0"/>
              </a:spcAft>
              <a:buSzPts val="1472"/>
              <a:buNone/>
            </a:pPr>
            <a:r>
              <a:rPr lang="en-US" cap="none">
                <a:solidFill>
                  <a:schemeClr val="dk1"/>
                </a:solidFill>
                <a:latin typeface="Arial"/>
                <a:ea typeface="Arial"/>
                <a:cs typeface="Arial"/>
                <a:sym typeface="Arial"/>
              </a:rPr>
              <a:t>Md. Shahadat Hossen - CSE 02807528</a:t>
            </a:r>
            <a:endParaRPr/>
          </a:p>
          <a:p>
            <a:pPr indent="0" lvl="0" marL="0" rtl="0" algn="ctr">
              <a:lnSpc>
                <a:spcPct val="100000"/>
              </a:lnSpc>
              <a:spcBef>
                <a:spcPts val="0"/>
              </a:spcBef>
              <a:spcAft>
                <a:spcPts val="0"/>
              </a:spcAft>
              <a:buSzPts val="1472"/>
              <a:buNone/>
            </a:pPr>
            <a:r>
              <a:t/>
            </a:r>
            <a:endParaRPr>
              <a:solidFill>
                <a:schemeClr val="dk1"/>
              </a:solidFill>
            </a:endParaRPr>
          </a:p>
          <a:p>
            <a:pPr indent="0" lvl="0" marL="0" rtl="0" algn="ctr">
              <a:lnSpc>
                <a:spcPct val="110000"/>
              </a:lnSpc>
              <a:spcBef>
                <a:spcPts val="320"/>
              </a:spcBef>
              <a:spcAft>
                <a:spcPts val="0"/>
              </a:spcAft>
              <a:buSzPts val="1472"/>
              <a:buNone/>
            </a:pPr>
            <a:r>
              <a:rPr b="1" lang="en-US"/>
              <a:t>SUPERVISED BY</a:t>
            </a:r>
            <a:endParaRPr/>
          </a:p>
          <a:p>
            <a:pPr indent="0" lvl="0" marL="0" rtl="0" algn="ctr">
              <a:lnSpc>
                <a:spcPct val="100000"/>
              </a:lnSpc>
              <a:spcBef>
                <a:spcPts val="600"/>
              </a:spcBef>
              <a:spcAft>
                <a:spcPts val="0"/>
              </a:spcAft>
              <a:buSzPts val="1472"/>
              <a:buNone/>
            </a:pPr>
            <a:r>
              <a:rPr b="1" lang="en-US" cap="none">
                <a:solidFill>
                  <a:schemeClr val="dk1"/>
                </a:solidFill>
                <a:latin typeface="Arial"/>
                <a:ea typeface="Arial"/>
                <a:cs typeface="Arial"/>
                <a:sym typeface="Arial"/>
              </a:rPr>
              <a:t>Mrs. Manoara Bagum</a:t>
            </a:r>
            <a:endParaRPr b="1" cap="none">
              <a:solidFill>
                <a:schemeClr val="dk1"/>
              </a:solidFill>
              <a:latin typeface="Arial"/>
              <a:ea typeface="Arial"/>
              <a:cs typeface="Arial"/>
              <a:sym typeface="Arial"/>
            </a:endParaRPr>
          </a:p>
          <a:p>
            <a:pPr indent="0" lvl="0" marL="0" rtl="0" algn="ctr">
              <a:lnSpc>
                <a:spcPct val="100000"/>
              </a:lnSpc>
              <a:spcBef>
                <a:spcPts val="0"/>
              </a:spcBef>
              <a:spcAft>
                <a:spcPts val="0"/>
              </a:spcAft>
              <a:buSzPts val="1472"/>
              <a:buNone/>
            </a:pPr>
            <a:r>
              <a:rPr lang="en-US" cap="none">
                <a:solidFill>
                  <a:schemeClr val="dk1"/>
                </a:solidFill>
                <a:latin typeface="Arial"/>
                <a:ea typeface="Arial"/>
                <a:cs typeface="Arial"/>
                <a:sym typeface="Arial"/>
              </a:rPr>
              <a:t>Assistant Professor &amp; Chairman</a:t>
            </a:r>
            <a:endParaRPr/>
          </a:p>
          <a:p>
            <a:pPr indent="0" lvl="0" marL="0" rtl="0" algn="ctr">
              <a:lnSpc>
                <a:spcPct val="100000"/>
              </a:lnSpc>
              <a:spcBef>
                <a:spcPts val="0"/>
              </a:spcBef>
              <a:spcAft>
                <a:spcPts val="0"/>
              </a:spcAft>
              <a:buSzPts val="1472"/>
              <a:buNone/>
            </a:pPr>
            <a:r>
              <a:rPr lang="en-US" cap="none">
                <a:solidFill>
                  <a:schemeClr val="dk1"/>
                </a:solidFill>
                <a:latin typeface="Arial"/>
                <a:ea typeface="Arial"/>
                <a:cs typeface="Arial"/>
                <a:sym typeface="Arial"/>
              </a:rPr>
              <a:t>Department of CSE</a:t>
            </a:r>
            <a:endParaRPr/>
          </a:p>
          <a:p>
            <a:pPr indent="0" lvl="0" marL="0" rtl="0" algn="ctr">
              <a:lnSpc>
                <a:spcPct val="100000"/>
              </a:lnSpc>
              <a:spcBef>
                <a:spcPts val="0"/>
              </a:spcBef>
              <a:spcAft>
                <a:spcPts val="0"/>
              </a:spcAft>
              <a:buSzPts val="1472"/>
              <a:buNone/>
            </a:pPr>
            <a:r>
              <a:rPr lang="en-US" cap="none">
                <a:solidFill>
                  <a:schemeClr val="dk1"/>
                </a:solidFill>
                <a:latin typeface="Arial"/>
                <a:ea typeface="Arial"/>
                <a:cs typeface="Arial"/>
                <a:sym typeface="Arial"/>
              </a:rPr>
              <a:t>Port City International University</a:t>
            </a:r>
            <a:endParaRPr/>
          </a:p>
        </p:txBody>
      </p:sp>
      <p:sp>
        <p:nvSpPr>
          <p:cNvPr id="97" name="Google Shape;97;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
          <p:cNvPicPr preferRelativeResize="0"/>
          <p:nvPr/>
        </p:nvPicPr>
        <p:blipFill rotWithShape="1">
          <a:blip r:embed="rId3">
            <a:alphaModFix/>
          </a:blip>
          <a:srcRect b="0" l="0" r="0" t="0"/>
          <a:stretch/>
        </p:blipFill>
        <p:spPr>
          <a:xfrm>
            <a:off x="5506725" y="1746167"/>
            <a:ext cx="1178549" cy="15613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6" name="Google Shape;196;p10"/>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RESULT &amp; PERFORMANCE</a:t>
            </a:r>
            <a:endParaRPr sz="2400"/>
          </a:p>
        </p:txBody>
      </p:sp>
      <p:sp>
        <p:nvSpPr>
          <p:cNvPr id="197" name="Google Shape;197;p1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txBox="1"/>
          <p:nvPr>
            <p:ph idx="1" type="subTitle"/>
          </p:nvPr>
        </p:nvSpPr>
        <p:spPr>
          <a:xfrm>
            <a:off x="596716" y="4416534"/>
            <a:ext cx="10993548" cy="1754326"/>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SzPts val="1656"/>
              <a:buNone/>
            </a:pPr>
            <a:r>
              <a:rPr lang="en-US" sz="1800" cap="none">
                <a:solidFill>
                  <a:schemeClr val="dk1"/>
                </a:solidFill>
                <a:latin typeface="Arial"/>
                <a:ea typeface="Arial"/>
                <a:cs typeface="Arial"/>
                <a:sym typeface="Arial"/>
              </a:rPr>
              <a:t>The proposed model achieved nearly 98% validation accuracy, closely matching training performance and showing no signs of overfitting. Out of 4,651 validation images, it correctly classified 4,551 (97.8%), with only 100 errors. Evaluation metrics confirmed strong performance, with a precision of 0.993, recall of 0.964, and an F1-score of 0.978. The model demonstrated balanced performance across classes, achieving a recall of 0.99 for cats and a precision of 0.99 for dogs. Overall, the weighted F1-score of 0.98 highlights the model’s robustness, reliability, and strong generalization to unseen data.</a:t>
            </a:r>
            <a:endParaRPr b="0" i="0" sz="1800" u="none" cap="none" strike="noStrike">
              <a:solidFill>
                <a:schemeClr val="dk1"/>
              </a:solidFill>
              <a:latin typeface="Arial"/>
              <a:ea typeface="Arial"/>
              <a:cs typeface="Arial"/>
              <a:sym typeface="Arial"/>
            </a:endParaRPr>
          </a:p>
        </p:txBody>
      </p:sp>
      <p:pic>
        <p:nvPicPr>
          <p:cNvPr id="201" name="Google Shape;201;p10"/>
          <p:cNvPicPr preferRelativeResize="0"/>
          <p:nvPr/>
        </p:nvPicPr>
        <p:blipFill rotWithShape="1">
          <a:blip r:embed="rId3">
            <a:alphaModFix/>
          </a:blip>
          <a:srcRect b="0" l="0" r="0" t="0"/>
          <a:stretch/>
        </p:blipFill>
        <p:spPr>
          <a:xfrm>
            <a:off x="686539" y="1185448"/>
            <a:ext cx="3555291" cy="2781568"/>
          </a:xfrm>
          <a:prstGeom prst="rect">
            <a:avLst/>
          </a:prstGeom>
          <a:noFill/>
          <a:ln>
            <a:noFill/>
          </a:ln>
        </p:spPr>
      </p:pic>
      <p:pic>
        <p:nvPicPr>
          <p:cNvPr id="202" name="Google Shape;202;p10"/>
          <p:cNvPicPr preferRelativeResize="0"/>
          <p:nvPr/>
        </p:nvPicPr>
        <p:blipFill rotWithShape="1">
          <a:blip r:embed="rId4">
            <a:alphaModFix/>
          </a:blip>
          <a:srcRect b="0" l="0" r="0" t="0"/>
          <a:stretch/>
        </p:blipFill>
        <p:spPr>
          <a:xfrm>
            <a:off x="4401115" y="1185448"/>
            <a:ext cx="3384748" cy="2889418"/>
          </a:xfrm>
          <a:prstGeom prst="rect">
            <a:avLst/>
          </a:prstGeom>
          <a:noFill/>
          <a:ln>
            <a:noFill/>
          </a:ln>
        </p:spPr>
      </p:pic>
      <p:pic>
        <p:nvPicPr>
          <p:cNvPr id="203" name="Google Shape;203;p10"/>
          <p:cNvPicPr preferRelativeResize="0"/>
          <p:nvPr/>
        </p:nvPicPr>
        <p:blipFill rotWithShape="1">
          <a:blip r:embed="rId5">
            <a:alphaModFix/>
          </a:blip>
          <a:srcRect b="0" l="0" r="0" t="0"/>
          <a:stretch/>
        </p:blipFill>
        <p:spPr>
          <a:xfrm>
            <a:off x="7945148" y="1459513"/>
            <a:ext cx="3710727" cy="22334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9" name="Google Shape;209;p11"/>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REFERENCES</a:t>
            </a:r>
            <a:endParaRPr sz="2400"/>
          </a:p>
        </p:txBody>
      </p:sp>
      <p:sp>
        <p:nvSpPr>
          <p:cNvPr id="210" name="Google Shape;210;p1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txBox="1"/>
          <p:nvPr>
            <p:ph idx="1" type="subTitle"/>
          </p:nvPr>
        </p:nvSpPr>
        <p:spPr>
          <a:xfrm>
            <a:off x="1542929" y="2331776"/>
            <a:ext cx="9101120" cy="2194447"/>
          </a:xfrm>
          <a:prstGeom prst="rect">
            <a:avLst/>
          </a:prstGeom>
          <a:noFill/>
          <a:ln>
            <a:noFill/>
          </a:ln>
        </p:spPr>
        <p:txBody>
          <a:bodyPr anchorCtr="0" anchor="ctr" bIns="45700" lIns="91425" spcFirstLastPara="1" rIns="91425" wrap="square" tIns="45700">
            <a:spAutoFit/>
          </a:bodyPr>
          <a:lstStyle/>
          <a:p>
            <a:pPr indent="-285750" lvl="0" marL="285750" rtl="0" algn="ctr">
              <a:lnSpc>
                <a:spcPct val="100000"/>
              </a:lnSpc>
              <a:spcBef>
                <a:spcPts val="0"/>
              </a:spcBef>
              <a:spcAft>
                <a:spcPts val="0"/>
              </a:spcAft>
              <a:buSzPts val="1472"/>
              <a:buFont typeface="Arial"/>
              <a:buChar char="•"/>
            </a:pPr>
            <a:r>
              <a:rPr lang="en-US" cap="none">
                <a:solidFill>
                  <a:schemeClr val="dk1"/>
                </a:solidFill>
                <a:latin typeface="Arial"/>
                <a:ea typeface="Arial"/>
                <a:cs typeface="Arial"/>
                <a:sym typeface="Arial"/>
              </a:rPr>
              <a:t>Alzubaidi, L., et al. (2021). "Review of deep learning: concepts, CNN architectures, challenges, applications, future directions." </a:t>
            </a:r>
            <a:r>
              <a:rPr lang="en-US" u="sng" cap="none">
                <a:solidFill>
                  <a:schemeClr val="dk1"/>
                </a:solidFill>
                <a:latin typeface="Arial"/>
                <a:ea typeface="Arial"/>
                <a:cs typeface="Arial"/>
                <a:sym typeface="Arial"/>
              </a:rPr>
              <a:t>Journal of big Data</a:t>
            </a:r>
            <a:r>
              <a:rPr lang="en-US" cap="none">
                <a:solidFill>
                  <a:schemeClr val="dk1"/>
                </a:solidFill>
                <a:latin typeface="Arial"/>
                <a:ea typeface="Arial"/>
                <a:cs typeface="Arial"/>
                <a:sym typeface="Arial"/>
              </a:rPr>
              <a:t> </a:t>
            </a:r>
            <a:r>
              <a:rPr b="1" lang="en-US" cap="none">
                <a:solidFill>
                  <a:schemeClr val="dk1"/>
                </a:solidFill>
                <a:latin typeface="Arial"/>
                <a:ea typeface="Arial"/>
                <a:cs typeface="Arial"/>
                <a:sym typeface="Arial"/>
              </a:rPr>
              <a:t>8</a:t>
            </a:r>
            <a:r>
              <a:rPr lang="en-US" cap="none">
                <a:solidFill>
                  <a:schemeClr val="dk1"/>
                </a:solidFill>
                <a:latin typeface="Arial"/>
                <a:ea typeface="Arial"/>
                <a:cs typeface="Arial"/>
                <a:sym typeface="Arial"/>
              </a:rPr>
              <a:t>(1): 53.</a:t>
            </a:r>
            <a:endParaRPr/>
          </a:p>
          <a:p>
            <a:pPr indent="-285750" lvl="0" marL="285750" rtl="0" algn="ctr">
              <a:lnSpc>
                <a:spcPct val="100000"/>
              </a:lnSpc>
              <a:spcBef>
                <a:spcPts val="920"/>
              </a:spcBef>
              <a:spcAft>
                <a:spcPts val="0"/>
              </a:spcAft>
              <a:buSzPts val="1472"/>
              <a:buFont typeface="Arial"/>
              <a:buChar char="•"/>
            </a:pPr>
            <a:r>
              <a:rPr lang="en-US" cap="none">
                <a:solidFill>
                  <a:schemeClr val="dk1"/>
                </a:solidFill>
                <a:latin typeface="Arial"/>
                <a:ea typeface="Arial"/>
                <a:cs typeface="Arial"/>
                <a:sym typeface="Arial"/>
              </a:rPr>
              <a:t>	Datasets, T. (2019). "Cats vs. Dogs." Retrieved August 22, 2025, from </a:t>
            </a:r>
            <a:r>
              <a:rPr lang="en-US" u="sng" cap="none">
                <a:solidFill>
                  <a:schemeClr val="dk1"/>
                </a:solidFill>
                <a:latin typeface="Arial"/>
                <a:ea typeface="Arial"/>
                <a:cs typeface="Arial"/>
                <a:sym typeface="Arial"/>
                <a:hlinkClick r:id="rId3">
                  <a:extLst>
                    <a:ext uri="{A12FA001-AC4F-418D-AE19-62706E023703}">
                      <ahyp:hlinkClr val="tx"/>
                    </a:ext>
                  </a:extLst>
                </a:hlinkClick>
              </a:rPr>
              <a:t>https://www.tensorflow.org/datasets/catalog/cats_vs_dogs</a:t>
            </a:r>
            <a:r>
              <a:rPr lang="en-US" cap="none">
                <a:solidFill>
                  <a:schemeClr val="dk1"/>
                </a:solidFill>
                <a:latin typeface="Arial"/>
                <a:ea typeface="Arial"/>
                <a:cs typeface="Arial"/>
                <a:sym typeface="Arial"/>
              </a:rPr>
              <a:t>.</a:t>
            </a:r>
            <a:endParaRPr/>
          </a:p>
          <a:p>
            <a:pPr indent="-285750" lvl="0" marL="285750" rtl="0" algn="ctr">
              <a:lnSpc>
                <a:spcPct val="100000"/>
              </a:lnSpc>
              <a:spcBef>
                <a:spcPts val="920"/>
              </a:spcBef>
              <a:spcAft>
                <a:spcPts val="0"/>
              </a:spcAft>
              <a:buSzPts val="1472"/>
              <a:buFont typeface="Arial"/>
              <a:buChar char="•"/>
            </a:pPr>
            <a:r>
              <a:rPr lang="en-US" cap="none">
                <a:solidFill>
                  <a:schemeClr val="dk1"/>
                </a:solidFill>
                <a:latin typeface="Arial"/>
                <a:ea typeface="Arial"/>
                <a:cs typeface="Arial"/>
                <a:sym typeface="Arial"/>
              </a:rPr>
              <a:t>Dong, K., et al. (2020). </a:t>
            </a:r>
            <a:r>
              <a:rPr lang="en-US" u="sng" cap="none">
                <a:solidFill>
                  <a:schemeClr val="dk1"/>
                </a:solidFill>
                <a:latin typeface="Arial"/>
                <a:ea typeface="Arial"/>
                <a:cs typeface="Arial"/>
                <a:sym typeface="Arial"/>
              </a:rPr>
              <a:t>MobileNetV2 model for image classification</a:t>
            </a:r>
            <a:r>
              <a:rPr lang="en-US" cap="none">
                <a:solidFill>
                  <a:schemeClr val="dk1"/>
                </a:solidFill>
                <a:latin typeface="Arial"/>
                <a:ea typeface="Arial"/>
                <a:cs typeface="Arial"/>
                <a:sym typeface="Arial"/>
              </a:rPr>
              <a:t>. 2020 2nd International Conference on Information Technology and Computer Application (ITCA), IEEE.	</a:t>
            </a:r>
            <a:endParaRPr/>
          </a:p>
          <a:p>
            <a:pPr indent="-285750" lvl="0" marL="285750" rtl="0" algn="ctr">
              <a:lnSpc>
                <a:spcPct val="100000"/>
              </a:lnSpc>
              <a:spcBef>
                <a:spcPts val="920"/>
              </a:spcBef>
              <a:spcAft>
                <a:spcPts val="0"/>
              </a:spcAft>
              <a:buSzPts val="1472"/>
              <a:buFont typeface="Arial"/>
              <a:buChar char="•"/>
            </a:pPr>
            <a:r>
              <a:rPr lang="en-US" cap="none">
                <a:solidFill>
                  <a:schemeClr val="dk1"/>
                </a:solidFill>
                <a:latin typeface="Arial"/>
                <a:ea typeface="Arial"/>
                <a:cs typeface="Arial"/>
                <a:sym typeface="Arial"/>
              </a:rPr>
              <a:t>Weiss, K., T. M. Khoshgoftaar and D. Wang (2016). "A survey of transfer learning." </a:t>
            </a:r>
            <a:r>
              <a:rPr lang="en-US" u="sng" cap="none">
                <a:solidFill>
                  <a:schemeClr val="dk1"/>
                </a:solidFill>
                <a:latin typeface="Arial"/>
                <a:ea typeface="Arial"/>
                <a:cs typeface="Arial"/>
                <a:sym typeface="Arial"/>
              </a:rPr>
              <a:t>Journal of big Data</a:t>
            </a:r>
            <a:r>
              <a:rPr lang="en-US" cap="none">
                <a:solidFill>
                  <a:schemeClr val="dk1"/>
                </a:solidFill>
                <a:latin typeface="Arial"/>
                <a:ea typeface="Arial"/>
                <a:cs typeface="Arial"/>
                <a:sym typeface="Arial"/>
              </a:rPr>
              <a:t> </a:t>
            </a:r>
            <a:r>
              <a:rPr b="1" lang="en-US" cap="none">
                <a:solidFill>
                  <a:schemeClr val="dk1"/>
                </a:solidFill>
                <a:latin typeface="Arial"/>
                <a:ea typeface="Arial"/>
                <a:cs typeface="Arial"/>
                <a:sym typeface="Arial"/>
              </a:rPr>
              <a:t>3</a:t>
            </a:r>
            <a:r>
              <a:rPr lang="en-US" cap="none">
                <a:solidFill>
                  <a:schemeClr val="dk1"/>
                </a:solidFill>
                <a:latin typeface="Arial"/>
                <a:ea typeface="Arial"/>
                <a:cs typeface="Arial"/>
                <a:sym typeface="Arial"/>
              </a:rPr>
              <a:t>(1): 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2"/>
          <p:cNvSpPr txBox="1"/>
          <p:nvPr>
            <p:ph type="ctrTitle"/>
          </p:nvPr>
        </p:nvSpPr>
        <p:spPr>
          <a:xfrm>
            <a:off x="95415" y="548640"/>
            <a:ext cx="10993500" cy="472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TABLE OF CONTENT</a:t>
            </a:r>
            <a:endParaRPr sz="2400"/>
          </a:p>
        </p:txBody>
      </p:sp>
      <p:sp>
        <p:nvSpPr>
          <p:cNvPr id="107" name="Google Shape;107;p2"/>
          <p:cNvSpPr txBox="1"/>
          <p:nvPr>
            <p:ph idx="1" type="subTitle"/>
          </p:nvPr>
        </p:nvSpPr>
        <p:spPr>
          <a:xfrm>
            <a:off x="596718" y="1371601"/>
            <a:ext cx="10993546" cy="4830667"/>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1840"/>
              <a:buFont typeface="Franklin Gothic"/>
              <a:buAutoNum type="arabicPeriod"/>
            </a:pPr>
            <a:r>
              <a:rPr lang="en-US" sz="2000" cap="none">
                <a:solidFill>
                  <a:schemeClr val="dk1"/>
                </a:solidFill>
                <a:latin typeface="Arial"/>
                <a:ea typeface="Arial"/>
                <a:cs typeface="Arial"/>
                <a:sym typeface="Arial"/>
              </a:rPr>
              <a:t>Introduction</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Problem Statement</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Motivation</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Required Tools</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Literature Review</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Dataset</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Methodology</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Result &amp; Performance</a:t>
            </a:r>
            <a:endParaRPr/>
          </a:p>
          <a:p>
            <a:pPr indent="-342900" lvl="0" marL="342900" rtl="0" algn="l">
              <a:lnSpc>
                <a:spcPct val="110000"/>
              </a:lnSpc>
              <a:spcBef>
                <a:spcPts val="1000"/>
              </a:spcBef>
              <a:spcAft>
                <a:spcPts val="0"/>
              </a:spcAft>
              <a:buSzPts val="1840"/>
              <a:buFont typeface="Franklin Gothic"/>
              <a:buAutoNum type="arabicPeriod"/>
            </a:pPr>
            <a:r>
              <a:rPr lang="en-US" sz="2000" cap="none">
                <a:solidFill>
                  <a:schemeClr val="dk1"/>
                </a:solidFill>
                <a:latin typeface="Arial"/>
                <a:ea typeface="Arial"/>
                <a:cs typeface="Arial"/>
                <a:sym typeface="Arial"/>
              </a:rPr>
              <a:t>References</a:t>
            </a:r>
            <a:endParaRPr/>
          </a:p>
        </p:txBody>
      </p:sp>
      <p:sp>
        <p:nvSpPr>
          <p:cNvPr id="108" name="Google Shape;108;p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Abstract Polygonal Background Connecting Dots Lines Stock Illustration  1936484179 | Shutterstock" id="116" name="Google Shape;116;p3"/>
          <p:cNvPicPr preferRelativeResize="0"/>
          <p:nvPr/>
        </p:nvPicPr>
        <p:blipFill rotWithShape="1">
          <a:blip r:embed="rId3">
            <a:alphaModFix/>
          </a:blip>
          <a:srcRect b="0" l="0" r="0" t="0"/>
          <a:stretch/>
        </p:blipFill>
        <p:spPr>
          <a:xfrm>
            <a:off x="6590270" y="3429000"/>
            <a:ext cx="5155197" cy="2899798"/>
          </a:xfrm>
          <a:prstGeom prst="rect">
            <a:avLst/>
          </a:prstGeom>
          <a:noFill/>
          <a:ln>
            <a:noFill/>
          </a:ln>
        </p:spPr>
      </p:pic>
      <p:sp>
        <p:nvSpPr>
          <p:cNvPr id="117" name="Google Shape;117;p3"/>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INTRODUCTION</a:t>
            </a:r>
            <a:endParaRPr sz="2400"/>
          </a:p>
        </p:txBody>
      </p:sp>
      <p:sp>
        <p:nvSpPr>
          <p:cNvPr id="118" name="Google Shape;118;p3"/>
          <p:cNvSpPr txBox="1"/>
          <p:nvPr>
            <p:ph idx="1" type="subTitle"/>
          </p:nvPr>
        </p:nvSpPr>
        <p:spPr>
          <a:xfrm>
            <a:off x="1070203" y="1586610"/>
            <a:ext cx="10046571" cy="263116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656"/>
              <a:buNone/>
            </a:pPr>
            <a:r>
              <a:rPr lang="en-US" sz="1800" cap="none">
                <a:solidFill>
                  <a:schemeClr val="dk1"/>
                </a:solidFill>
                <a:latin typeface="Arial"/>
                <a:ea typeface="Arial"/>
                <a:cs typeface="Arial"/>
                <a:sym typeface="Arial"/>
              </a:rPr>
              <a:t>Our project focuses on building a deep learning model for binary classification of images for cats and dogs. This project represents classical computer vision challenge involving feature extraction, generalization, and computational efficiency. To address these challenges, the model leverages transfer learning using the pre-trained MobileNetV2 architecture as a feature extractor, combined with a custom classification head. Data augmentation techniques were applied to improve robustness and minimize overfitting, while training and validation were performed on the cats vs dogs dataset from TensorFlow datasets.</a:t>
            </a:r>
            <a:endParaRPr/>
          </a:p>
        </p:txBody>
      </p:sp>
      <p:sp>
        <p:nvSpPr>
          <p:cNvPr id="119" name="Google Shape;119;p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7" name="Google Shape;127;p4"/>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PROBLEM STATEMENT</a:t>
            </a:r>
            <a:endParaRPr sz="2400"/>
          </a:p>
        </p:txBody>
      </p:sp>
      <p:sp>
        <p:nvSpPr>
          <p:cNvPr id="128" name="Google Shape;128;p4"/>
          <p:cNvSpPr txBox="1"/>
          <p:nvPr>
            <p:ph idx="1" type="subTitle"/>
          </p:nvPr>
        </p:nvSpPr>
        <p:spPr>
          <a:xfrm>
            <a:off x="596725" y="2047875"/>
            <a:ext cx="9545700" cy="3314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656"/>
              <a:buNone/>
            </a:pPr>
            <a:r>
              <a:rPr lang="en-US" sz="1800" cap="none">
                <a:solidFill>
                  <a:schemeClr val="dk1"/>
                </a:solidFill>
                <a:latin typeface="Arial"/>
                <a:ea typeface="Arial"/>
                <a:cs typeface="Arial"/>
                <a:sym typeface="Arial"/>
              </a:rPr>
              <a:t>Classifying images of cats and dogs may appear straightforward to humans, but it presents significant challenges for computer vision systems. Raw images contain high variability in pose, lighting, background, size, and quality, which makes feature extraction complex. Traditional machine learning approaches struggle to generalize well under these conditions. Furthermore, training deep learning models from scratch requires massive datasets and computational resources, which may not always be feasible. Therefore, there is a need for an efficient, accurate, and resource-friendly approach that can leverage pre-trained models and advanced augmentation strategies to achieve high performance in binary image classification tasks such as distinguishing between cats and dogs.</a:t>
            </a:r>
            <a:endParaRPr/>
          </a:p>
        </p:txBody>
      </p:sp>
      <p:sp>
        <p:nvSpPr>
          <p:cNvPr id="129" name="Google Shape;129;p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4"/>
          <p:cNvPicPr preferRelativeResize="0"/>
          <p:nvPr/>
        </p:nvPicPr>
        <p:blipFill rotWithShape="1">
          <a:blip r:embed="rId3">
            <a:alphaModFix/>
          </a:blip>
          <a:srcRect b="0" l="0" r="0" t="0"/>
          <a:stretch/>
        </p:blipFill>
        <p:spPr>
          <a:xfrm>
            <a:off x="9392799" y="1937262"/>
            <a:ext cx="3312355" cy="4497659"/>
          </a:xfrm>
          <a:prstGeom prst="rect">
            <a:avLst/>
          </a:prstGeom>
          <a:noFill/>
          <a:ln>
            <a:noFill/>
          </a:ln>
        </p:spPr>
      </p:pic>
      <p:pic>
        <p:nvPicPr>
          <p:cNvPr id="133" name="Google Shape;133;p4"/>
          <p:cNvPicPr preferRelativeResize="0"/>
          <p:nvPr/>
        </p:nvPicPr>
        <p:blipFill rotWithShape="1">
          <a:blip r:embed="rId4">
            <a:alphaModFix/>
          </a:blip>
          <a:srcRect b="0" l="0" r="0" t="0"/>
          <a:stretch/>
        </p:blipFill>
        <p:spPr>
          <a:xfrm>
            <a:off x="8792013" y="4256492"/>
            <a:ext cx="2292706" cy="2261955"/>
          </a:xfrm>
          <a:prstGeom prst="rect">
            <a:avLst/>
          </a:prstGeom>
          <a:noFill/>
          <a:ln>
            <a:noFill/>
          </a:ln>
        </p:spPr>
      </p:pic>
      <p:pic>
        <p:nvPicPr>
          <p:cNvPr id="134" name="Google Shape;134;p4"/>
          <p:cNvPicPr preferRelativeResize="0"/>
          <p:nvPr/>
        </p:nvPicPr>
        <p:blipFill rotWithShape="1">
          <a:blip r:embed="rId5">
            <a:alphaModFix/>
          </a:blip>
          <a:srcRect b="0" l="0" r="0" t="0"/>
          <a:stretch/>
        </p:blipFill>
        <p:spPr>
          <a:xfrm>
            <a:off x="8747465" y="4256492"/>
            <a:ext cx="1639808" cy="24597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40" name="Google Shape;140;p5"/>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MOTIVATION</a:t>
            </a:r>
            <a:endParaRPr sz="2400"/>
          </a:p>
        </p:txBody>
      </p:sp>
      <p:sp>
        <p:nvSpPr>
          <p:cNvPr id="141" name="Google Shape;141;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rtificial Intelligence Neural Network Net Shaped Stock Footage Video (100%  Royalty-free) 1024830203 | Shutterstock" id="142" name="Google Shape;142;p5"/>
          <p:cNvPicPr preferRelativeResize="0"/>
          <p:nvPr/>
        </p:nvPicPr>
        <p:blipFill rotWithShape="1">
          <a:blip r:embed="rId3">
            <a:alphaModFix/>
          </a:blip>
          <a:srcRect b="0" l="0" r="0" t="0"/>
          <a:stretch/>
        </p:blipFill>
        <p:spPr>
          <a:xfrm>
            <a:off x="4186325" y="4432427"/>
            <a:ext cx="3814325" cy="2145558"/>
          </a:xfrm>
          <a:prstGeom prst="rect">
            <a:avLst/>
          </a:prstGeom>
          <a:noFill/>
          <a:ln>
            <a:noFill/>
          </a:ln>
        </p:spPr>
      </p:pic>
      <p:sp>
        <p:nvSpPr>
          <p:cNvPr id="143" name="Google Shape;143;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txBox="1"/>
          <p:nvPr>
            <p:ph idx="1" type="subTitle"/>
          </p:nvPr>
        </p:nvSpPr>
        <p:spPr>
          <a:xfrm>
            <a:off x="1255552" y="1117993"/>
            <a:ext cx="9675869" cy="3314434"/>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656"/>
              <a:buNone/>
            </a:pPr>
            <a:r>
              <a:rPr lang="en-US" sz="1800" cap="none">
                <a:solidFill>
                  <a:schemeClr val="dk1"/>
                </a:solidFill>
                <a:latin typeface="Arial"/>
                <a:ea typeface="Arial"/>
                <a:cs typeface="Arial"/>
                <a:sym typeface="Arial"/>
              </a:rPr>
              <a:t>Image classification is a fundamental task in computer vision with applications ranging from healthcare to autonomous systems. The cats vs dogs problem, though simple, serves as a benchmark for testing modern deep learning techniques and evaluating their ability to handle real-world challenges such as variability in image quality and features. Developing an efficient and accurate model not only demonstrates the effectiveness of transfer learning but also provides a practical framework that can be extended to more complex classification problems. This project is motivated by the need to create a robust, resource-friendly solution that achieves high performance while maintaining scalability and adaptability.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1" name="Google Shape;151;p6"/>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REQUIRED TOOLS</a:t>
            </a:r>
            <a:endParaRPr sz="2400"/>
          </a:p>
        </p:txBody>
      </p:sp>
      <p:sp>
        <p:nvSpPr>
          <p:cNvPr id="152" name="Google Shape;152;p6"/>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6"/>
          <p:cNvPicPr preferRelativeResize="0"/>
          <p:nvPr/>
        </p:nvPicPr>
        <p:blipFill rotWithShape="1">
          <a:blip r:embed="rId3">
            <a:alphaModFix/>
          </a:blip>
          <a:srcRect b="0" l="0" r="0" t="0"/>
          <a:stretch/>
        </p:blipFill>
        <p:spPr>
          <a:xfrm>
            <a:off x="7242191" y="1740125"/>
            <a:ext cx="2680238" cy="1533808"/>
          </a:xfrm>
          <a:prstGeom prst="rect">
            <a:avLst/>
          </a:prstGeom>
          <a:noFill/>
          <a:ln>
            <a:noFill/>
          </a:ln>
        </p:spPr>
      </p:pic>
      <p:pic>
        <p:nvPicPr>
          <p:cNvPr id="156" name="Google Shape;156;p6"/>
          <p:cNvPicPr preferRelativeResize="0"/>
          <p:nvPr/>
        </p:nvPicPr>
        <p:blipFill rotWithShape="1">
          <a:blip r:embed="rId4">
            <a:alphaModFix/>
          </a:blip>
          <a:srcRect b="0" l="0" r="0" t="0"/>
          <a:stretch/>
        </p:blipFill>
        <p:spPr>
          <a:xfrm>
            <a:off x="2663590" y="1547167"/>
            <a:ext cx="1943636" cy="1919725"/>
          </a:xfrm>
          <a:prstGeom prst="rect">
            <a:avLst/>
          </a:prstGeom>
          <a:noFill/>
          <a:ln>
            <a:noFill/>
          </a:ln>
        </p:spPr>
      </p:pic>
      <p:pic>
        <p:nvPicPr>
          <p:cNvPr id="157" name="Google Shape;157;p6"/>
          <p:cNvPicPr preferRelativeResize="0"/>
          <p:nvPr/>
        </p:nvPicPr>
        <p:blipFill rotWithShape="1">
          <a:blip r:embed="rId5">
            <a:alphaModFix/>
          </a:blip>
          <a:srcRect b="0" l="0" r="0" t="0"/>
          <a:stretch/>
        </p:blipFill>
        <p:spPr>
          <a:xfrm>
            <a:off x="2758306" y="4192001"/>
            <a:ext cx="1754203" cy="1754203"/>
          </a:xfrm>
          <a:prstGeom prst="rect">
            <a:avLst/>
          </a:prstGeom>
          <a:noFill/>
          <a:ln>
            <a:noFill/>
          </a:ln>
        </p:spPr>
      </p:pic>
      <p:pic>
        <p:nvPicPr>
          <p:cNvPr id="158" name="Google Shape;158;p6"/>
          <p:cNvPicPr preferRelativeResize="0"/>
          <p:nvPr/>
        </p:nvPicPr>
        <p:blipFill rotWithShape="1">
          <a:blip r:embed="rId6">
            <a:alphaModFix/>
          </a:blip>
          <a:srcRect b="0" l="0" r="0" t="0"/>
          <a:stretch/>
        </p:blipFill>
        <p:spPr>
          <a:xfrm>
            <a:off x="7740995" y="4231677"/>
            <a:ext cx="1674853" cy="16748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4" name="Google Shape;164;p7"/>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LITERATURE REVIEW</a:t>
            </a:r>
            <a:endParaRPr sz="2400"/>
          </a:p>
        </p:txBody>
      </p:sp>
      <p:sp>
        <p:nvSpPr>
          <p:cNvPr id="165" name="Google Shape;165;p7"/>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txBox="1"/>
          <p:nvPr>
            <p:ph idx="1" type="subTitle"/>
          </p:nvPr>
        </p:nvSpPr>
        <p:spPr>
          <a:xfrm>
            <a:off x="444022" y="1097280"/>
            <a:ext cx="11298933" cy="33754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656"/>
              <a:buNone/>
            </a:pPr>
            <a:r>
              <a:rPr lang="en-US" sz="1800" cap="none">
                <a:solidFill>
                  <a:schemeClr val="dk1"/>
                </a:solidFill>
                <a:latin typeface="Arial"/>
                <a:ea typeface="Arial"/>
                <a:cs typeface="Arial"/>
                <a:sym typeface="Arial"/>
              </a:rPr>
              <a:t>Deep learning has revolutionized image classification by enabling models to automatically extract and learn hierarchical features directly from raw images. Among various architectures, convolutional Neural Networks (CNN) is the most widely used for visual recognition tasks. CNN consist of convolutional layers that detect local features such as edges, corners, and textures; pooling layers that reduce dimensionality while preserving important information; and fully connected layers that combine learned features to perform the final classification. By learning hierarchies of features through backpropagation, CNN eliminate the need for manual feature engineering and provide high accuracy in image recognition tasks. In this project, CNN concepts along with Transfer Learning via MobileNetV2 are directly applied to classify images into two categories — cats and dogs — making CNN the core deep learning technique behind the model’s success.</a:t>
            </a:r>
            <a:endParaRPr/>
          </a:p>
        </p:txBody>
      </p:sp>
      <p:pic>
        <p:nvPicPr>
          <p:cNvPr id="169" name="Google Shape;169;p7"/>
          <p:cNvPicPr preferRelativeResize="0"/>
          <p:nvPr/>
        </p:nvPicPr>
        <p:blipFill rotWithShape="1">
          <a:blip r:embed="rId3">
            <a:alphaModFix/>
          </a:blip>
          <a:srcRect b="0" l="0" r="0" t="0"/>
          <a:stretch/>
        </p:blipFill>
        <p:spPr>
          <a:xfrm>
            <a:off x="3493825" y="4773775"/>
            <a:ext cx="5199301" cy="197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5" name="Google Shape;175;p8"/>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DATASET</a:t>
            </a:r>
            <a:endParaRPr sz="2400"/>
          </a:p>
        </p:txBody>
      </p:sp>
      <p:sp>
        <p:nvSpPr>
          <p:cNvPr id="176" name="Google Shape;176;p8"/>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txBox="1"/>
          <p:nvPr>
            <p:ph idx="1" type="subTitle"/>
          </p:nvPr>
        </p:nvSpPr>
        <p:spPr>
          <a:xfrm>
            <a:off x="1542929" y="1231007"/>
            <a:ext cx="9101120" cy="1298882"/>
          </a:xfrm>
          <a:prstGeom prst="rect">
            <a:avLst/>
          </a:prstGeom>
          <a:noFill/>
          <a:ln>
            <a:noFill/>
          </a:ln>
        </p:spPr>
        <p:txBody>
          <a:bodyPr anchorCtr="0" anchor="ctr" bIns="45700" lIns="91425" spcFirstLastPara="1" rIns="91425" wrap="square" tIns="45700">
            <a:spAutoFit/>
          </a:bodyPr>
          <a:lstStyle/>
          <a:p>
            <a:pPr indent="0" lvl="0" marL="0" rtl="0" algn="ctr">
              <a:lnSpc>
                <a:spcPct val="110000"/>
              </a:lnSpc>
              <a:spcBef>
                <a:spcPts val="0"/>
              </a:spcBef>
              <a:spcAft>
                <a:spcPts val="0"/>
              </a:spcAft>
              <a:buSzPts val="1656"/>
              <a:buNone/>
            </a:pPr>
            <a:r>
              <a:rPr lang="en-US" sz="1800" cap="none">
                <a:solidFill>
                  <a:schemeClr val="dk1"/>
                </a:solidFill>
                <a:latin typeface="Arial"/>
                <a:ea typeface="Arial"/>
                <a:cs typeface="Arial"/>
                <a:sym typeface="Arial"/>
              </a:rPr>
              <a:t>The dataset was retrieved from TensorFlow which comprised 23,262 images of cats and dogs, exhibiting high intra-class variability in terms of pose, lighting, background, and resolution. This heterogeneity posed a robust challenge for the model’s generalization. An 80/20 split was adopted, ensuring that evaluation was performed on images unseen during training.</a:t>
            </a:r>
            <a:endParaRPr b="0" i="0" sz="1800" u="none" cap="none" strike="noStrike">
              <a:solidFill>
                <a:schemeClr val="dk1"/>
              </a:solidFill>
              <a:latin typeface="Arial"/>
              <a:ea typeface="Arial"/>
              <a:cs typeface="Arial"/>
              <a:sym typeface="Arial"/>
            </a:endParaRPr>
          </a:p>
        </p:txBody>
      </p:sp>
      <p:pic>
        <p:nvPicPr>
          <p:cNvPr id="180" name="Google Shape;180;p8"/>
          <p:cNvPicPr preferRelativeResize="0"/>
          <p:nvPr/>
        </p:nvPicPr>
        <p:blipFill rotWithShape="1">
          <a:blip r:embed="rId3">
            <a:alphaModFix/>
          </a:blip>
          <a:srcRect b="0" l="0" r="0" t="0"/>
          <a:stretch/>
        </p:blipFill>
        <p:spPr>
          <a:xfrm>
            <a:off x="2254615" y="2739402"/>
            <a:ext cx="7677748" cy="38097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6" name="Google Shape;186;p9"/>
          <p:cNvSpPr txBox="1"/>
          <p:nvPr>
            <p:ph type="ctrTitle"/>
          </p:nvPr>
        </p:nvSpPr>
        <p:spPr>
          <a:xfrm>
            <a:off x="596715" y="548640"/>
            <a:ext cx="10993549" cy="47285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Font typeface="Franklin Gothic"/>
              <a:buNone/>
            </a:pPr>
            <a:r>
              <a:rPr b="1" lang="en-US" sz="2400"/>
              <a:t>METHODOLOGY</a:t>
            </a:r>
            <a:endParaRPr sz="2400"/>
          </a:p>
        </p:txBody>
      </p:sp>
      <p:sp>
        <p:nvSpPr>
          <p:cNvPr id="187" name="Google Shape;187;p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txBox="1"/>
          <p:nvPr>
            <p:ph idx="1" type="subTitle"/>
          </p:nvPr>
        </p:nvSpPr>
        <p:spPr>
          <a:xfrm>
            <a:off x="446534" y="1601413"/>
            <a:ext cx="11300967" cy="4207370"/>
          </a:xfrm>
          <a:prstGeom prst="rect">
            <a:avLst/>
          </a:prstGeom>
          <a:noFill/>
          <a:ln>
            <a:noFill/>
          </a:ln>
        </p:spPr>
        <p:txBody>
          <a:bodyPr anchorCtr="0" anchor="ctr" bIns="45700" lIns="91425" spcFirstLastPara="1" rIns="91425" wrap="square" tIns="45700">
            <a:spAutoFit/>
          </a:bodyPr>
          <a:lstStyle/>
          <a:p>
            <a:pPr indent="-342900" lvl="0" marL="342900" rtl="0" algn="l">
              <a:lnSpc>
                <a:spcPct val="150000"/>
              </a:lnSpc>
              <a:spcBef>
                <a:spcPts val="0"/>
              </a:spcBef>
              <a:spcAft>
                <a:spcPts val="0"/>
              </a:spcAft>
              <a:buClr>
                <a:schemeClr val="accent1"/>
              </a:buClr>
              <a:buSzPts val="1800"/>
              <a:buFont typeface="Franklin Gothic"/>
              <a:buAutoNum type="arabicPeriod"/>
            </a:pPr>
            <a:r>
              <a:rPr b="1" i="0" lang="en-US" sz="1800" u="none" cap="none" strike="noStrike">
                <a:latin typeface="Arial"/>
                <a:ea typeface="Arial"/>
                <a:cs typeface="Arial"/>
                <a:sym typeface="Arial"/>
              </a:rPr>
              <a:t>Data Acquisition:</a:t>
            </a:r>
            <a:r>
              <a:rPr b="0" i="0" lang="en-US" sz="1800" u="none" cap="none" strike="noStrike">
                <a:latin typeface="Arial"/>
                <a:ea typeface="Arial"/>
                <a:cs typeface="Arial"/>
                <a:sym typeface="Arial"/>
              </a:rPr>
              <a:t> </a:t>
            </a:r>
            <a:r>
              <a:rPr lang="en-US" sz="1800" cap="none">
                <a:solidFill>
                  <a:schemeClr val="dk1"/>
                </a:solidFill>
                <a:latin typeface="Arial"/>
                <a:ea typeface="Arial"/>
                <a:cs typeface="Arial"/>
                <a:sym typeface="Arial"/>
              </a:rPr>
              <a:t>Cats vs dogs dataset from TensorFlow datasets, providing direct online access for efficient usage.</a:t>
            </a:r>
            <a:endParaRPr b="0" i="0" sz="1800" u="none" cap="none" strike="noStrike">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accent1"/>
              </a:buClr>
              <a:buSzPts val="1800"/>
              <a:buFont typeface="Franklin Gothic"/>
              <a:buAutoNum type="arabicPeriod"/>
            </a:pPr>
            <a:r>
              <a:rPr b="1" i="0" lang="en-US" sz="1800" u="none" cap="none" strike="noStrike">
                <a:latin typeface="Arial"/>
                <a:ea typeface="Arial"/>
                <a:cs typeface="Arial"/>
                <a:sym typeface="Arial"/>
              </a:rPr>
              <a:t>Preprocessing &amp; Augmentation:</a:t>
            </a:r>
            <a:r>
              <a:rPr b="0" i="0" lang="en-US" sz="1800" u="none" cap="none" strike="noStrike">
                <a:latin typeface="Arial"/>
                <a:ea typeface="Arial"/>
                <a:cs typeface="Arial"/>
                <a:sym typeface="Arial"/>
              </a:rPr>
              <a:t> </a:t>
            </a:r>
            <a:r>
              <a:rPr b="0" i="0" lang="en-US" sz="1800" u="none" cap="none" strike="noStrike">
                <a:solidFill>
                  <a:schemeClr val="dk1"/>
                </a:solidFill>
                <a:latin typeface="Arial"/>
                <a:ea typeface="Arial"/>
                <a:cs typeface="Arial"/>
                <a:sym typeface="Arial"/>
              </a:rPr>
              <a:t>Resized to 320×320, applied rescalings, rotations, flips, distortions, brightness changes and shifts for better and accurate training.</a:t>
            </a:r>
            <a:endParaRPr/>
          </a:p>
          <a:p>
            <a:pPr indent="-342900" lvl="0" marL="342900" rtl="0" algn="l">
              <a:lnSpc>
                <a:spcPct val="150000"/>
              </a:lnSpc>
              <a:spcBef>
                <a:spcPts val="0"/>
              </a:spcBef>
              <a:spcAft>
                <a:spcPts val="0"/>
              </a:spcAft>
              <a:buClr>
                <a:schemeClr val="accent1"/>
              </a:buClr>
              <a:buSzPts val="1800"/>
              <a:buFont typeface="Franklin Gothic"/>
              <a:buAutoNum type="arabicPeriod"/>
            </a:pPr>
            <a:r>
              <a:rPr b="1" i="0" lang="en-US" sz="1800" u="none" cap="none" strike="noStrike">
                <a:latin typeface="Arial"/>
                <a:ea typeface="Arial"/>
                <a:cs typeface="Arial"/>
                <a:sym typeface="Arial"/>
              </a:rPr>
              <a:t>Model Backbone:</a:t>
            </a:r>
            <a:r>
              <a:rPr b="0" i="0" lang="en-US" sz="1800" u="none" cap="none" strike="noStrike">
                <a:latin typeface="Arial"/>
                <a:ea typeface="Arial"/>
                <a:cs typeface="Arial"/>
                <a:sym typeface="Arial"/>
              </a:rPr>
              <a:t> </a:t>
            </a:r>
            <a:r>
              <a:rPr lang="en-US" sz="1800" cap="none">
                <a:solidFill>
                  <a:schemeClr val="dk1"/>
                </a:solidFill>
                <a:latin typeface="Arial"/>
                <a:ea typeface="Arial"/>
                <a:cs typeface="Arial"/>
                <a:sym typeface="Arial"/>
              </a:rPr>
              <a:t>MobileNetV2, a pretrained CNN architecture on imagenet for transfer learning has been integrated for increasing model efficiency</a:t>
            </a:r>
            <a:r>
              <a:rPr b="0" i="0" lang="en-US" sz="1800" u="none" cap="none" strike="noStrike">
                <a:solidFill>
                  <a:schemeClr val="dk1"/>
                </a:solidFill>
                <a:latin typeface="Arial"/>
                <a:ea typeface="Arial"/>
                <a:cs typeface="Arial"/>
                <a:sym typeface="Arial"/>
              </a:rPr>
              <a:t>.</a:t>
            </a:r>
            <a:endParaRPr/>
          </a:p>
          <a:p>
            <a:pPr indent="-342900" lvl="0" marL="342900" marR="0" rtl="0" algn="l">
              <a:lnSpc>
                <a:spcPct val="150000"/>
              </a:lnSpc>
              <a:spcBef>
                <a:spcPts val="0"/>
              </a:spcBef>
              <a:spcAft>
                <a:spcPts val="0"/>
              </a:spcAft>
              <a:buClr>
                <a:schemeClr val="accent1"/>
              </a:buClr>
              <a:buSzPts val="1800"/>
              <a:buFont typeface="Franklin Gothic"/>
              <a:buAutoNum type="arabicPeriod"/>
            </a:pPr>
            <a:r>
              <a:rPr b="1" i="0" lang="en-US" sz="1800" u="none" cap="none" strike="noStrike">
                <a:latin typeface="Arial"/>
                <a:ea typeface="Arial"/>
                <a:cs typeface="Arial"/>
                <a:sym typeface="Arial"/>
              </a:rPr>
              <a:t>CNN Custom Classification Head:</a:t>
            </a:r>
            <a:r>
              <a:rPr b="0" i="0" lang="en-US" sz="1800" u="none" cap="none" strike="noStrike">
                <a:latin typeface="Arial"/>
                <a:ea typeface="Arial"/>
                <a:cs typeface="Arial"/>
                <a:sym typeface="Arial"/>
              </a:rPr>
              <a:t> </a:t>
            </a:r>
            <a:r>
              <a:rPr b="0" i="0" lang="en-US" sz="1800" u="none" cap="none" strike="noStrike">
                <a:solidFill>
                  <a:schemeClr val="dk1"/>
                </a:solidFill>
                <a:latin typeface="Arial"/>
                <a:ea typeface="Arial"/>
                <a:cs typeface="Arial"/>
                <a:sym typeface="Arial"/>
              </a:rPr>
              <a:t>Global Average Pooling → Dense(256, ReLU) → Dropout(50%) → Sigmoid output.</a:t>
            </a:r>
            <a:endParaRPr/>
          </a:p>
          <a:p>
            <a:pPr indent="-342900" lvl="0" marL="342900" marR="0" rtl="0" algn="l">
              <a:lnSpc>
                <a:spcPct val="150000"/>
              </a:lnSpc>
              <a:spcBef>
                <a:spcPts val="0"/>
              </a:spcBef>
              <a:spcAft>
                <a:spcPts val="0"/>
              </a:spcAft>
              <a:buClr>
                <a:schemeClr val="accent1"/>
              </a:buClr>
              <a:buSzPts val="1800"/>
              <a:buFont typeface="Franklin Gothic"/>
              <a:buAutoNum type="arabicPeriod"/>
            </a:pPr>
            <a:r>
              <a:rPr b="1" i="0" lang="en-US" sz="1800" u="none" cap="none" strike="noStrike">
                <a:latin typeface="Arial"/>
                <a:ea typeface="Arial"/>
                <a:cs typeface="Arial"/>
                <a:sym typeface="Arial"/>
              </a:rPr>
              <a:t>Training Setup:</a:t>
            </a:r>
            <a:r>
              <a:rPr b="0" i="0" lang="en-US" sz="1800" u="none" cap="none" strike="noStrike">
                <a:latin typeface="Arial"/>
                <a:ea typeface="Arial"/>
                <a:cs typeface="Arial"/>
                <a:sym typeface="Arial"/>
              </a:rPr>
              <a:t> </a:t>
            </a:r>
            <a:r>
              <a:rPr b="0" i="0" lang="en-US" sz="1800" u="none" cap="none" strike="noStrike">
                <a:solidFill>
                  <a:schemeClr val="dk1"/>
                </a:solidFill>
                <a:latin typeface="Arial"/>
                <a:ea typeface="Arial"/>
                <a:cs typeface="Arial"/>
                <a:sym typeface="Arial"/>
              </a:rPr>
              <a:t>Adam optimizer (LR=1e-5), Binary Cross-Entropy loss, 80/20 train-validation split, using callbacks such EarlyStopping &amp; ReduceLROnPlateau to avoid overfitting.</a:t>
            </a:r>
            <a:endParaRPr/>
          </a:p>
          <a:p>
            <a:pPr indent="-342900" lvl="0" marL="342900" marR="0" rtl="0" algn="l">
              <a:lnSpc>
                <a:spcPct val="150000"/>
              </a:lnSpc>
              <a:spcBef>
                <a:spcPts val="0"/>
              </a:spcBef>
              <a:spcAft>
                <a:spcPts val="0"/>
              </a:spcAft>
              <a:buClr>
                <a:schemeClr val="accent1"/>
              </a:buClr>
              <a:buSzPts val="1800"/>
              <a:buFont typeface="Franklin Gothic"/>
              <a:buAutoNum type="arabicPeriod"/>
            </a:pPr>
            <a:r>
              <a:rPr b="1" i="0" lang="en-US" sz="1800" u="none" cap="none" strike="noStrike">
                <a:latin typeface="Arial"/>
                <a:ea typeface="Arial"/>
                <a:cs typeface="Arial"/>
                <a:sym typeface="Arial"/>
              </a:rPr>
              <a:t>Evaluation &amp; Deployment:</a:t>
            </a:r>
            <a:r>
              <a:rPr b="0" i="0" lang="en-US" sz="1800" u="none" cap="none" strike="noStrike">
                <a:latin typeface="Arial"/>
                <a:ea typeface="Arial"/>
                <a:cs typeface="Arial"/>
                <a:sym typeface="Arial"/>
              </a:rPr>
              <a:t> </a:t>
            </a:r>
            <a:r>
              <a:rPr b="0" i="0" lang="en-US" sz="1800" u="none" cap="none" strike="noStrike">
                <a:solidFill>
                  <a:schemeClr val="dk1"/>
                </a:solidFill>
                <a:latin typeface="Arial"/>
                <a:ea typeface="Arial"/>
                <a:cs typeface="Arial"/>
                <a:sym typeface="Arial"/>
              </a:rPr>
              <a:t>Metrics used such accuracy, precision, recall, F1-scores for evaluation of model’s performance and deployed to GitHub for easing further direct model integration.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2025-08-28T10:13:56Z</dcterms:created>
</cp:coreProperties>
</file>