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6" r:id="rId5"/>
    <p:sldId id="259" r:id="rId6"/>
    <p:sldId id="260" r:id="rId7"/>
    <p:sldId id="262" r:id="rId8"/>
    <p:sldId id="261" r:id="rId9"/>
    <p:sldId id="263" r:id="rId10"/>
    <p:sldId id="264" r:id="rId11"/>
    <p:sldId id="265" r:id="rId12"/>
  </p:sldIdLst>
  <p:sldSz cx="18288000" cy="10287000"/>
  <p:notesSz cx="18288000" cy="10287000"/>
  <p:embeddedFontLst>
    <p:embeddedFont>
      <p:font typeface="BANVNS+Montserrat-Regular"/>
      <p:regular r:id="rId13"/>
    </p:embeddedFont>
    <p:embeddedFont>
      <p:font typeface="KEJDBO+AbhayaLibre-Medium"/>
      <p:regular r:id="rId14"/>
    </p:embeddedFont>
    <p:embeddedFont>
      <p:font typeface="AUAJST+AbhayaLibre-Medium"/>
      <p:regular r:id="rId15"/>
    </p:embeddedFont>
    <p:embeddedFont>
      <p:font typeface="Calibri" pitchFamily="34" charset="0"/>
      <p:regular r:id="rId16"/>
      <p:bold r:id="rId17"/>
      <p:italic r:id="rId18"/>
      <p:boldItalic r:id="rId19"/>
    </p:embeddedFont>
    <p:embeddedFont>
      <p:font typeface="JOVWVT+Montserrat-Regular"/>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p:scale>
          <a:sx n="50" d="100"/>
          <a:sy n="50" d="100"/>
        </p:scale>
        <p:origin x="-946" y="-259"/>
      </p:cViewPr>
      <p:guideLst>
        <p:guide orient="horz" pos="3168"/>
        <p:guide pos="244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3/31/2024</a:t>
            </a:fld>
            <a:endParaRPr lang="en-US" dirty="0"/>
          </a:p>
        </p:txBody>
      </p:sp>
      <p:sp>
        <p:nvSpPr>
          <p:cNvPr id="5" name="Footer 4"/>
          <p:cNvSpPr>
            <a:spLocks noGrp="1"/>
          </p:cNvSpPr>
          <p:nvPr>
            <p:ph type="ftr" sz="quarter" idx="11"/>
          </p:nvPr>
        </p:nvSpPr>
        <p:spPr/>
        <p:txBody>
          <a:bodyPr/>
          <a:lstStyle/>
          <a:p>
            <a:endParaRPr lang="en-US" dirty="0"/>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dirty="0"/>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572171" y="3415308"/>
            <a:ext cx="15305320" cy="1388842"/>
          </a:xfrm>
          <a:prstGeom prst="rect">
            <a:avLst/>
          </a:prstGeom>
        </p:spPr>
        <p:txBody>
          <a:bodyPr vert="horz" wrap="square" lIns="0" tIns="0" rIns="0" bIns="0" rtlCol="0">
            <a:spAutoFit/>
          </a:bodyPr>
          <a:lstStyle/>
          <a:p>
            <a:pPr marL="0" marR="0" algn="ctr">
              <a:lnSpc>
                <a:spcPts val="10617"/>
              </a:lnSpc>
              <a:spcBef>
                <a:spcPts val="0"/>
              </a:spcBef>
              <a:spcAft>
                <a:spcPts val="0"/>
              </a:spcAft>
            </a:pPr>
            <a:r>
              <a:rPr lang="en-US" sz="9600" dirty="0" smtClean="0">
                <a:solidFill>
                  <a:srgbClr val="332C2C"/>
                </a:solidFill>
                <a:latin typeface="KEJDBO+AbhayaLibre-Medium"/>
                <a:cs typeface="KEJDBO+AbhayaLibre-Medium"/>
              </a:rPr>
              <a:t>Amazon Sales Analysis</a:t>
            </a:r>
            <a:endParaRPr sz="9600" dirty="0">
              <a:solidFill>
                <a:srgbClr val="332C2C"/>
              </a:solidFill>
              <a:latin typeface="KEJDBO+AbhayaLibre-Medium"/>
              <a:cs typeface="KEJDBO+AbhayaLibre-Medium"/>
            </a:endParaRPr>
          </a:p>
        </p:txBody>
      </p:sp>
      <p:sp>
        <p:nvSpPr>
          <p:cNvPr id="4" name="TextBox 3"/>
          <p:cNvSpPr txBox="1"/>
          <p:nvPr/>
        </p:nvSpPr>
        <p:spPr>
          <a:xfrm>
            <a:off x="11448256" y="4783460"/>
            <a:ext cx="2520280" cy="584775"/>
          </a:xfrm>
          <a:prstGeom prst="rect">
            <a:avLst/>
          </a:prstGeom>
          <a:noFill/>
        </p:spPr>
        <p:txBody>
          <a:bodyPr wrap="square" rtlCol="0">
            <a:spAutoFit/>
          </a:bodyPr>
          <a:lstStyle/>
          <a:p>
            <a:pPr algn="r"/>
            <a:r>
              <a:rPr lang="en-US" sz="3200" dirty="0" smtClean="0"/>
              <a:t>By Md Shoaib</a:t>
            </a:r>
            <a:endParaRPr lang="en-IN"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602504" y="1552135"/>
            <a:ext cx="3706909" cy="937021"/>
          </a:xfrm>
          <a:prstGeom prst="rect">
            <a:avLst/>
          </a:prstGeom>
        </p:spPr>
        <p:txBody>
          <a:bodyPr vert="horz" wrap="square" lIns="0" tIns="0" rIns="0" bIns="0" rtlCol="0">
            <a:spAutoFit/>
          </a:bodyPr>
          <a:lstStyle/>
          <a:p>
            <a:pPr marL="0" marR="0">
              <a:lnSpc>
                <a:spcPts val="7078"/>
              </a:lnSpc>
              <a:spcBef>
                <a:spcPts val="0"/>
              </a:spcBef>
              <a:spcAft>
                <a:spcPts val="0"/>
              </a:spcAft>
            </a:pPr>
            <a:r>
              <a:rPr sz="6000" dirty="0">
                <a:solidFill>
                  <a:srgbClr val="322C2C"/>
                </a:solidFill>
                <a:latin typeface="AUAJST+AbhayaLibre-Medium"/>
                <a:cs typeface="AUAJST+AbhayaLibre-Medium"/>
              </a:rPr>
              <a:t>Conclusion</a:t>
            </a:r>
          </a:p>
        </p:txBody>
      </p:sp>
      <p:sp>
        <p:nvSpPr>
          <p:cNvPr id="4" name="object 4"/>
          <p:cNvSpPr txBox="1"/>
          <p:nvPr/>
        </p:nvSpPr>
        <p:spPr>
          <a:xfrm>
            <a:off x="7199784" y="8095828"/>
            <a:ext cx="8712968" cy="872034"/>
          </a:xfrm>
          <a:prstGeom prst="rect">
            <a:avLst/>
          </a:prstGeom>
        </p:spPr>
        <p:txBody>
          <a:bodyPr vert="horz" wrap="square" lIns="0" tIns="0" rIns="0" bIns="0" rtlCol="0">
            <a:spAutoFit/>
          </a:bodyPr>
          <a:lstStyle/>
          <a:p>
            <a:pPr marL="0" marR="0">
              <a:lnSpc>
                <a:spcPts val="3358"/>
              </a:lnSpc>
              <a:spcBef>
                <a:spcPts val="0"/>
              </a:spcBef>
              <a:spcAft>
                <a:spcPts val="0"/>
              </a:spcAft>
            </a:pPr>
            <a:r>
              <a:rPr lang="en-US" sz="2750" b="1" dirty="0" smtClean="0">
                <a:latin typeface="JOVWVT+Montserrat-Regular"/>
                <a:cs typeface="JOVWVT+Montserrat-Regular"/>
              </a:rPr>
              <a:t>All the useful insights is shown in both graphic terms and in theoretical term</a:t>
            </a:r>
            <a:endParaRPr sz="2750" b="1" dirty="0">
              <a:latin typeface="JOVWVT+Montserrat-Regular"/>
              <a:cs typeface="JOVWVT+Montserrat-Regul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111552" y="4399706"/>
            <a:ext cx="7272808" cy="1487587"/>
          </a:xfrm>
          <a:prstGeom prst="rect">
            <a:avLst/>
          </a:prstGeom>
        </p:spPr>
        <p:txBody>
          <a:bodyPr vert="horz" wrap="square" lIns="0" tIns="0" rIns="0" bIns="0" rtlCol="0">
            <a:spAutoFit/>
          </a:bodyPr>
          <a:lstStyle/>
          <a:p>
            <a:pPr marL="0" marR="0">
              <a:lnSpc>
                <a:spcPts val="11610"/>
              </a:lnSpc>
              <a:spcBef>
                <a:spcPts val="0"/>
              </a:spcBef>
              <a:spcAft>
                <a:spcPts val="0"/>
              </a:spcAft>
            </a:pPr>
            <a:r>
              <a:rPr sz="17000" dirty="0">
                <a:solidFill>
                  <a:srgbClr val="322C2C"/>
                </a:solidFill>
                <a:latin typeface="AUAJST+AbhayaLibre-Medium"/>
                <a:cs typeface="AUAJST+AbhayaLibre-Medium"/>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1076"/>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600002" y="1567045"/>
            <a:ext cx="4173253" cy="937021"/>
          </a:xfrm>
          <a:prstGeom prst="rect">
            <a:avLst/>
          </a:prstGeom>
        </p:spPr>
        <p:txBody>
          <a:bodyPr vert="horz" wrap="square" lIns="0" tIns="0" rIns="0" bIns="0" rtlCol="0">
            <a:spAutoFit/>
          </a:bodyPr>
          <a:lstStyle/>
          <a:p>
            <a:pPr marL="0" marR="0">
              <a:lnSpc>
                <a:spcPts val="7078"/>
              </a:lnSpc>
              <a:spcBef>
                <a:spcPts val="0"/>
              </a:spcBef>
              <a:spcAft>
                <a:spcPts val="0"/>
              </a:spcAft>
            </a:pPr>
            <a:r>
              <a:rPr sz="6000" dirty="0">
                <a:solidFill>
                  <a:srgbClr val="322C2C"/>
                </a:solidFill>
                <a:latin typeface="KEJDBO+AbhayaLibre-Medium"/>
                <a:cs typeface="KEJDBO+AbhayaLibre-Medium"/>
              </a:rPr>
              <a:t>Introduction</a:t>
            </a:r>
          </a:p>
        </p:txBody>
      </p:sp>
      <p:sp>
        <p:nvSpPr>
          <p:cNvPr id="4" name="object 4"/>
          <p:cNvSpPr txBox="1"/>
          <p:nvPr/>
        </p:nvSpPr>
        <p:spPr>
          <a:xfrm>
            <a:off x="1350734" y="5503540"/>
            <a:ext cx="7649250" cy="872034"/>
          </a:xfrm>
          <a:prstGeom prst="rect">
            <a:avLst/>
          </a:prstGeom>
        </p:spPr>
        <p:txBody>
          <a:bodyPr vert="horz" wrap="square" lIns="0" tIns="0" rIns="0" bIns="0" rtlCol="0">
            <a:spAutoFit/>
          </a:bodyPr>
          <a:lstStyle/>
          <a:p>
            <a:pPr marL="12" marR="0">
              <a:lnSpc>
                <a:spcPts val="3358"/>
              </a:lnSpc>
              <a:spcBef>
                <a:spcPts val="0"/>
              </a:spcBef>
              <a:spcAft>
                <a:spcPts val="0"/>
              </a:spcAft>
            </a:pPr>
            <a:r>
              <a:rPr sz="2750" spc="-22" dirty="0">
                <a:solidFill>
                  <a:srgbClr val="322C2C"/>
                </a:solidFill>
                <a:latin typeface="BANVNS+Montserrat-Regular"/>
                <a:cs typeface="BANVNS+Montserrat-Regular"/>
              </a:rPr>
              <a:t>Welcome</a:t>
            </a:r>
            <a:r>
              <a:rPr sz="2750" spc="27" dirty="0">
                <a:solidFill>
                  <a:srgbClr val="322C2C"/>
                </a:solidFill>
                <a:latin typeface="BANVNS+Montserrat-Regular"/>
                <a:cs typeface="BANVNS+Montserrat-Regular"/>
              </a:rPr>
              <a:t> </a:t>
            </a:r>
            <a:r>
              <a:rPr sz="2750" spc="-50" dirty="0">
                <a:solidFill>
                  <a:srgbClr val="322C2C"/>
                </a:solidFill>
                <a:latin typeface="BANVNS+Montserrat-Regular"/>
                <a:cs typeface="BANVNS+Montserrat-Regular"/>
              </a:rPr>
              <a:t>to</a:t>
            </a:r>
            <a:r>
              <a:rPr sz="2750" spc="55" dirty="0">
                <a:solidFill>
                  <a:srgbClr val="322C2C"/>
                </a:solidFill>
                <a:latin typeface="BANVNS+Montserrat-Regular"/>
                <a:cs typeface="BANVNS+Montserrat-Regular"/>
              </a:rPr>
              <a:t> </a:t>
            </a:r>
            <a:r>
              <a:rPr sz="2750" dirty="0">
                <a:solidFill>
                  <a:srgbClr val="322C2C"/>
                </a:solidFill>
                <a:latin typeface="BANVNS+Montserrat-Regular"/>
                <a:cs typeface="BANVNS+Montserrat-Regular"/>
              </a:rPr>
              <a:t>the presentation on Analyzing</a:t>
            </a:r>
          </a:p>
          <a:p>
            <a:pPr marL="16" marR="0">
              <a:lnSpc>
                <a:spcPts val="3358"/>
              </a:lnSpc>
              <a:spcBef>
                <a:spcPts val="0"/>
              </a:spcBef>
              <a:spcAft>
                <a:spcPts val="0"/>
              </a:spcAft>
            </a:pPr>
            <a:r>
              <a:rPr sz="2750" dirty="0">
                <a:solidFill>
                  <a:srgbClr val="322C2C"/>
                </a:solidFill>
                <a:latin typeface="BANVNS+Montserrat-Regular"/>
                <a:cs typeface="BANVNS+Montserrat-Regular"/>
              </a:rPr>
              <a:t>Amazon Sales </a:t>
            </a:r>
            <a:r>
              <a:rPr sz="2750" spc="-10" dirty="0">
                <a:solidFill>
                  <a:srgbClr val="322C2C"/>
                </a:solidFill>
                <a:latin typeface="BANVNS+Montserrat-Regular"/>
                <a:cs typeface="BANVNS+Montserrat-Regular"/>
              </a:rPr>
              <a:t>Trends.</a:t>
            </a:r>
            <a:r>
              <a:rPr sz="2750" spc="13" dirty="0">
                <a:solidFill>
                  <a:srgbClr val="322C2C"/>
                </a:solidFill>
                <a:latin typeface="BANVNS+Montserrat-Regular"/>
                <a:cs typeface="BANVNS+Montserrat-Regular"/>
              </a:rPr>
              <a:t> </a:t>
            </a:r>
            <a:endParaRPr sz="2750" dirty="0">
              <a:solidFill>
                <a:srgbClr val="322C2C"/>
              </a:solidFill>
              <a:latin typeface="BANVNS+Montserrat-Regular"/>
              <a:cs typeface="BANVNS+Montserrat-Regular"/>
            </a:endParaRPr>
          </a:p>
        </p:txBody>
      </p:sp>
      <p:sp>
        <p:nvSpPr>
          <p:cNvPr id="5" name="TextBox 4"/>
          <p:cNvSpPr txBox="1"/>
          <p:nvPr/>
        </p:nvSpPr>
        <p:spPr>
          <a:xfrm>
            <a:off x="2159224" y="6411381"/>
            <a:ext cx="7833636" cy="964367"/>
          </a:xfrm>
          <a:prstGeom prst="rect">
            <a:avLst/>
          </a:prstGeom>
          <a:noFill/>
        </p:spPr>
        <p:txBody>
          <a:bodyPr wrap="square" rtlCol="0">
            <a:spAutoFit/>
          </a:bodyPr>
          <a:lstStyle/>
          <a:p>
            <a:pPr marL="16" marR="0">
              <a:lnSpc>
                <a:spcPts val="3358"/>
              </a:lnSpc>
              <a:spcBef>
                <a:spcPts val="0"/>
              </a:spcBef>
              <a:spcAft>
                <a:spcPts val="0"/>
              </a:spcAft>
            </a:pPr>
            <a:r>
              <a:rPr lang="en-US" dirty="0" smtClean="0">
                <a:solidFill>
                  <a:srgbClr val="322C2C"/>
                </a:solidFill>
                <a:latin typeface="BANVNS+Montserrat-Regular"/>
                <a:cs typeface="BANVNS+Montserrat-Regular"/>
              </a:rPr>
              <a:t>In This we are going to analyze the sales trend of Amazon Based on different insights.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TextBox 5"/>
          <p:cNvSpPr txBox="1"/>
          <p:nvPr/>
        </p:nvSpPr>
        <p:spPr>
          <a:xfrm>
            <a:off x="1799184" y="1543100"/>
            <a:ext cx="5112568" cy="923330"/>
          </a:xfrm>
          <a:prstGeom prst="rect">
            <a:avLst/>
          </a:prstGeom>
          <a:noFill/>
        </p:spPr>
        <p:txBody>
          <a:bodyPr wrap="square" rtlCol="0">
            <a:spAutoFit/>
          </a:bodyPr>
          <a:lstStyle/>
          <a:p>
            <a:r>
              <a:rPr lang="en-US" sz="5400" b="1" dirty="0" smtClean="0"/>
              <a:t>Details of Data</a:t>
            </a:r>
            <a:endParaRPr lang="en-IN" sz="5400" b="1" dirty="0"/>
          </a:p>
        </p:txBody>
      </p:sp>
      <p:sp>
        <p:nvSpPr>
          <p:cNvPr id="7" name="TextBox 6"/>
          <p:cNvSpPr txBox="1"/>
          <p:nvPr/>
        </p:nvSpPr>
        <p:spPr>
          <a:xfrm>
            <a:off x="3671392" y="2911827"/>
            <a:ext cx="7488832" cy="4031873"/>
          </a:xfrm>
          <a:prstGeom prst="rect">
            <a:avLst/>
          </a:prstGeom>
          <a:noFill/>
        </p:spPr>
        <p:txBody>
          <a:bodyPr wrap="square" rtlCol="0">
            <a:spAutoFit/>
          </a:bodyPr>
          <a:lstStyle/>
          <a:p>
            <a:pPr marL="285750" indent="-285750">
              <a:buFont typeface="Arial" pitchFamily="34" charset="0"/>
              <a:buChar char="•"/>
            </a:pPr>
            <a:r>
              <a:rPr lang="en-US" sz="3200" dirty="0" smtClean="0"/>
              <a:t>Region Wise Sales Revenue</a:t>
            </a:r>
          </a:p>
          <a:p>
            <a:pPr marL="285750" indent="-285750">
              <a:buFont typeface="Arial" pitchFamily="34" charset="0"/>
              <a:buChar char="•"/>
            </a:pPr>
            <a:r>
              <a:rPr lang="en-US" sz="3200" dirty="0" smtClean="0"/>
              <a:t>Region Wise Sales Profit</a:t>
            </a:r>
          </a:p>
          <a:p>
            <a:pPr marL="285750" indent="-285750">
              <a:buFont typeface="Arial" pitchFamily="34" charset="0"/>
              <a:buChar char="•"/>
            </a:pPr>
            <a:r>
              <a:rPr lang="en-US" sz="3200" dirty="0" smtClean="0"/>
              <a:t>Top </a:t>
            </a:r>
            <a:r>
              <a:rPr lang="en-US" sz="3200" dirty="0"/>
              <a:t>10 Country sales profit wise</a:t>
            </a:r>
          </a:p>
          <a:p>
            <a:pPr marL="285750" indent="-285750">
              <a:buFont typeface="Arial" pitchFamily="34" charset="0"/>
              <a:buChar char="•"/>
            </a:pPr>
            <a:r>
              <a:rPr lang="en-US" sz="3200" dirty="0" smtClean="0"/>
              <a:t>Lowest </a:t>
            </a:r>
            <a:r>
              <a:rPr lang="en-US" sz="3200" dirty="0"/>
              <a:t>10 country sales profit wise</a:t>
            </a:r>
          </a:p>
          <a:p>
            <a:pPr marL="285750" indent="-285750">
              <a:buFont typeface="Arial" pitchFamily="34" charset="0"/>
              <a:buChar char="•"/>
            </a:pPr>
            <a:r>
              <a:rPr lang="en-US" sz="3200" dirty="0" smtClean="0"/>
              <a:t>Sales </a:t>
            </a:r>
            <a:r>
              <a:rPr lang="en-US" sz="3200" dirty="0"/>
              <a:t>trend on daily basis</a:t>
            </a:r>
          </a:p>
          <a:p>
            <a:pPr marL="285750" indent="-285750">
              <a:buFont typeface="Arial" pitchFamily="34" charset="0"/>
              <a:buChar char="•"/>
            </a:pPr>
            <a:r>
              <a:rPr lang="en-US" sz="3200" dirty="0" smtClean="0"/>
              <a:t>Sales </a:t>
            </a:r>
            <a:r>
              <a:rPr lang="en-US" sz="3200" dirty="0"/>
              <a:t>trend on monthly basis</a:t>
            </a:r>
          </a:p>
          <a:p>
            <a:pPr marL="285750" indent="-285750">
              <a:buFont typeface="Arial" pitchFamily="34" charset="0"/>
              <a:buChar char="•"/>
            </a:pPr>
            <a:r>
              <a:rPr lang="en-US" sz="3200" dirty="0" smtClean="0"/>
              <a:t>Sales </a:t>
            </a:r>
            <a:r>
              <a:rPr lang="en-US" sz="3200" dirty="0"/>
              <a:t>trend on </a:t>
            </a:r>
            <a:r>
              <a:rPr lang="en-US" sz="3200" dirty="0" smtClean="0"/>
              <a:t>year</a:t>
            </a:r>
          </a:p>
          <a:p>
            <a:pPr marL="285750" indent="-285750">
              <a:buFont typeface="Arial" pitchFamily="34" charset="0"/>
              <a:buChar char="•"/>
            </a:pPr>
            <a:r>
              <a:rPr lang="en-US" sz="3200" dirty="0" smtClean="0"/>
              <a:t>Sales </a:t>
            </a:r>
            <a:r>
              <a:rPr lang="en-US" sz="3200" dirty="0"/>
              <a:t>trend based on category</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TextBox 5"/>
          <p:cNvSpPr txBox="1"/>
          <p:nvPr/>
        </p:nvSpPr>
        <p:spPr>
          <a:xfrm>
            <a:off x="1799184" y="1543100"/>
            <a:ext cx="6120680" cy="923330"/>
          </a:xfrm>
          <a:prstGeom prst="rect">
            <a:avLst/>
          </a:prstGeom>
          <a:noFill/>
        </p:spPr>
        <p:txBody>
          <a:bodyPr wrap="square" rtlCol="0">
            <a:spAutoFit/>
          </a:bodyPr>
          <a:lstStyle/>
          <a:p>
            <a:r>
              <a:rPr lang="en-US" sz="5400" b="1" dirty="0" smtClean="0"/>
              <a:t>Problem Statement</a:t>
            </a:r>
            <a:endParaRPr lang="en-IN" sz="5400" b="1" dirty="0"/>
          </a:p>
        </p:txBody>
      </p:sp>
      <p:sp>
        <p:nvSpPr>
          <p:cNvPr id="7" name="TextBox 6"/>
          <p:cNvSpPr txBox="1"/>
          <p:nvPr/>
        </p:nvSpPr>
        <p:spPr>
          <a:xfrm>
            <a:off x="3095328" y="2901374"/>
            <a:ext cx="10801200" cy="3970318"/>
          </a:xfrm>
          <a:prstGeom prst="rect">
            <a:avLst/>
          </a:prstGeom>
          <a:noFill/>
        </p:spPr>
        <p:txBody>
          <a:bodyPr wrap="square" rtlCol="0">
            <a:spAutoFit/>
          </a:bodyPr>
          <a:lstStyle/>
          <a:p>
            <a:r>
              <a:rPr lang="en-US" sz="3600" dirty="0"/>
              <a:t>Sales management has gained importance to meet increasing competition and the need for improved methods of distribution to reduce cost and to increase profits. Sales management today is the most important function in a commercial and business enterprise</a:t>
            </a:r>
            <a:r>
              <a:rPr lang="en-US" sz="3600" dirty="0" smtClean="0"/>
              <a:t>. Find </a:t>
            </a:r>
            <a:r>
              <a:rPr lang="en-US" sz="3600" dirty="0"/>
              <a:t>key metrics and factors and show the meaningful relationships between attributes</a:t>
            </a:r>
            <a:r>
              <a:rPr lang="en-US" sz="3600" dirty="0" smtClean="0"/>
              <a:t>.</a:t>
            </a:r>
            <a:endParaRPr lang="en-IN" sz="3600" dirty="0"/>
          </a:p>
        </p:txBody>
      </p:sp>
    </p:spTree>
    <p:extLst>
      <p:ext uri="{BB962C8B-B14F-4D97-AF65-F5344CB8AC3E}">
        <p14:creationId xmlns:p14="http://schemas.microsoft.com/office/powerpoint/2010/main" val="230550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TextBox 4"/>
          <p:cNvSpPr txBox="1"/>
          <p:nvPr/>
        </p:nvSpPr>
        <p:spPr>
          <a:xfrm>
            <a:off x="3023320" y="895028"/>
            <a:ext cx="3972644" cy="1107996"/>
          </a:xfrm>
          <a:prstGeom prst="rect">
            <a:avLst/>
          </a:prstGeom>
          <a:noFill/>
        </p:spPr>
        <p:txBody>
          <a:bodyPr wrap="square" rtlCol="0">
            <a:spAutoFit/>
          </a:bodyPr>
          <a:lstStyle/>
          <a:p>
            <a:r>
              <a:rPr lang="en-US" sz="6600" b="1" dirty="0" smtClean="0"/>
              <a:t>Main KPI’s</a:t>
            </a:r>
            <a:endParaRPr lang="en-IN" sz="6600" b="1" dirty="0"/>
          </a:p>
        </p:txBody>
      </p:sp>
      <p:sp>
        <p:nvSpPr>
          <p:cNvPr id="6" name="TextBox 5"/>
          <p:cNvSpPr txBox="1"/>
          <p:nvPr/>
        </p:nvSpPr>
        <p:spPr>
          <a:xfrm>
            <a:off x="4679504" y="2103482"/>
            <a:ext cx="3672408" cy="1815882"/>
          </a:xfrm>
          <a:prstGeom prst="rect">
            <a:avLst/>
          </a:prstGeom>
          <a:noFill/>
        </p:spPr>
        <p:txBody>
          <a:bodyPr wrap="square" rtlCol="0">
            <a:spAutoFit/>
          </a:bodyPr>
          <a:lstStyle/>
          <a:p>
            <a:pPr marL="285750" indent="-285750">
              <a:buFont typeface="Arial" pitchFamily="34" charset="0"/>
              <a:buChar char="•"/>
            </a:pPr>
            <a:r>
              <a:rPr lang="en-US" sz="2800" dirty="0" smtClean="0"/>
              <a:t>Number of Region</a:t>
            </a:r>
            <a:endParaRPr lang="en-IN" sz="2800" dirty="0" smtClean="0"/>
          </a:p>
          <a:p>
            <a:pPr marL="285750" indent="-285750">
              <a:buFont typeface="Arial" pitchFamily="34" charset="0"/>
              <a:buChar char="•"/>
            </a:pPr>
            <a:r>
              <a:rPr lang="en-US" sz="2800" dirty="0" smtClean="0"/>
              <a:t>Number of Countries</a:t>
            </a:r>
          </a:p>
          <a:p>
            <a:pPr marL="285750" indent="-285750">
              <a:buFont typeface="Arial" pitchFamily="34" charset="0"/>
              <a:buChar char="•"/>
            </a:pPr>
            <a:r>
              <a:rPr lang="en-US" sz="2800" dirty="0" smtClean="0"/>
              <a:t>Average Revenue</a:t>
            </a:r>
          </a:p>
          <a:p>
            <a:pPr marL="285750" indent="-285750">
              <a:buFont typeface="Arial" pitchFamily="34" charset="0"/>
              <a:buChar char="•"/>
            </a:pPr>
            <a:r>
              <a:rPr lang="en-US" sz="2800" dirty="0" smtClean="0"/>
              <a:t>Average Profit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07" y="5105400"/>
            <a:ext cx="14833642" cy="362278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16"/>
            <a:ext cx="18288000" cy="103129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8392502" y="1562315"/>
            <a:ext cx="7682256" cy="1542730"/>
          </a:xfrm>
          <a:prstGeom prst="rect">
            <a:avLst/>
          </a:prstGeom>
        </p:spPr>
        <p:txBody>
          <a:bodyPr vert="horz" wrap="square" lIns="0" tIns="0" rIns="0" bIns="0" rtlCol="0">
            <a:spAutoFit/>
          </a:bodyPr>
          <a:lstStyle/>
          <a:p>
            <a:pPr marL="0" marR="0">
              <a:lnSpc>
                <a:spcPts val="6016"/>
              </a:lnSpc>
              <a:spcBef>
                <a:spcPts val="0"/>
              </a:spcBef>
              <a:spcAft>
                <a:spcPts val="0"/>
              </a:spcAft>
            </a:pPr>
            <a:r>
              <a:rPr lang="en-US" sz="5100" dirty="0" smtClean="0">
                <a:solidFill>
                  <a:srgbClr val="322C2C"/>
                </a:solidFill>
                <a:latin typeface="AUAJST+AbhayaLibre-Medium"/>
                <a:cs typeface="AUAJST+AbhayaLibre-Medium"/>
              </a:rPr>
              <a:t>Amazon Sales Analysis based on Revenue and Profit</a:t>
            </a:r>
            <a:endParaRPr sz="5100" dirty="0">
              <a:solidFill>
                <a:srgbClr val="322C2C"/>
              </a:solidFill>
              <a:latin typeface="AUAJST+AbhayaLibre-Medium"/>
              <a:cs typeface="AUAJST+AbhayaLibre-Medium"/>
            </a:endParaRPr>
          </a:p>
        </p:txBody>
      </p:sp>
      <p:sp>
        <p:nvSpPr>
          <p:cNvPr id="4" name="object 4"/>
          <p:cNvSpPr txBox="1"/>
          <p:nvPr/>
        </p:nvSpPr>
        <p:spPr>
          <a:xfrm>
            <a:off x="8417891" y="3426457"/>
            <a:ext cx="7242607" cy="2169661"/>
          </a:xfrm>
          <a:prstGeom prst="rect">
            <a:avLst/>
          </a:prstGeom>
        </p:spPr>
        <p:txBody>
          <a:bodyPr vert="horz" wrap="square" lIns="0" tIns="0" rIns="0" bIns="0" rtlCol="0">
            <a:spAutoFit/>
          </a:bodyPr>
          <a:lstStyle/>
          <a:p>
            <a:pPr marL="62" marR="0">
              <a:lnSpc>
                <a:spcPts val="3358"/>
              </a:lnSpc>
              <a:spcBef>
                <a:spcPts val="0"/>
              </a:spcBef>
              <a:spcAft>
                <a:spcPts val="0"/>
              </a:spcAft>
            </a:pPr>
            <a:r>
              <a:rPr sz="2750" dirty="0" smtClean="0">
                <a:solidFill>
                  <a:srgbClr val="322C2C"/>
                </a:solidFill>
                <a:latin typeface="JOVWVT+Montserrat-Regular"/>
                <a:cs typeface="JOVWVT+Montserrat-Regular"/>
              </a:rPr>
              <a:t>Understanding </a:t>
            </a:r>
            <a:r>
              <a:rPr sz="2750" dirty="0" smtClean="0">
                <a:solidFill>
                  <a:srgbClr val="000000"/>
                </a:solidFill>
                <a:latin typeface="JOVWVT+Montserrat-Regular"/>
                <a:cs typeface="JOVWVT+Montserrat-Regular"/>
              </a:rPr>
              <a:t>consumer behavior </a:t>
            </a:r>
            <a:r>
              <a:rPr sz="2750" dirty="0" smtClean="0">
                <a:solidFill>
                  <a:srgbClr val="322C2C"/>
                </a:solidFill>
                <a:latin typeface="JOVWVT+Montserrat-Regular"/>
                <a:cs typeface="JOVWVT+Montserrat-Regular"/>
              </a:rPr>
              <a:t>is</a:t>
            </a:r>
          </a:p>
          <a:p>
            <a:pPr marL="0" marR="0">
              <a:lnSpc>
                <a:spcPts val="3358"/>
              </a:lnSpc>
              <a:spcBef>
                <a:spcPts val="0"/>
              </a:spcBef>
              <a:spcAft>
                <a:spcPts val="0"/>
              </a:spcAft>
            </a:pPr>
            <a:r>
              <a:rPr sz="2750" dirty="0" smtClean="0">
                <a:solidFill>
                  <a:srgbClr val="322C2C"/>
                </a:solidFill>
                <a:latin typeface="JOVWVT+Montserrat-Regular"/>
                <a:cs typeface="JOVWVT+Montserrat-Regular"/>
              </a:rPr>
              <a:t>crucial </a:t>
            </a:r>
            <a:r>
              <a:rPr sz="2750" spc="-10" dirty="0" smtClean="0">
                <a:solidFill>
                  <a:srgbClr val="322C2C"/>
                </a:solidFill>
                <a:latin typeface="JOVWVT+Montserrat-Regular"/>
                <a:cs typeface="JOVWVT+Montserrat-Regular"/>
              </a:rPr>
              <a:t>for</a:t>
            </a:r>
            <a:r>
              <a:rPr sz="2750" spc="13" dirty="0" smtClean="0">
                <a:solidFill>
                  <a:srgbClr val="322C2C"/>
                </a:solidFill>
                <a:latin typeface="JOVWVT+Montserrat-Regular"/>
                <a:cs typeface="JOVWVT+Montserrat-Regular"/>
              </a:rPr>
              <a:t> </a:t>
            </a:r>
            <a:r>
              <a:rPr sz="2750" dirty="0" smtClean="0">
                <a:solidFill>
                  <a:srgbClr val="322C2C"/>
                </a:solidFill>
                <a:latin typeface="JOVWVT+Montserrat-Regular"/>
                <a:cs typeface="JOVWVT+Montserrat-Regular"/>
              </a:rPr>
              <a:t>interpreting</a:t>
            </a:r>
            <a:r>
              <a:rPr sz="2750" spc="13" dirty="0" smtClean="0">
                <a:solidFill>
                  <a:srgbClr val="322C2C"/>
                </a:solidFill>
                <a:latin typeface="JOVWVT+Montserrat-Regular"/>
                <a:cs typeface="JOVWVT+Montserrat-Regular"/>
              </a:rPr>
              <a:t> </a:t>
            </a:r>
            <a:r>
              <a:rPr sz="2750" dirty="0" smtClean="0">
                <a:solidFill>
                  <a:srgbClr val="322C2C"/>
                </a:solidFill>
                <a:latin typeface="JOVWVT+Montserrat-Regular"/>
                <a:cs typeface="JOVWVT+Montserrat-Regular"/>
              </a:rPr>
              <a:t>sales trends.</a:t>
            </a:r>
          </a:p>
          <a:p>
            <a:pPr marL="0" marR="0">
              <a:lnSpc>
                <a:spcPts val="3300"/>
              </a:lnSpc>
              <a:spcBef>
                <a:spcPts val="0"/>
              </a:spcBef>
              <a:spcAft>
                <a:spcPts val="0"/>
              </a:spcAft>
            </a:pPr>
            <a:r>
              <a:rPr sz="2750" dirty="0" smtClean="0">
                <a:solidFill>
                  <a:srgbClr val="322C2C"/>
                </a:solidFill>
                <a:latin typeface="JOVWVT+Montserrat-Regular"/>
                <a:cs typeface="JOVWVT+Montserrat-Regular"/>
              </a:rPr>
              <a:t>Analyzing factors</a:t>
            </a:r>
            <a:r>
              <a:rPr sz="2750" spc="13" dirty="0" smtClean="0">
                <a:solidFill>
                  <a:srgbClr val="322C2C"/>
                </a:solidFill>
                <a:latin typeface="JOVWVT+Montserrat-Regular"/>
                <a:cs typeface="JOVWVT+Montserrat-Regular"/>
              </a:rPr>
              <a:t> </a:t>
            </a:r>
            <a:r>
              <a:rPr sz="2750" dirty="0" smtClean="0">
                <a:solidFill>
                  <a:srgbClr val="322C2C"/>
                </a:solidFill>
                <a:latin typeface="JOVWVT+Montserrat-Regular"/>
                <a:cs typeface="JOVWVT+Montserrat-Regular"/>
              </a:rPr>
              <a:t>such as </a:t>
            </a:r>
            <a:r>
              <a:rPr sz="2750" dirty="0" smtClean="0">
                <a:solidFill>
                  <a:srgbClr val="000000"/>
                </a:solidFill>
                <a:latin typeface="JOVWVT+Montserrat-Regular"/>
                <a:cs typeface="JOVWVT+Montserrat-Regular"/>
              </a:rPr>
              <a:t>purchase</a:t>
            </a:r>
          </a:p>
          <a:p>
            <a:pPr marL="62" marR="0">
              <a:lnSpc>
                <a:spcPts val="3358"/>
              </a:lnSpc>
              <a:spcBef>
                <a:spcPts val="16"/>
              </a:spcBef>
              <a:spcAft>
                <a:spcPts val="0"/>
              </a:spcAft>
            </a:pPr>
            <a:r>
              <a:rPr sz="2750" dirty="0" smtClean="0">
                <a:solidFill>
                  <a:srgbClr val="000000"/>
                </a:solidFill>
                <a:latin typeface="JOVWVT+Montserrat-Regular"/>
                <a:cs typeface="JOVWVT+Montserrat-Regular"/>
              </a:rPr>
              <a:t>frequency</a:t>
            </a:r>
            <a:r>
              <a:rPr sz="2750" dirty="0" smtClean="0">
                <a:solidFill>
                  <a:srgbClr val="322C2C"/>
                </a:solidFill>
                <a:latin typeface="JOVWVT+Montserrat-Regular"/>
                <a:cs typeface="JOVWVT+Montserrat-Regular"/>
              </a:rPr>
              <a:t>, </a:t>
            </a:r>
            <a:r>
              <a:rPr sz="2750" dirty="0" smtClean="0">
                <a:solidFill>
                  <a:srgbClr val="000000"/>
                </a:solidFill>
                <a:latin typeface="JOVWVT+Montserrat-Regular"/>
                <a:cs typeface="JOVWVT+Montserrat-Regular"/>
              </a:rPr>
              <a:t>demographics</a:t>
            </a:r>
            <a:r>
              <a:rPr sz="2750" dirty="0" smtClean="0">
                <a:solidFill>
                  <a:srgbClr val="322C2C"/>
                </a:solidFill>
                <a:latin typeface="JOVWVT+Montserrat-Regular"/>
                <a:cs typeface="JOVWVT+Montserrat-Regular"/>
              </a:rPr>
              <a:t>, and </a:t>
            </a:r>
            <a:r>
              <a:rPr sz="2750" dirty="0" smtClean="0">
                <a:solidFill>
                  <a:srgbClr val="000000"/>
                </a:solidFill>
                <a:latin typeface="JOVWVT+Montserrat-Regular"/>
                <a:cs typeface="JOVWVT+Montserrat-Regular"/>
              </a:rPr>
              <a:t>shopping</a:t>
            </a:r>
          </a:p>
          <a:p>
            <a:pPr marL="62" marR="0">
              <a:lnSpc>
                <a:spcPts val="3358"/>
              </a:lnSpc>
              <a:spcBef>
                <a:spcPts val="16"/>
              </a:spcBef>
              <a:spcAft>
                <a:spcPts val="0"/>
              </a:spcAft>
            </a:pPr>
            <a:r>
              <a:rPr sz="2750" dirty="0" smtClean="0">
                <a:solidFill>
                  <a:srgbClr val="000000"/>
                </a:solidFill>
                <a:latin typeface="JOVWVT+Montserrat-Regular"/>
                <a:cs typeface="JOVWVT+Montserrat-Regular"/>
              </a:rPr>
              <a:t>preferences</a:t>
            </a:r>
            <a:r>
              <a:rPr sz="2750" spc="12" dirty="0" smtClean="0">
                <a:solidFill>
                  <a:srgbClr val="000000"/>
                </a:solidFill>
                <a:latin typeface="JOVWVT+Montserrat-Regular"/>
                <a:cs typeface="JOVWVT+Montserrat-Regular"/>
              </a:rPr>
              <a:t> </a:t>
            </a:r>
            <a:r>
              <a:rPr sz="2750" dirty="0" smtClean="0">
                <a:solidFill>
                  <a:srgbClr val="322C2C"/>
                </a:solidFill>
                <a:latin typeface="JOVWVT+Montserrat-Regular"/>
                <a:cs typeface="JOVWVT+Montserrat-Regular"/>
              </a:rPr>
              <a:t>can </a:t>
            </a:r>
            <a:r>
              <a:rPr sz="2750" spc="-11" dirty="0" smtClean="0">
                <a:solidFill>
                  <a:srgbClr val="322C2C"/>
                </a:solidFill>
                <a:latin typeface="JOVWVT+Montserrat-Regular"/>
                <a:cs typeface="JOVWVT+Montserrat-Regular"/>
              </a:rPr>
              <a:t>unveil</a:t>
            </a:r>
            <a:r>
              <a:rPr sz="2750" spc="14" dirty="0" smtClean="0">
                <a:solidFill>
                  <a:srgbClr val="322C2C"/>
                </a:solidFill>
                <a:latin typeface="JOVWVT+Montserrat-Regular"/>
                <a:cs typeface="JOVWVT+Montserrat-Regular"/>
              </a:rPr>
              <a:t> </a:t>
            </a:r>
            <a:r>
              <a:rPr sz="2750" dirty="0" smtClean="0">
                <a:solidFill>
                  <a:srgbClr val="322C2C"/>
                </a:solidFill>
                <a:latin typeface="JOVWVT+Montserrat-Regular"/>
                <a:cs typeface="JOVWVT+Montserrat-Regular"/>
              </a:rPr>
              <a:t>valuable insights.</a:t>
            </a:r>
            <a:endParaRPr sz="2750" dirty="0">
              <a:solidFill>
                <a:srgbClr val="322C2C"/>
              </a:solidFill>
              <a:latin typeface="JOVWVT+Montserrat-Regular"/>
              <a:cs typeface="JOVWVT+Montserrat-Regular"/>
            </a:endParaRPr>
          </a:p>
        </p:txBody>
      </p:sp>
      <p:sp>
        <p:nvSpPr>
          <p:cNvPr id="5" name="object 4"/>
          <p:cNvSpPr txBox="1"/>
          <p:nvPr/>
        </p:nvSpPr>
        <p:spPr>
          <a:xfrm>
            <a:off x="8408798" y="6007596"/>
            <a:ext cx="7242607" cy="2180084"/>
          </a:xfrm>
          <a:prstGeom prst="rect">
            <a:avLst/>
          </a:prstGeom>
        </p:spPr>
        <p:txBody>
          <a:bodyPr vert="horz" wrap="square" lIns="0" tIns="0" rIns="0" bIns="0" rtlCol="0">
            <a:spAutoFit/>
          </a:bodyPr>
          <a:lstStyle/>
          <a:p>
            <a:pPr marL="62" marR="0">
              <a:lnSpc>
                <a:spcPts val="3358"/>
              </a:lnSpc>
              <a:spcBef>
                <a:spcPts val="0"/>
              </a:spcBef>
              <a:spcAft>
                <a:spcPts val="0"/>
              </a:spcAft>
            </a:pPr>
            <a:r>
              <a:rPr lang="en-US" sz="2750" dirty="0" smtClean="0">
                <a:solidFill>
                  <a:srgbClr val="322C2C"/>
                </a:solidFill>
                <a:latin typeface="JOVWVT+Montserrat-Regular"/>
                <a:cs typeface="JOVWVT+Montserrat-Regular"/>
              </a:rPr>
              <a:t>If we see the dashboard we see that in both the terms weather it is profit or revenue</a:t>
            </a:r>
          </a:p>
          <a:p>
            <a:pPr marL="457262" marR="0" indent="-457200">
              <a:lnSpc>
                <a:spcPts val="3358"/>
              </a:lnSpc>
              <a:spcBef>
                <a:spcPts val="0"/>
              </a:spcBef>
              <a:spcAft>
                <a:spcPts val="0"/>
              </a:spcAft>
              <a:buFont typeface="Arial" pitchFamily="34" charset="0"/>
              <a:buChar char="•"/>
            </a:pPr>
            <a:r>
              <a:rPr lang="en-US" sz="2750" dirty="0" smtClean="0">
                <a:solidFill>
                  <a:srgbClr val="322C2C"/>
                </a:solidFill>
                <a:latin typeface="JOVWVT+Montserrat-Regular"/>
                <a:cs typeface="JOVWVT+Montserrat-Regular"/>
              </a:rPr>
              <a:t>Sub-Sahara African Region is in top</a:t>
            </a:r>
          </a:p>
          <a:p>
            <a:pPr marL="457262" marR="0" indent="-457200">
              <a:lnSpc>
                <a:spcPts val="3358"/>
              </a:lnSpc>
              <a:spcBef>
                <a:spcPts val="0"/>
              </a:spcBef>
              <a:spcAft>
                <a:spcPts val="0"/>
              </a:spcAft>
              <a:buFont typeface="Arial" pitchFamily="34" charset="0"/>
              <a:buChar char="•"/>
            </a:pPr>
            <a:r>
              <a:rPr lang="en-US" sz="2750" dirty="0" smtClean="0">
                <a:solidFill>
                  <a:srgbClr val="322C2C"/>
                </a:solidFill>
                <a:latin typeface="JOVWVT+Montserrat-Regular"/>
                <a:cs typeface="JOVWVT+Montserrat-Regular"/>
              </a:rPr>
              <a:t>North America is at lowest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8288000" cy="10287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600002" y="1567045"/>
            <a:ext cx="6763154" cy="937021"/>
          </a:xfrm>
          <a:prstGeom prst="rect">
            <a:avLst/>
          </a:prstGeom>
        </p:spPr>
        <p:txBody>
          <a:bodyPr vert="horz" wrap="square" lIns="0" tIns="0" rIns="0" bIns="0" rtlCol="0">
            <a:spAutoFit/>
          </a:bodyPr>
          <a:lstStyle/>
          <a:p>
            <a:pPr marL="0" marR="0">
              <a:lnSpc>
                <a:spcPts val="7078"/>
              </a:lnSpc>
              <a:spcBef>
                <a:spcPts val="0"/>
              </a:spcBef>
              <a:spcAft>
                <a:spcPts val="0"/>
              </a:spcAft>
            </a:pPr>
            <a:r>
              <a:rPr lang="en-US" sz="6000" dirty="0" smtClean="0">
                <a:solidFill>
                  <a:srgbClr val="322C2C"/>
                </a:solidFill>
                <a:latin typeface="AUAJST+AbhayaLibre-Medium"/>
                <a:cs typeface="AUAJST+AbhayaLibre-Medium"/>
              </a:rPr>
              <a:t>Timely Sales Trend</a:t>
            </a:r>
            <a:endParaRPr sz="6000" dirty="0">
              <a:solidFill>
                <a:srgbClr val="322C2C"/>
              </a:solidFill>
              <a:latin typeface="AUAJST+AbhayaLibre-Medium"/>
              <a:cs typeface="AUAJST+AbhayaLibre-Medium"/>
            </a:endParaRPr>
          </a:p>
        </p:txBody>
      </p:sp>
      <p:sp>
        <p:nvSpPr>
          <p:cNvPr id="4" name="object 4"/>
          <p:cNvSpPr txBox="1"/>
          <p:nvPr/>
        </p:nvSpPr>
        <p:spPr>
          <a:xfrm>
            <a:off x="1625447" y="3441455"/>
            <a:ext cx="7369562" cy="2588762"/>
          </a:xfrm>
          <a:prstGeom prst="rect">
            <a:avLst/>
          </a:prstGeom>
        </p:spPr>
        <p:txBody>
          <a:bodyPr vert="horz" wrap="square" lIns="0" tIns="0" rIns="0" bIns="0" rtlCol="0">
            <a:spAutoFit/>
          </a:bodyPr>
          <a:lstStyle/>
          <a:p>
            <a:pPr marL="0" marR="0">
              <a:lnSpc>
                <a:spcPts val="3358"/>
              </a:lnSpc>
              <a:spcBef>
                <a:spcPts val="0"/>
              </a:spcBef>
              <a:spcAft>
                <a:spcPts val="0"/>
              </a:spcAft>
            </a:pPr>
            <a:r>
              <a:rPr lang="en-US" sz="2750" dirty="0" smtClean="0">
                <a:solidFill>
                  <a:srgbClr val="322C2C"/>
                </a:solidFill>
                <a:latin typeface="JOVWVT+Montserrat-Regular"/>
                <a:cs typeface="JOVWVT+Montserrat-Regular"/>
              </a:rPr>
              <a:t>Watching    </a:t>
            </a:r>
            <a:r>
              <a:rPr sz="2750" dirty="0" smtClean="0">
                <a:solidFill>
                  <a:srgbClr val="322C2C"/>
                </a:solidFill>
                <a:latin typeface="JOVWVT+Montserrat-Regular"/>
                <a:cs typeface="JOVWVT+Montserrat-Regular"/>
              </a:rPr>
              <a:t> </a:t>
            </a:r>
            <a:r>
              <a:rPr sz="2750" dirty="0">
                <a:solidFill>
                  <a:srgbClr val="322C2C"/>
                </a:solidFill>
                <a:latin typeface="JOVWVT+Montserrat-Regular"/>
                <a:cs typeface="JOVWVT+Montserrat-Regular"/>
              </a:rPr>
              <a:t>a </a:t>
            </a:r>
            <a:r>
              <a:rPr sz="2750" dirty="0">
                <a:solidFill>
                  <a:srgbClr val="000000"/>
                </a:solidFill>
                <a:latin typeface="JOVWVT+Montserrat-Regular"/>
                <a:cs typeface="JOVWVT+Montserrat-Regular"/>
              </a:rPr>
              <a:t>competitive analysis</a:t>
            </a:r>
          </a:p>
          <a:p>
            <a:pPr marL="0" marR="0">
              <a:lnSpc>
                <a:spcPts val="3358"/>
              </a:lnSpc>
              <a:spcBef>
                <a:spcPts val="0"/>
              </a:spcBef>
              <a:spcAft>
                <a:spcPts val="0"/>
              </a:spcAft>
            </a:pPr>
            <a:r>
              <a:rPr sz="2750" dirty="0">
                <a:solidFill>
                  <a:srgbClr val="322C2C"/>
                </a:solidFill>
                <a:latin typeface="JOVWVT+Montserrat-Regular"/>
                <a:cs typeface="JOVWVT+Montserrat-Regular"/>
              </a:rPr>
              <a:t>provides</a:t>
            </a:r>
            <a:r>
              <a:rPr sz="2750" spc="12" dirty="0">
                <a:solidFill>
                  <a:srgbClr val="322C2C"/>
                </a:solidFill>
                <a:latin typeface="JOVWVT+Montserrat-Regular"/>
                <a:cs typeface="JOVWVT+Montserrat-Regular"/>
              </a:rPr>
              <a:t> </a:t>
            </a:r>
            <a:r>
              <a:rPr sz="2750" dirty="0">
                <a:solidFill>
                  <a:srgbClr val="322C2C"/>
                </a:solidFill>
                <a:latin typeface="JOVWVT+Montserrat-Regular"/>
                <a:cs typeface="JOVWVT+Montserrat-Regular"/>
              </a:rPr>
              <a:t>a comprehensive</a:t>
            </a:r>
            <a:r>
              <a:rPr sz="2750" spc="10" dirty="0">
                <a:solidFill>
                  <a:srgbClr val="322C2C"/>
                </a:solidFill>
                <a:latin typeface="JOVWVT+Montserrat-Regular"/>
                <a:cs typeface="JOVWVT+Montserrat-Regular"/>
              </a:rPr>
              <a:t> </a:t>
            </a:r>
            <a:r>
              <a:rPr sz="2750" dirty="0">
                <a:solidFill>
                  <a:srgbClr val="322C2C"/>
                </a:solidFill>
                <a:latin typeface="JOVWVT+Montserrat-Regular"/>
                <a:cs typeface="JOVWVT+Montserrat-Regular"/>
              </a:rPr>
              <a:t>view</a:t>
            </a:r>
            <a:r>
              <a:rPr sz="2750" spc="13" dirty="0">
                <a:solidFill>
                  <a:srgbClr val="322C2C"/>
                </a:solidFill>
                <a:latin typeface="JOVWVT+Montserrat-Regular"/>
                <a:cs typeface="JOVWVT+Montserrat-Regular"/>
              </a:rPr>
              <a:t> </a:t>
            </a:r>
            <a:r>
              <a:rPr sz="2750" dirty="0">
                <a:solidFill>
                  <a:srgbClr val="322C2C"/>
                </a:solidFill>
                <a:latin typeface="JOVWVT+Montserrat-Regular"/>
                <a:cs typeface="JOVWVT+Montserrat-Regular"/>
              </a:rPr>
              <a:t>of</a:t>
            </a:r>
          </a:p>
          <a:p>
            <a:pPr marL="0" marR="0">
              <a:lnSpc>
                <a:spcPts val="3300"/>
              </a:lnSpc>
              <a:spcBef>
                <a:spcPts val="0"/>
              </a:spcBef>
              <a:spcAft>
                <a:spcPts val="0"/>
              </a:spcAft>
            </a:pPr>
            <a:r>
              <a:rPr sz="2750" dirty="0">
                <a:solidFill>
                  <a:srgbClr val="322C2C"/>
                </a:solidFill>
                <a:latin typeface="JOVWVT+Montserrat-Regular"/>
                <a:cs typeface="JOVWVT+Montserrat-Regular"/>
              </a:rPr>
              <a:t>Amazon's sales landscape. Identifying</a:t>
            </a:r>
          </a:p>
          <a:p>
            <a:pPr marL="0" marR="0">
              <a:lnSpc>
                <a:spcPts val="3358"/>
              </a:lnSpc>
              <a:spcBef>
                <a:spcPts val="16"/>
              </a:spcBef>
              <a:spcAft>
                <a:spcPts val="0"/>
              </a:spcAft>
            </a:pPr>
            <a:r>
              <a:rPr sz="2750" dirty="0">
                <a:solidFill>
                  <a:srgbClr val="000000"/>
                </a:solidFill>
                <a:latin typeface="JOVWVT+Montserrat-Regular"/>
                <a:cs typeface="JOVWVT+Montserrat-Regular"/>
              </a:rPr>
              <a:t>competitor </a:t>
            </a:r>
            <a:r>
              <a:rPr sz="2750" spc="-17" dirty="0">
                <a:solidFill>
                  <a:srgbClr val="000000"/>
                </a:solidFill>
                <a:latin typeface="JOVWVT+Montserrat-Regular"/>
                <a:cs typeface="JOVWVT+Montserrat-Regular"/>
              </a:rPr>
              <a:t>strategies</a:t>
            </a:r>
            <a:r>
              <a:rPr sz="2750" spc="18" dirty="0">
                <a:solidFill>
                  <a:srgbClr val="000000"/>
                </a:solidFill>
                <a:latin typeface="JOVWVT+Montserrat-Regular"/>
                <a:cs typeface="JOVWVT+Montserrat-Regular"/>
              </a:rPr>
              <a:t> </a:t>
            </a:r>
            <a:r>
              <a:rPr sz="2750" dirty="0">
                <a:solidFill>
                  <a:srgbClr val="322C2C"/>
                </a:solidFill>
                <a:latin typeface="JOVWVT+Montserrat-Regular"/>
                <a:cs typeface="JOVWVT+Montserrat-Regular"/>
              </a:rPr>
              <a:t>and </a:t>
            </a:r>
            <a:r>
              <a:rPr sz="2750" spc="-12" dirty="0">
                <a:solidFill>
                  <a:srgbClr val="000000"/>
                </a:solidFill>
                <a:latin typeface="JOVWVT+Montserrat-Regular"/>
                <a:cs typeface="JOVWVT+Montserrat-Regular"/>
              </a:rPr>
              <a:t>market</a:t>
            </a:r>
          </a:p>
          <a:p>
            <a:pPr marL="0" marR="0">
              <a:lnSpc>
                <a:spcPts val="3358"/>
              </a:lnSpc>
              <a:spcBef>
                <a:spcPts val="16"/>
              </a:spcBef>
              <a:spcAft>
                <a:spcPts val="0"/>
              </a:spcAft>
            </a:pPr>
            <a:r>
              <a:rPr sz="2750" dirty="0">
                <a:solidFill>
                  <a:srgbClr val="000000"/>
                </a:solidFill>
                <a:latin typeface="JOVWVT+Montserrat-Regular"/>
                <a:cs typeface="JOVWVT+Montserrat-Regular"/>
              </a:rPr>
              <a:t>positioning </a:t>
            </a:r>
            <a:r>
              <a:rPr sz="2750" dirty="0">
                <a:solidFill>
                  <a:srgbClr val="322C2C"/>
                </a:solidFill>
                <a:latin typeface="JOVWVT+Montserrat-Regular"/>
                <a:cs typeface="JOVWVT+Montserrat-Regular"/>
              </a:rPr>
              <a:t>can offer valuable insights </a:t>
            </a:r>
            <a:r>
              <a:rPr sz="2750" spc="-10" dirty="0">
                <a:solidFill>
                  <a:srgbClr val="322C2C"/>
                </a:solidFill>
                <a:latin typeface="JOVWVT+Montserrat-Regular"/>
                <a:cs typeface="JOVWVT+Montserrat-Regular"/>
              </a:rPr>
              <a:t>for</a:t>
            </a:r>
          </a:p>
          <a:p>
            <a:pPr marL="0" marR="0">
              <a:lnSpc>
                <a:spcPts val="3300"/>
              </a:lnSpc>
              <a:spcBef>
                <a:spcPts val="0"/>
              </a:spcBef>
              <a:spcAft>
                <a:spcPts val="0"/>
              </a:spcAft>
            </a:pPr>
            <a:r>
              <a:rPr sz="2750" dirty="0">
                <a:solidFill>
                  <a:srgbClr val="322C2C"/>
                </a:solidFill>
                <a:latin typeface="JOVWVT+Montserrat-Regular"/>
                <a:cs typeface="JOVWVT+Montserrat-Regular"/>
              </a:rPr>
              <a:t>enhancing sales performance.</a:t>
            </a:r>
          </a:p>
        </p:txBody>
      </p:sp>
      <p:sp>
        <p:nvSpPr>
          <p:cNvPr id="5" name="TextBox 4"/>
          <p:cNvSpPr txBox="1"/>
          <p:nvPr/>
        </p:nvSpPr>
        <p:spPr>
          <a:xfrm>
            <a:off x="11520264" y="3559324"/>
            <a:ext cx="4464496" cy="3785652"/>
          </a:xfrm>
          <a:prstGeom prst="rect">
            <a:avLst/>
          </a:prstGeom>
          <a:noFill/>
        </p:spPr>
        <p:txBody>
          <a:bodyPr wrap="square" rtlCol="0">
            <a:spAutoFit/>
          </a:bodyPr>
          <a:lstStyle/>
          <a:p>
            <a:r>
              <a:rPr lang="en-US" sz="4800" dirty="0" smtClean="0">
                <a:solidFill>
                  <a:schemeClr val="bg1"/>
                </a:solidFill>
              </a:rPr>
              <a:t>Sales Trend based on Weekly, Monthly and yearly is shown</a:t>
            </a:r>
            <a:endParaRPr lang="en-IN" sz="4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266</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BANVNS+Montserrat-Regular</vt:lpstr>
      <vt:lpstr>KEJDBO+AbhayaLibre-Medium</vt:lpstr>
      <vt:lpstr>AUAJST+AbhayaLibre-Medium</vt:lpstr>
      <vt:lpstr>Calibri</vt:lpstr>
      <vt:lpstr>JOVWVT+Montserrat-Regular</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doc2pdf</dc:creator>
  <cp:lastModifiedBy>HP</cp:lastModifiedBy>
  <cp:revision>12</cp:revision>
  <dcterms:modified xsi:type="dcterms:W3CDTF">2024-03-31T17:37:33Z</dcterms:modified>
</cp:coreProperties>
</file>