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embeddedFontLst>
    <p:embeddedFont>
      <p:font typeface="JOUMOU+Assistant-Bold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IVSUVO+Assistant-Regular"/>
      <p:regular r:id="rId17"/>
    </p:embeddedFont>
    <p:embeddedFont>
      <p:font typeface="GNWMUF+AsapCondensed-SemiBold"/>
      <p:regular r:id="rId18"/>
    </p:embeddedFont>
    <p:embeddedFont>
      <p:font typeface="WQEFWL+AsapCondensed-SemiBold"/>
      <p:regular r:id="rId19"/>
    </p:embeddedFont>
    <p:embeddedFont>
      <p:font typeface="CFLQKK+Assistant-Regular"/>
      <p:regular r:id="rId20"/>
    </p:embeddedFont>
    <p:embeddedFont>
      <p:font typeface="OMGQOW+AsapCondensed-ExtraBold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6" y="-25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8179" y="3185541"/>
            <a:ext cx="10805446" cy="189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11"/>
              </a:lnSpc>
              <a:spcBef>
                <a:spcPts val="0"/>
              </a:spcBef>
              <a:spcAft>
                <a:spcPts val="0"/>
              </a:spcAft>
            </a:pPr>
            <a:r>
              <a:rPr sz="1275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Financial</a:t>
            </a:r>
            <a:r>
              <a:rPr sz="12750" spc="-144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 </a:t>
            </a:r>
            <a:r>
              <a:rPr sz="12750" spc="-16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24680" y="4825385"/>
            <a:ext cx="3344168" cy="792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40"/>
              </a:lnSpc>
              <a:spcBef>
                <a:spcPts val="0"/>
              </a:spcBef>
              <a:spcAft>
                <a:spcPts val="0"/>
              </a:spcAft>
            </a:pPr>
            <a:r>
              <a:rPr sz="5200" dirty="0">
                <a:solidFill>
                  <a:srgbClr val="000000"/>
                </a:solidFill>
                <a:latin typeface="OMGQOW+AsapCondensed-ExtraBold"/>
                <a:cs typeface="OMGQOW+AsapCondensed-ExtraBold"/>
              </a:rPr>
              <a:t>By</a:t>
            </a:r>
            <a:r>
              <a:rPr sz="5200" spc="-588" dirty="0">
                <a:solidFill>
                  <a:srgbClr val="000000"/>
                </a:solidFill>
                <a:latin typeface="OMGQOW+AsapCondensed-ExtraBold"/>
                <a:cs typeface="OMGQOW+AsapCondensed-ExtraBold"/>
              </a:rPr>
              <a:t> </a:t>
            </a:r>
            <a:r>
              <a:rPr sz="5200" spc="-11" dirty="0">
                <a:solidFill>
                  <a:srgbClr val="000000"/>
                </a:solidFill>
                <a:latin typeface="OMGQOW+AsapCondensed-ExtraBold"/>
                <a:cs typeface="OMGQOW+AsapCondensed-ExtraBold"/>
              </a:rPr>
              <a:t>Md</a:t>
            </a:r>
            <a:r>
              <a:rPr sz="5200" spc="-586" dirty="0">
                <a:solidFill>
                  <a:srgbClr val="000000"/>
                </a:solidFill>
                <a:latin typeface="OMGQOW+AsapCondensed-ExtraBold"/>
                <a:cs typeface="OMGQOW+AsapCondensed-ExtraBold"/>
              </a:rPr>
              <a:t> </a:t>
            </a:r>
            <a:r>
              <a:rPr sz="5200" dirty="0">
                <a:solidFill>
                  <a:srgbClr val="000000"/>
                </a:solidFill>
                <a:latin typeface="OMGQOW+AsapCondensed-ExtraBold"/>
                <a:cs typeface="OMGQOW+AsapCondensed-ExtraBold"/>
              </a:rPr>
              <a:t>Shoaib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0442" y="3792283"/>
            <a:ext cx="5224148" cy="202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6"/>
              </a:lnSpc>
              <a:spcBef>
                <a:spcPts val="0"/>
              </a:spcBef>
              <a:spcAft>
                <a:spcPts val="0"/>
              </a:spcAft>
            </a:pPr>
            <a:r>
              <a:rPr sz="13650" spc="-38" dirty="0">
                <a:solidFill>
                  <a:srgbClr val="36D636"/>
                </a:solidFill>
                <a:latin typeface="GNWMUF+AsapCondensed-SemiBold"/>
                <a:cs typeface="GNWMUF+AsapCondensed-SemiBold"/>
              </a:rPr>
              <a:t>Thanks!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5104" y="6087171"/>
            <a:ext cx="3539956" cy="6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10"/>
              </a:lnSpc>
              <a:spcBef>
                <a:spcPts val="0"/>
              </a:spcBef>
              <a:spcAft>
                <a:spcPts val="0"/>
              </a:spcAft>
            </a:pPr>
            <a:r>
              <a:rPr sz="3500" spc="15" dirty="0">
                <a:solidFill>
                  <a:srgbClr val="000000"/>
                </a:solidFill>
                <a:latin typeface="JOUMOU+Assistant-Bold"/>
                <a:cs typeface="JOUMOU+Assistant-Bold"/>
              </a:rPr>
              <a:t>ANY</a:t>
            </a:r>
            <a:r>
              <a:rPr sz="3500" spc="-172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3500" dirty="0">
                <a:solidFill>
                  <a:srgbClr val="000000"/>
                </a:solidFill>
                <a:latin typeface="JOUMOU+Assistant-Bold"/>
                <a:cs typeface="JOUMOU+Assistant-Bold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3986" y="2211904"/>
            <a:ext cx="5081524" cy="126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83"/>
              </a:lnSpc>
              <a:spcBef>
                <a:spcPts val="0"/>
              </a:spcBef>
              <a:spcAft>
                <a:spcPts val="0"/>
              </a:spcAft>
            </a:pPr>
            <a:r>
              <a:rPr sz="845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548" y="4038814"/>
            <a:ext cx="9463629" cy="183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77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I've given a </a:t>
            </a:r>
            <a:r>
              <a:rPr sz="3800" spc="-4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data</a:t>
            </a:r>
            <a:r>
              <a:rPr sz="3800" spc="4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of some </a:t>
            </a:r>
            <a:r>
              <a:rPr sz="3800" spc="-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companies</a:t>
            </a:r>
            <a:r>
              <a:rPr sz="3800" spc="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with there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market</a:t>
            </a:r>
            <a:r>
              <a:rPr sz="3800" spc="2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capital</a:t>
            </a:r>
            <a:r>
              <a:rPr sz="3800" spc="2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and their sales proﬁt.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My </a:t>
            </a:r>
            <a:r>
              <a:rPr sz="3800" spc="-2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task</a:t>
            </a:r>
            <a:r>
              <a:rPr sz="3800" spc="2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is </a:t>
            </a:r>
            <a:r>
              <a:rPr sz="3800" spc="-4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to</a:t>
            </a:r>
            <a:r>
              <a:rPr sz="3800" spc="5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analyze</a:t>
            </a:r>
            <a:r>
              <a:rPr sz="3800" spc="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the trend</a:t>
            </a:r>
            <a:r>
              <a:rPr sz="3800" spc="1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of </a:t>
            </a:r>
            <a:r>
              <a:rPr sz="3800" spc="-1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that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3986" y="1437407"/>
            <a:ext cx="7822431" cy="126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83"/>
              </a:lnSpc>
              <a:spcBef>
                <a:spcPts val="0"/>
              </a:spcBef>
              <a:spcAft>
                <a:spcPts val="0"/>
              </a:spcAft>
            </a:pPr>
            <a:r>
              <a:rPr sz="8450" spc="-14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Problem</a:t>
            </a:r>
            <a:r>
              <a:rPr sz="8450" spc="-94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 </a:t>
            </a:r>
            <a:r>
              <a:rPr sz="8450" spc="-1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548" y="3264316"/>
            <a:ext cx="9975924" cy="646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77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Without analyzing</a:t>
            </a:r>
            <a:r>
              <a:rPr sz="3800" spc="1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the competition,</a:t>
            </a:r>
            <a:r>
              <a:rPr sz="3800" spc="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it is difﬁcult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for</a:t>
            </a:r>
            <a:r>
              <a:rPr sz="3800" spc="2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 business </a:t>
            </a:r>
            <a:r>
              <a:rPr sz="3800" spc="-4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to</a:t>
            </a:r>
            <a:r>
              <a:rPr sz="3800" spc="5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15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survive.</a:t>
            </a:r>
            <a:r>
              <a:rPr sz="3800" spc="-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4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You</a:t>
            </a:r>
            <a:r>
              <a:rPr sz="3800" spc="5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are</a:t>
            </a:r>
            <a:r>
              <a:rPr sz="3800" spc="2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26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tasked</a:t>
            </a:r>
            <a:r>
              <a:rPr sz="3800" spc="3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4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to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analyze</a:t>
            </a:r>
            <a:r>
              <a:rPr sz="3800" spc="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the competition</a:t>
            </a:r>
            <a:r>
              <a:rPr sz="3800" spc="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for</a:t>
            </a:r>
            <a:r>
              <a:rPr sz="3800" spc="2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the management </a:t>
            </a:r>
            <a:r>
              <a:rPr sz="3800" spc="-4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to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provide</a:t>
            </a:r>
            <a:r>
              <a:rPr sz="3800" spc="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3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better</a:t>
            </a:r>
            <a:r>
              <a:rPr sz="3800" spc="3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results. This </a:t>
            </a:r>
            <a:r>
              <a:rPr sz="3800" spc="-4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data</a:t>
            </a:r>
            <a:r>
              <a:rPr sz="3800" spc="4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set</a:t>
            </a:r>
            <a:r>
              <a:rPr sz="3800" spc="19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has</a:t>
            </a:r>
          </a:p>
          <a:p>
            <a:pPr marL="0" marR="0">
              <a:lnSpc>
                <a:spcPts val="4500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information</a:t>
            </a:r>
            <a:r>
              <a:rPr sz="3800" spc="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on the </a:t>
            </a: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market</a:t>
            </a:r>
            <a:r>
              <a:rPr sz="3800" spc="2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capitalization</a:t>
            </a:r>
            <a:r>
              <a:rPr sz="3800" spc="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of the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top</a:t>
            </a:r>
            <a:r>
              <a:rPr sz="3800" spc="26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500 </a:t>
            </a:r>
            <a:r>
              <a:rPr sz="3800" spc="-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companies</a:t>
            </a:r>
            <a:r>
              <a:rPr sz="3800" spc="1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in India. Name of </a:t>
            </a:r>
            <a:r>
              <a:rPr sz="3800" spc="-2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Company,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Market</a:t>
            </a:r>
            <a:r>
              <a:rPr sz="3800" spc="21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5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Capitalization</a:t>
            </a:r>
            <a:r>
              <a:rPr sz="3800" spc="19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in </a:t>
            </a:r>
            <a:r>
              <a:rPr sz="3800" spc="-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Crores,</a:t>
            </a:r>
            <a:r>
              <a:rPr sz="3800" spc="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Quarterly Sale in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spc="-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crores.</a:t>
            </a:r>
            <a:r>
              <a:rPr sz="3800" spc="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Find </a:t>
            </a:r>
            <a:r>
              <a:rPr sz="3800" spc="-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key</a:t>
            </a:r>
            <a:r>
              <a:rPr sz="3800" spc="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metrics and </a:t>
            </a:r>
            <a:r>
              <a:rPr sz="3800" spc="-27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factors</a:t>
            </a:r>
            <a:r>
              <a:rPr sz="3800" spc="3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and show the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meaningful relationships between</a:t>
            </a:r>
            <a:r>
              <a:rPr sz="3800" spc="1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spc="-15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attributes.</a:t>
            </a:r>
            <a:r>
              <a:rPr sz="3800" spc="18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Do</a:t>
            </a:r>
          </a:p>
          <a:p>
            <a:pPr marL="0" marR="0">
              <a:lnSpc>
                <a:spcPts val="4500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your own </a:t>
            </a:r>
            <a:r>
              <a:rPr sz="3800" spc="-16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research</a:t>
            </a:r>
            <a:r>
              <a:rPr sz="3800" spc="2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and </a:t>
            </a:r>
            <a:r>
              <a:rPr sz="3800" spc="-2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come</a:t>
            </a:r>
            <a:r>
              <a:rPr sz="3800" spc="26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up with your</a:t>
            </a:r>
          </a:p>
          <a:p>
            <a:pPr marL="0" marR="0">
              <a:lnSpc>
                <a:spcPts val="4575"/>
              </a:lnSpc>
              <a:spcBef>
                <a:spcPts val="0"/>
              </a:spcBef>
              <a:spcAft>
                <a:spcPts val="0"/>
              </a:spcAft>
            </a:pPr>
            <a:r>
              <a:rPr sz="380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ﬁndings.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3519" y="2218979"/>
            <a:ext cx="4015848" cy="894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44"/>
              </a:lnSpc>
              <a:spcBef>
                <a:spcPts val="0"/>
              </a:spcBef>
              <a:spcAft>
                <a:spcPts val="0"/>
              </a:spcAft>
            </a:pPr>
            <a:r>
              <a:rPr sz="5900" spc="-30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Market</a:t>
            </a:r>
            <a:r>
              <a:rPr sz="5900" spc="-642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 </a:t>
            </a:r>
            <a:r>
              <a:rPr sz="5900" spc="-64" dirty="0">
                <a:solidFill>
                  <a:srgbClr val="000000"/>
                </a:solidFill>
                <a:latin typeface="WQEFWL+AsapCondensed-SemiBold"/>
                <a:cs typeface="WQEFWL+AsapCondensed-SemiBold"/>
              </a:rPr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4179" y="3484186"/>
            <a:ext cx="6665536" cy="208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6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Analyzing the </a:t>
            </a:r>
            <a:r>
              <a:rPr sz="2650" spc="-19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latest</a:t>
            </a:r>
            <a:r>
              <a:rPr sz="2650" spc="1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2650" spc="-1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market</a:t>
            </a:r>
            <a:r>
              <a:rPr sz="2650" spc="14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trends is crucial </a:t>
            </a:r>
            <a:r>
              <a:rPr sz="2650" spc="-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for</a:t>
            </a:r>
          </a:p>
          <a:p>
            <a:pPr marL="0" marR="0">
              <a:lnSpc>
                <a:spcPts val="3149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understanding the dynamics of the ﬁnancial</a:t>
            </a:r>
          </a:p>
          <a:p>
            <a:pPr marL="0" marR="0">
              <a:lnSpc>
                <a:spcPts val="3225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landscape. We will explore the </a:t>
            </a:r>
            <a:r>
              <a:rPr sz="2650" spc="-12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impact</a:t>
            </a:r>
            <a:r>
              <a:rPr sz="2650" spc="13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of global</a:t>
            </a:r>
          </a:p>
          <a:p>
            <a:pPr marL="0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events and economic shifts on various asset</a:t>
            </a:r>
          </a:p>
          <a:p>
            <a:pPr marL="0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CFLQKK+Assistant-Regular"/>
                <a:cs typeface="CFLQKK+Assistant-Regular"/>
              </a:rPr>
              <a:t>classes and investment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15403" y="1096945"/>
            <a:ext cx="3747738" cy="962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279"/>
              </a:lnSpc>
              <a:spcBef>
                <a:spcPts val="0"/>
              </a:spcBef>
              <a:spcAft>
                <a:spcPts val="0"/>
              </a:spcAft>
            </a:pPr>
            <a:r>
              <a:rPr sz="6350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Explanation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14322" y="2471021"/>
            <a:ext cx="7054423" cy="2694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1"/>
              </a:lnSpc>
              <a:spcBef>
                <a:spcPts val="0"/>
              </a:spcBef>
              <a:spcAft>
                <a:spcPts val="0"/>
              </a:spcAft>
            </a:pPr>
            <a:r>
              <a:rPr sz="2850" spc="-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According</a:t>
            </a:r>
            <a:r>
              <a:rPr sz="2850" spc="2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spc="-3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</a:t>
            </a:r>
            <a:r>
              <a:rPr sz="2850" spc="4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my analysis I've </a:t>
            </a:r>
            <a:r>
              <a:rPr sz="2850" spc="-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listed</a:t>
            </a:r>
          </a:p>
          <a:p>
            <a:pPr marL="0" marR="0">
              <a:lnSpc>
                <a:spcPts val="3450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1. </a:t>
            </a:r>
            <a:r>
              <a:rPr sz="2850" spc="-58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Top</a:t>
            </a:r>
            <a:r>
              <a:rPr sz="2850" spc="6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5 companies</a:t>
            </a:r>
            <a:r>
              <a:rPr sz="285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based</a:t>
            </a:r>
            <a:r>
              <a:rPr sz="285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on Sales</a:t>
            </a:r>
          </a:p>
          <a:p>
            <a:pPr marL="0" marR="0">
              <a:lnSpc>
                <a:spcPts val="3450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2. </a:t>
            </a:r>
            <a:r>
              <a:rPr sz="2850" spc="-58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Top</a:t>
            </a:r>
            <a:r>
              <a:rPr sz="2850" spc="6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5 Companies based</a:t>
            </a:r>
            <a:r>
              <a:rPr sz="285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on </a:t>
            </a:r>
            <a:r>
              <a:rPr sz="2850" spc="-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Market</a:t>
            </a:r>
            <a:r>
              <a:rPr sz="2850" spc="1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Capital</a:t>
            </a:r>
          </a:p>
          <a:p>
            <a:pPr marL="0" marR="0">
              <a:lnSpc>
                <a:spcPts val="3375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3.</a:t>
            </a:r>
            <a:r>
              <a:rPr sz="2850" spc="57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5 Companies with lowest</a:t>
            </a:r>
            <a:r>
              <a:rPr sz="28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Sales</a:t>
            </a:r>
          </a:p>
          <a:p>
            <a:pPr marL="0" marR="0">
              <a:lnSpc>
                <a:spcPts val="3450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4. 5 Companies with lowest</a:t>
            </a:r>
            <a:r>
              <a:rPr sz="28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spc="-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Market</a:t>
            </a:r>
            <a:r>
              <a:rPr sz="2850" spc="1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spc="-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capital</a:t>
            </a:r>
          </a:p>
          <a:p>
            <a:pPr marL="0" marR="0">
              <a:lnSpc>
                <a:spcPts val="3450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5. Companies with less than 60 CR </a:t>
            </a:r>
            <a:r>
              <a:rPr sz="2850" spc="-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market</a:t>
            </a:r>
            <a:r>
              <a:rPr sz="2850" spc="1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8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6862" y="3157429"/>
            <a:ext cx="5405199" cy="856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446"/>
              </a:lnSpc>
              <a:spcBef>
                <a:spcPts val="0"/>
              </a:spcBef>
              <a:spcAft>
                <a:spcPts val="0"/>
              </a:spcAft>
            </a:pPr>
            <a:r>
              <a:rPr sz="5600" spc="11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Economic</a:t>
            </a:r>
            <a:r>
              <a:rPr sz="5600" spc="-631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 </a:t>
            </a:r>
            <a:r>
              <a:rPr sz="5600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Indicators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689" y="4307203"/>
            <a:ext cx="8264915" cy="1990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84" marR="0">
              <a:lnSpc>
                <a:spcPts val="3299"/>
              </a:lnSpc>
              <a:spcBef>
                <a:spcPts val="0"/>
              </a:spcBef>
              <a:spcAft>
                <a:spcPts val="0"/>
              </a:spcAft>
            </a:pPr>
            <a:r>
              <a:rPr sz="25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Key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JOUMOU+Assistant-Bold"/>
                <a:cs typeface="JOUMOU+Assistant-Bold"/>
              </a:rPr>
              <a:t>economic</a:t>
            </a:r>
            <a:r>
              <a:rPr sz="2500" spc="-113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2500" dirty="0">
                <a:solidFill>
                  <a:srgbClr val="000000"/>
                </a:solidFill>
                <a:latin typeface="JOUMOU+Assistant-Bold"/>
                <a:cs typeface="JOUMOU+Assistant-Bold"/>
              </a:rPr>
              <a:t>indicators</a:t>
            </a:r>
            <a:r>
              <a:rPr sz="2500" spc="-109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provide</a:t>
            </a:r>
            <a:r>
              <a:rPr sz="25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valuable</a:t>
            </a:r>
            <a:r>
              <a:rPr sz="250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insights into</a:t>
            </a:r>
            <a:r>
              <a:rPr sz="2500" spc="19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</a:p>
          <a:p>
            <a:pPr marL="393648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overall</a:t>
            </a:r>
            <a:r>
              <a:rPr sz="250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health</a:t>
            </a:r>
            <a:r>
              <a:rPr sz="2500" spc="1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of </a:t>
            </a: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economy</a:t>
            </a: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and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potential investment</a:t>
            </a:r>
          </a:p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opportunities.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7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We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will analyze</a:t>
            </a:r>
            <a:r>
              <a:rPr sz="2500" spc="19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indicators</a:t>
            </a:r>
            <a:r>
              <a:rPr sz="2500" spc="1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such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as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GDP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growth,</a:t>
            </a:r>
          </a:p>
          <a:p>
            <a:pPr marL="321475" marR="0">
              <a:lnSpc>
                <a:spcPts val="3075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inﬂation</a:t>
            </a:r>
            <a:r>
              <a:rPr sz="25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-1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rates,</a:t>
            </a:r>
            <a:r>
              <a:rPr sz="2500" spc="2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and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employment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-18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data</a:t>
            </a:r>
            <a:r>
              <a:rPr sz="2500" spc="3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spc="-2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</a:t>
            </a:r>
            <a:r>
              <a:rPr sz="2500" spc="4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gauge</a:t>
            </a:r>
            <a:r>
              <a:rPr sz="2500" spc="2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economic</a:t>
            </a:r>
          </a:p>
          <a:p>
            <a:pPr marL="3163354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72311" y="3157429"/>
            <a:ext cx="3694271" cy="856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446"/>
              </a:lnSpc>
              <a:spcBef>
                <a:spcPts val="0"/>
              </a:spcBef>
              <a:spcAft>
                <a:spcPts val="0"/>
              </a:spcAft>
            </a:pPr>
            <a:r>
              <a:rPr sz="5600" spc="11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Data</a:t>
            </a:r>
            <a:r>
              <a:rPr sz="5600" spc="-628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 </a:t>
            </a:r>
            <a:r>
              <a:rPr sz="5600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8445" y="4306803"/>
            <a:ext cx="8861503" cy="1701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" marR="0">
              <a:lnSpc>
                <a:spcPts val="3495"/>
              </a:lnSpc>
              <a:spcBef>
                <a:spcPts val="0"/>
              </a:spcBef>
              <a:spcAft>
                <a:spcPts val="0"/>
              </a:spcAft>
            </a:pPr>
            <a:r>
              <a:rPr sz="26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Harnessing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power of </a:t>
            </a:r>
            <a:r>
              <a:rPr sz="2650" spc="-2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data</a:t>
            </a:r>
            <a:r>
              <a:rPr sz="2650" spc="3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analysis tools</a:t>
            </a:r>
            <a:r>
              <a:rPr sz="265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and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techniques is</a:t>
            </a:r>
          </a:p>
          <a:p>
            <a:pPr marL="64732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sz="26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essential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for</a:t>
            </a:r>
            <a:r>
              <a:rPr sz="2650" spc="1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extracting</a:t>
            </a:r>
            <a:r>
              <a:rPr sz="2650" spc="2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meaningful </a:t>
            </a:r>
            <a:r>
              <a:rPr sz="2650" spc="11" dirty="0">
                <a:solidFill>
                  <a:srgbClr val="000000"/>
                </a:solidFill>
                <a:latin typeface="JOUMOU+Assistant-Bold"/>
                <a:cs typeface="JOUMOU+Assistant-Bold"/>
              </a:rPr>
              <a:t>ﬁnancial</a:t>
            </a:r>
            <a:r>
              <a:rPr sz="2650" spc="-133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2650" dirty="0">
                <a:solidFill>
                  <a:srgbClr val="000000"/>
                </a:solidFill>
                <a:latin typeface="JOUMOU+Assistant-Bold"/>
                <a:cs typeface="JOUMOU+Assistant-Bold"/>
              </a:rPr>
              <a:t>insights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.</a:t>
            </a:r>
            <a:r>
              <a:rPr sz="26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7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We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will</a:t>
            </a:r>
          </a:p>
          <a:p>
            <a:pPr marL="0" marR="0">
              <a:lnSpc>
                <a:spcPts val="3225"/>
              </a:lnSpc>
              <a:spcBef>
                <a:spcPts val="50"/>
              </a:spcBef>
              <a:spcAft>
                <a:spcPts val="0"/>
              </a:spcAft>
            </a:pP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explore</a:t>
            </a:r>
            <a:r>
              <a:rPr sz="265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use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of statistical</a:t>
            </a:r>
            <a:r>
              <a:rPr sz="2650" spc="19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methods, regression analysis, </a:t>
            </a:r>
            <a:r>
              <a:rPr sz="265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and</a:t>
            </a:r>
          </a:p>
          <a:p>
            <a:pPr marL="638022" marR="0">
              <a:lnSpc>
                <a:spcPts val="3225"/>
              </a:lnSpc>
              <a:spcBef>
                <a:spcPts val="0"/>
              </a:spcBef>
              <a:spcAft>
                <a:spcPts val="0"/>
              </a:spcAft>
            </a:pPr>
            <a:r>
              <a:rPr sz="2650" spc="-2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data</a:t>
            </a:r>
            <a:r>
              <a:rPr sz="2650" spc="3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visualization</a:t>
            </a:r>
            <a:r>
              <a:rPr sz="2650" spc="1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-27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</a:t>
            </a:r>
            <a:r>
              <a:rPr sz="2650" spc="4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interpret</a:t>
            </a:r>
            <a:r>
              <a:rPr sz="2650" spc="1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complex</a:t>
            </a:r>
            <a:r>
              <a:rPr sz="2650" spc="1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ﬁnancial</a:t>
            </a:r>
            <a:r>
              <a:rPr sz="26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2650" spc="-1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8270" y="2165904"/>
            <a:ext cx="3637902" cy="85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418"/>
              </a:lnSpc>
              <a:spcBef>
                <a:spcPts val="0"/>
              </a:spcBef>
              <a:spcAft>
                <a:spcPts val="0"/>
              </a:spcAft>
            </a:pPr>
            <a:r>
              <a:rPr sz="5600" spc="-12" dirty="0">
                <a:solidFill>
                  <a:srgbClr val="000000"/>
                </a:solidFill>
                <a:latin typeface="GNWMUF+AsapCondensed-SemiBold"/>
                <a:cs typeface="GNWMUF+AsapCondensed-Semi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7759" y="3265992"/>
            <a:ext cx="8191165" cy="292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3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In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conclusion, </a:t>
            </a:r>
            <a:r>
              <a:rPr sz="31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our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comprehensive</a:t>
            </a:r>
            <a:r>
              <a:rPr sz="310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analysis </a:t>
            </a:r>
            <a:r>
              <a:rPr sz="31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has</a:t>
            </a:r>
          </a:p>
          <a:p>
            <a:pPr marL="0" marR="0">
              <a:lnSpc>
                <a:spcPts val="3675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provided</a:t>
            </a:r>
            <a:r>
              <a:rPr sz="31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valuable</a:t>
            </a:r>
            <a:r>
              <a:rPr sz="31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1" dirty="0">
                <a:solidFill>
                  <a:srgbClr val="000000"/>
                </a:solidFill>
                <a:latin typeface="JOUMOU+Assistant-Bold"/>
                <a:cs typeface="JOUMOU+Assistant-Bold"/>
              </a:rPr>
              <a:t>ﬁnancial</a:t>
            </a:r>
            <a:r>
              <a:rPr sz="3100" spc="-156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3100" dirty="0">
                <a:solidFill>
                  <a:srgbClr val="000000"/>
                </a:solidFill>
                <a:latin typeface="JOUMOU+Assistant-Bold"/>
                <a:cs typeface="JOUMOU+Assistant-Bold"/>
              </a:rPr>
              <a:t>insights</a:t>
            </a:r>
            <a:r>
              <a:rPr sz="3100" spc="-149" dirty="0">
                <a:solidFill>
                  <a:srgbClr val="000000"/>
                </a:solidFill>
                <a:latin typeface="JOUMOU+Assistant-Bold"/>
                <a:cs typeface="JOUMOU+Assistant-Bold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that</a:t>
            </a:r>
            <a:r>
              <a:rPr sz="3100" spc="15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can</a:t>
            </a:r>
          </a:p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1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guide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informed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decision-making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in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2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dynamic</a:t>
            </a:r>
          </a:p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world of ﬁnance. </a:t>
            </a:r>
            <a:r>
              <a:rPr sz="3100" spc="-3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Stay</a:t>
            </a:r>
            <a:r>
              <a:rPr sz="3100" spc="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tuned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for</a:t>
            </a:r>
            <a:r>
              <a:rPr sz="3100" spc="18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future</a:t>
            </a:r>
            <a:r>
              <a:rPr sz="310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updates</a:t>
            </a:r>
            <a:r>
              <a:rPr sz="3100" spc="16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as</a:t>
            </a:r>
          </a:p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we continue</a:t>
            </a:r>
            <a:r>
              <a:rPr sz="3100" spc="14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-3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to</a:t>
            </a:r>
            <a:r>
              <a:rPr sz="3100" spc="5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unravel</a:t>
            </a:r>
            <a:r>
              <a:rPr sz="3100" spc="13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complexities</a:t>
            </a: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of </a:t>
            </a:r>
            <a:r>
              <a:rPr sz="3100" spc="1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the</a:t>
            </a:r>
          </a:p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100" spc="11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ﬁnancial</a:t>
            </a:r>
            <a:r>
              <a:rPr sz="3100" dirty="0">
                <a:solidFill>
                  <a:srgbClr val="000000"/>
                </a:solidFill>
                <a:latin typeface="IVSUVO+Assistant-Regular"/>
                <a:cs typeface="IVSUVO+Assistant-Regular"/>
              </a:rPr>
              <a:t> landscape.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329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JOUMOU+Assistant-Bold</vt:lpstr>
      <vt:lpstr>Calibri</vt:lpstr>
      <vt:lpstr>IVSUVO+Assistant-Regular</vt:lpstr>
      <vt:lpstr>GNWMUF+AsapCondensed-SemiBold</vt:lpstr>
      <vt:lpstr>WQEFWL+AsapCondensed-SemiBold</vt:lpstr>
      <vt:lpstr>CFLQKK+Assistant-Regular</vt:lpstr>
      <vt:lpstr>OMGQOW+AsapCondensed-ExtraBold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HP</cp:lastModifiedBy>
  <cp:revision>2</cp:revision>
  <dcterms:modified xsi:type="dcterms:W3CDTF">2024-04-02T00:36:49Z</dcterms:modified>
</cp:coreProperties>
</file>