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Slab" pitchFamily="2" charset="0"/>
      <p:regular r:id="rId21"/>
      <p:bold r:id="rId22"/>
    </p:embeddedFont>
    <p:embeddedFont>
      <p:font typeface="Roboto Slab Medium" pitchFamily="2" charset="0"/>
      <p:regular r:id="rId23"/>
      <p:bold r:id="rId24"/>
    </p:embeddedFont>
    <p:embeddedFont>
      <p:font typeface="Roboto Slab SemiBold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c894036f9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23c894036f9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c894036f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c894036f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32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cb433911c_1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cb433911c_1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cb433911c_1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cb433911c_1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894036f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3c894036f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c894036f9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3c894036f9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c894036f9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3c894036f9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c894036f9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3c894036f9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c894036f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c894036f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c894036f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c894036f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195500" y="1186525"/>
            <a:ext cx="4836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❖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◆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1762425" y="5235371"/>
            <a:ext cx="5039100" cy="15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Big Data Project     </a:t>
            </a: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	Sentimental Analysis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0793" y="134400"/>
            <a:ext cx="1124684" cy="9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4100" dirty="0">
                <a:latin typeface="Roboto Slab SemiBold"/>
                <a:ea typeface="Roboto Slab SemiBold"/>
                <a:cs typeface="Roboto Slab SemiBold"/>
                <a:sym typeface="Roboto Slab SemiBold"/>
              </a:rPr>
              <a:t>Visual Analytics Project: Realtime Sentiment Analysis</a:t>
            </a:r>
            <a:endParaRPr dirty="0"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Shohel Rana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M.Sc</a:t>
            </a:r>
            <a:r>
              <a:rPr lang="en-US" dirty="0"/>
              <a:t> Student at </a:t>
            </a:r>
            <a:r>
              <a:rPr lang="en-US" dirty="0" err="1"/>
              <a:t>Arcada</a:t>
            </a:r>
            <a:r>
              <a:rPr lang="en-US" dirty="0"/>
              <a:t>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380025" y="217850"/>
            <a:ext cx="766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Conclusion</a:t>
            </a:r>
            <a:endParaRPr sz="3000" dirty="0"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380025" y="1056700"/>
            <a:ext cx="78273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 b="1" dirty="0">
                <a:solidFill>
                  <a:schemeClr val="tx1"/>
                </a:solidFill>
              </a:rPr>
              <a:t>Enhanced Understanding of Twitter Trends: Showcased Twitter data's capacity to unveil global communication patterns and public sentiment.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endParaRPr lang="en-US" b="1" dirty="0">
              <a:solidFill>
                <a:schemeClr val="tx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 b="1" dirty="0">
                <a:solidFill>
                  <a:schemeClr val="tx1"/>
                </a:solidFill>
              </a:rPr>
              <a:t>Python &amp; Flask in Action: Demonstrated improvements in processing and visualizing complex datasets effectively.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endParaRPr lang="en-US" b="1" dirty="0">
              <a:solidFill>
                <a:schemeClr val="tx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-US" b="1" dirty="0">
                <a:solidFill>
                  <a:schemeClr val="tx1"/>
                </a:solidFill>
              </a:rPr>
              <a:t>Springboard for Future Exploration: Laid the groundwork for further innovative studies in digital analytics and real-time data interpretation.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3900" y="165000"/>
            <a:ext cx="910175" cy="735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69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Introduction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Objective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Dataset Reasoning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Label Choice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Preprocessing Steps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ML Algorithm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PowerBI Dashboard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Challenges</a:t>
            </a:r>
            <a:endParaRPr dirty="0"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8250" y="165000"/>
            <a:ext cx="965828" cy="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" sz="2600" dirty="0">
                <a:latin typeface="Roboto Slab Medium"/>
                <a:ea typeface="Roboto Slab Medium"/>
                <a:cs typeface="Roboto Slab Medium"/>
                <a:sym typeface="Roboto Slab Medium"/>
              </a:rPr>
              <a:t>Introduction</a:t>
            </a:r>
            <a:endParaRPr dirty="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95500" y="1186525"/>
            <a:ext cx="4836000" cy="1262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indent="-304165" algn="just">
              <a:lnSpc>
                <a:spcPct val="100000"/>
              </a:lnSpc>
              <a:buClr>
                <a:schemeClr val="dk1"/>
              </a:buClr>
              <a:buSzPct val="77777"/>
            </a:pPr>
            <a:r>
              <a:rPr lang="en-US" sz="1800" dirty="0"/>
              <a:t>Significance of Twitter in shaping global opinions.</a:t>
            </a:r>
          </a:p>
          <a:p>
            <a:pPr indent="-304165" algn="just">
              <a:lnSpc>
                <a:spcPct val="100000"/>
              </a:lnSpc>
              <a:buClr>
                <a:schemeClr val="dk1"/>
              </a:buClr>
              <a:buSzPct val="77777"/>
            </a:pPr>
            <a:r>
              <a:rPr lang="en-US" sz="1800" dirty="0"/>
              <a:t>Main Aim: Analyze real-time Twitter data for global insights.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188" y="2888431"/>
            <a:ext cx="4187503" cy="1871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 descr="Elon musk pop art cartoon on Beha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4406" y="1068296"/>
            <a:ext cx="3841856" cy="3999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8250" y="191550"/>
            <a:ext cx="965828" cy="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" dirty="0">
                <a:latin typeface="Roboto Slab Medium"/>
                <a:ea typeface="Roboto Slab Medium"/>
                <a:cs typeface="Roboto Slab Medium"/>
                <a:sym typeface="Roboto Slab Medium"/>
              </a:rPr>
              <a:t>Objective</a:t>
            </a:r>
            <a:endParaRPr dirty="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7958700" cy="17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Calibri"/>
              <a:buChar char="❖"/>
            </a:pPr>
            <a:r>
              <a:rPr lang="en-US" sz="1800" dirty="0"/>
              <a:t>Analyze thought patterns, tweet frequencies, and user engagement on Twitter.</a:t>
            </a: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lang="en" b="0" i="0" u="none" strike="noStrike" dirty="0">
                <a:latin typeface="Calibri"/>
                <a:ea typeface="Calibri"/>
                <a:cs typeface="Calibri"/>
                <a:sym typeface="Calibri"/>
              </a:rPr>
              <a:t>Launch a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Flask app</a:t>
            </a:r>
            <a:r>
              <a:rPr lang="en" b="0" i="0" u="none" strike="noStrike" dirty="0">
                <a:latin typeface="Calibri"/>
                <a:ea typeface="Calibri"/>
                <a:cs typeface="Calibri"/>
                <a:sym typeface="Calibri"/>
              </a:rPr>
              <a:t>, work in distributed environment &amp; build a Sentiment Analysis ML model</a:t>
            </a:r>
            <a:endParaRPr dirty="0"/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❖"/>
            </a:pPr>
            <a:r>
              <a:rPr lang="en" b="0" i="0" u="none" strike="noStrike" dirty="0">
                <a:latin typeface="Calibri"/>
                <a:ea typeface="Calibri"/>
                <a:cs typeface="Calibri"/>
                <a:sym typeface="Calibri"/>
              </a:rPr>
              <a:t>Build an interactive visual dashboard using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PowerBI</a:t>
            </a:r>
            <a:r>
              <a:rPr lang="en" b="0" i="0" u="none" strike="noStrike" dirty="0">
                <a:latin typeface="Calibri"/>
                <a:ea typeface="Calibri"/>
                <a:cs typeface="Calibri"/>
                <a:sym typeface="Calibri"/>
              </a:rPr>
              <a:t> to convey insights</a:t>
            </a:r>
            <a:endParaRPr dirty="0"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9100" y="141100"/>
            <a:ext cx="1023001" cy="82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2332FF-214B-6E63-C0F8-F3229DD57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278" y="3346414"/>
            <a:ext cx="769584" cy="769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6B701-FCB5-43ED-98BD-52A7C7B12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600" y="3346415"/>
            <a:ext cx="1270774" cy="794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02DAF7-1951-DDA1-923C-4360AEC4C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0766" y="3346415"/>
            <a:ext cx="769583" cy="769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4736AA-BC1F-3281-9DBC-927E194DB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868" y="3353205"/>
            <a:ext cx="1387828" cy="7806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464975" y="388800"/>
            <a:ext cx="74310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" dirty="0">
                <a:latin typeface="Roboto Slab Medium"/>
                <a:ea typeface="Roboto Slab Medium"/>
                <a:cs typeface="Roboto Slab Medium"/>
                <a:sym typeface="Roboto Slab Medium"/>
              </a:rPr>
              <a:t>Data</a:t>
            </a:r>
            <a:endParaRPr dirty="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174" y="1797918"/>
            <a:ext cx="3371417" cy="170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4182" y="3674630"/>
            <a:ext cx="7035637" cy="146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94531" y="1797918"/>
            <a:ext cx="1172560" cy="170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36027" y="1790630"/>
            <a:ext cx="1753790" cy="172456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054175" y="1051725"/>
            <a:ext cx="7150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Collected 500000 by Tweepy library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81441" y="142725"/>
            <a:ext cx="1063057" cy="859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542250" y="1009798"/>
            <a:ext cx="78867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457200" lvl="0" indent="-3086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Roboto"/>
              <a:buChar char="❖"/>
            </a:pPr>
            <a:r>
              <a:rPr lang="en" sz="2100" dirty="0">
                <a:latin typeface="Roboto"/>
                <a:ea typeface="Roboto"/>
                <a:cs typeface="Roboto"/>
                <a:sym typeface="Roboto"/>
              </a:rPr>
              <a:t>A lexicon-based method (NLTK Vader) was used to label tweets as having a positive, neutral or negative sentiment</a:t>
            </a:r>
            <a:br>
              <a:rPr lang="en" sz="1400" i="0" u="none" strike="noStrike" dirty="0">
                <a:latin typeface="Roboto"/>
                <a:ea typeface="Roboto"/>
                <a:cs typeface="Roboto"/>
                <a:sym typeface="Roboto"/>
              </a:rPr>
            </a:br>
            <a:endParaRPr sz="2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4870" y="1529197"/>
            <a:ext cx="3014260" cy="11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914" y="2871426"/>
            <a:ext cx="8764172" cy="193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8250" y="165000"/>
            <a:ext cx="965828" cy="7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542250" y="40950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Data Labeling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360814" y="521711"/>
            <a:ext cx="4570293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0" u="none" strike="noStrike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Data Preprocessing</a:t>
            </a:r>
            <a:endParaRPr sz="3000"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60600" y="1225575"/>
            <a:ext cx="3769800" cy="203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lang="en" sz="1600" i="0" u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duplicates/ missing values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lang="en" sz="1600" i="0" u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URLs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lang="en" sz="1600" i="0" u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special characters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lang="en" sz="1600" i="0" u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Substituting multiple spaces with single space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lang="en" sz="1600" i="0" u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Lowercase all text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lang="en" sz="1600" i="0" u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Trim the leading/trailing whitespaces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60600" y="3720175"/>
            <a:ext cx="2996100" cy="138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Tokenization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Stop word removal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Countvectorizer &amp; TF-IDF Vectorize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778200" y="3187450"/>
            <a:ext cx="439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572000" y="1052625"/>
            <a:ext cx="45162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‘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Jenna went back to University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Lowercase &amp; remove non-alphanumeric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jenna went back to university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Tokenise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’jenna’,’went’,’back’,’to’,’university’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Stop Words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’jenna’,’went’,’university’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Stem/Lemmatise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❖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’jenna’, ’go’, ’univers’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5361600" y="1448750"/>
            <a:ext cx="0" cy="56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5361600" y="2448650"/>
            <a:ext cx="0" cy="56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5361600" y="3345850"/>
            <a:ext cx="0" cy="56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0"/>
          <p:cNvCxnSpPr/>
          <p:nvPr/>
        </p:nvCxnSpPr>
        <p:spPr>
          <a:xfrm>
            <a:off x="5361600" y="4214400"/>
            <a:ext cx="0" cy="54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1836975" y="3088163"/>
            <a:ext cx="0" cy="56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cxn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8250" y="165000"/>
            <a:ext cx="965828" cy="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432650" y="273850"/>
            <a:ext cx="7378500" cy="472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>
                <a:latin typeface="Roboto Slab Medium"/>
                <a:ea typeface="Roboto Slab Medium"/>
                <a:cs typeface="Roboto Slab Medium"/>
                <a:sym typeface="Roboto Slab Medium"/>
              </a:rPr>
              <a:t>QuickSight Dashboard</a:t>
            </a:r>
            <a:endParaRPr sz="3333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458450" y="630450"/>
            <a:ext cx="73269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❖"/>
            </a:pPr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Interactive dashboard by predicted sentiment as well as by right/wrong predictions</a:t>
            </a:r>
            <a:endParaRPr sz="1600" dirty="0"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8250" y="165000"/>
            <a:ext cx="965828" cy="7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4C34E-5517-9AE9-9130-D0FEEBBCD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89" y="1313850"/>
            <a:ext cx="8886022" cy="3829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380025" y="217850"/>
            <a:ext cx="766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Challenges &amp; Next Steps</a:t>
            </a:r>
            <a:endParaRPr sz="3000"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380025" y="1056700"/>
            <a:ext cx="78273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dirty="0">
                <a:solidFill>
                  <a:schemeClr val="dk1"/>
                </a:solidFill>
              </a:rPr>
              <a:t>Since only recent tweets were scrapped, reply_count,retweet_count &amp; favorite_count were not useable.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dirty="0">
                <a:solidFill>
                  <a:schemeClr val="dk1"/>
                </a:solidFill>
              </a:rPr>
              <a:t>Some of the attributes collected were not useable. Ex. ‘hashtags’. 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dirty="0">
                <a:solidFill>
                  <a:schemeClr val="dk1"/>
                </a:solidFill>
              </a:rPr>
              <a:t>NLTK Vader lexicon based approach may not be the best way to assign initial sentiments to tweets as it negates the emotion/ logic behind the text &amp; focuses only on count of positive or negative words.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dirty="0">
                <a:solidFill>
                  <a:schemeClr val="dk1"/>
                </a:solidFill>
              </a:rPr>
              <a:t>Other data labeling methods can be investigated to label the tweets more accurately.</a:t>
            </a:r>
            <a:endParaRPr dirty="0"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6" y="2525950"/>
            <a:ext cx="8180487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3900" y="165000"/>
            <a:ext cx="910175" cy="7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388</Words>
  <Application>Microsoft Office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Roboto</vt:lpstr>
      <vt:lpstr>Arial</vt:lpstr>
      <vt:lpstr>Roboto Slab Medium</vt:lpstr>
      <vt:lpstr>Roboto Slab SemiBold</vt:lpstr>
      <vt:lpstr>Roboto Slab</vt:lpstr>
      <vt:lpstr>Marina</vt:lpstr>
      <vt:lpstr>Visual Analytics Project: Realtime Sentiment Analysis</vt:lpstr>
      <vt:lpstr>Table of Contents</vt:lpstr>
      <vt:lpstr>Introduction</vt:lpstr>
      <vt:lpstr>Objective</vt:lpstr>
      <vt:lpstr>Data</vt:lpstr>
      <vt:lpstr>A lexicon-based method (NLTK Vader) was used to label tweets as having a positive, neutral or negative sentiment </vt:lpstr>
      <vt:lpstr>PowerPoint Presentation</vt:lpstr>
      <vt:lpstr>QuickSight Dashboard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Project: Sentiment Analysis</dc:title>
  <cp:lastModifiedBy>Shohel Rana</cp:lastModifiedBy>
  <cp:revision>14</cp:revision>
  <dcterms:modified xsi:type="dcterms:W3CDTF">2023-12-18T14:24:48Z</dcterms:modified>
</cp:coreProperties>
</file>