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97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283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274" r:id="rId23"/>
  </p:sldIdLst>
  <p:sldSz cx="9144000" cy="5143500" type="screen16x9"/>
  <p:notesSz cx="6858000" cy="9144000"/>
  <p:embeddedFontLst>
    <p:embeddedFont>
      <p:font typeface="Roboto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iul Islam" initials="RI" lastIdx="2" clrIdx="0">
    <p:extLst>
      <p:ext uri="{19B8F6BF-5375-455C-9EA6-DF929625EA0E}">
        <p15:presenceInfo xmlns:p15="http://schemas.microsoft.com/office/powerpoint/2012/main" userId="Rafiul Isla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e4f7085d9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e4f7085d9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mailto:someemail@test.com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JavaScript</a:t>
            </a:r>
            <a:endParaRPr dirty="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Lesson 3</a:t>
            </a:r>
            <a:endParaRPr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55E8EC2-EC14-4F9F-A1CA-33B3D202E86A}"/>
              </a:ext>
            </a:extLst>
          </p:cNvPr>
          <p:cNvGrpSpPr/>
          <p:nvPr/>
        </p:nvGrpSpPr>
        <p:grpSpPr>
          <a:xfrm>
            <a:off x="6968109" y="322454"/>
            <a:ext cx="2109142" cy="1262606"/>
            <a:chOff x="6761205" y="335802"/>
            <a:chExt cx="2109142" cy="126260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B266990-955F-4D32-8292-2C1BD97D4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74673" y="335802"/>
              <a:ext cx="460550" cy="410376"/>
            </a:xfrm>
            <a:prstGeom prst="rect">
              <a:avLst/>
            </a:prstGeom>
          </p:spPr>
        </p:pic>
        <p:sp>
          <p:nvSpPr>
            <p:cNvPr id="6" name="Google Shape;68;p13">
              <a:extLst>
                <a:ext uri="{FF2B5EF4-FFF2-40B4-BE49-F238E27FC236}">
                  <a16:creationId xmlns:a16="http://schemas.microsoft.com/office/drawing/2014/main" id="{60CB68D1-DA3A-4B87-82E3-A0F3A10F8E82}"/>
                </a:ext>
              </a:extLst>
            </p:cNvPr>
            <p:cNvSpPr txBox="1">
              <a:spLocks/>
            </p:cNvSpPr>
            <p:nvPr/>
          </p:nvSpPr>
          <p:spPr>
            <a:xfrm>
              <a:off x="6761205" y="733770"/>
              <a:ext cx="2109142" cy="8646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Roboto"/>
                <a:buNone/>
                <a:defRPr sz="18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Roboto"/>
                <a:buNone/>
                <a:defRPr sz="18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Roboto"/>
                <a:buNone/>
                <a:defRPr sz="18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Roboto"/>
                <a:buNone/>
                <a:defRPr sz="18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Roboto"/>
                <a:buNone/>
                <a:defRPr sz="18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Roboto"/>
                <a:buNone/>
                <a:defRPr sz="18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Roboto"/>
                <a:buNone/>
                <a:defRPr sz="18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Roboto"/>
                <a:buNone/>
                <a:defRPr sz="18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Roboto"/>
                <a:buNone/>
                <a:defRPr sz="18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9pPr>
            </a:lstStyle>
            <a:p>
              <a:pPr marL="0" indent="0"/>
              <a:r>
                <a:rPr lang="en-US" sz="1000" dirty="0"/>
                <a:t>Shohel Rana</a:t>
              </a:r>
            </a:p>
            <a:p>
              <a:pPr marL="0" indent="0"/>
              <a:r>
                <a:rPr lang="en-US" sz="1000" dirty="0"/>
                <a:t>Lead frontend engineer</a:t>
              </a:r>
            </a:p>
            <a:p>
              <a:pPr marL="0" indent="0"/>
              <a:r>
                <a:rPr lang="en-US" sz="1000" dirty="0"/>
                <a:t>Dhaka, Bangladesh</a:t>
              </a:r>
            </a:p>
            <a:p>
              <a:pPr marL="0" indent="0"/>
              <a:r>
                <a:rPr lang="en-US" sz="1000" dirty="0"/>
                <a:t>Email: iamshohelrana@gmail.com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09A936-182D-4BC7-BB18-BD1FEAE69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97" y="615359"/>
            <a:ext cx="8772205" cy="391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114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86348-2E6B-4B83-90C9-7B2144299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function taking ‘function’ as a parameter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0A55CC-EDEA-47CA-95D1-4EC725A36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900" y="2083981"/>
            <a:ext cx="8222100" cy="2545294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function dispatch (</a:t>
            </a:r>
            <a:r>
              <a:rPr lang="en-US" dirty="0" err="1"/>
              <a:t>fn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 err="1"/>
              <a:t>fn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}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b="1" i="1" dirty="0"/>
              <a:t>NOTE: We will use the term ‘callback’ when we are referring to functions that take function as a parameter.</a:t>
            </a:r>
            <a:endParaRPr lang="en-US" b="1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018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4AB59-4A0C-4557-B576-C7FC361BB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function can call itself (aka recursion)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47D9E-E936-4B0A-838F-A5DF4283F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950" y="2099828"/>
            <a:ext cx="8222100" cy="2710200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function </a:t>
            </a:r>
            <a:r>
              <a:rPr lang="en-US" dirty="0" err="1"/>
              <a:t>runForEver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 err="1"/>
              <a:t>runForEver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// You can invoke the above function by running</a:t>
            </a:r>
            <a:br>
              <a:rPr lang="en-US" dirty="0"/>
            </a:br>
            <a:r>
              <a:rPr lang="en-US" dirty="0" err="1"/>
              <a:t>runForEver</a:t>
            </a:r>
            <a:r>
              <a:rPr lang="en-US" dirty="0"/>
              <a:t>();     </a:t>
            </a:r>
            <a:r>
              <a:rPr lang="en-US" dirty="0">
                <a:solidFill>
                  <a:schemeClr val="tx1"/>
                </a:solidFill>
              </a:rPr>
              <a:t>// If you try you will get the call stack error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987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6158A-8D68-45C6-A165-167DFCD0B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Immediately Invoked Function Expression aka IIFE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7982A-54E1-441C-A88C-4DAB4749C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950" y="1694574"/>
            <a:ext cx="8222100" cy="3448925"/>
          </a:xfrm>
        </p:spPr>
        <p:txBody>
          <a:bodyPr/>
          <a:lstStyle/>
          <a:p>
            <a:pPr marL="114300" indent="0">
              <a:buNone/>
            </a:pPr>
            <a:r>
              <a:rPr lang="en-US" sz="1700" dirty="0"/>
              <a:t>function () {</a:t>
            </a:r>
            <a:br>
              <a:rPr lang="en-US" sz="1700" dirty="0"/>
            </a:br>
            <a:r>
              <a:rPr lang="en-US" sz="1700" dirty="0"/>
              <a:t>    let message = "I don't have a name";</a:t>
            </a:r>
            <a:br>
              <a:rPr lang="en-US" sz="1700" dirty="0"/>
            </a:br>
            <a:r>
              <a:rPr lang="en-US" sz="1700" dirty="0"/>
              <a:t>    console.log(message);</a:t>
            </a:r>
            <a:br>
              <a:rPr lang="en-US" sz="1700" dirty="0"/>
            </a:br>
            <a:r>
              <a:rPr lang="en-US" sz="1700" dirty="0"/>
              <a:t>}</a:t>
            </a:r>
          </a:p>
          <a:p>
            <a:endParaRPr lang="en-US" sz="1700" dirty="0"/>
          </a:p>
          <a:p>
            <a:pPr marL="114300" indent="0">
              <a:buNone/>
            </a:pPr>
            <a:r>
              <a:rPr lang="en-US" sz="1700" b="1" i="1" dirty="0">
                <a:solidFill>
                  <a:schemeClr val="tx2">
                    <a:lumMod val="50000"/>
                  </a:schemeClr>
                </a:solidFill>
              </a:rPr>
              <a:t>Now, let’s see how to execute the above anonymous function.</a:t>
            </a:r>
          </a:p>
          <a:p>
            <a:endParaRPr lang="en-US" sz="1700" dirty="0"/>
          </a:p>
          <a:p>
            <a:pPr marL="114300" indent="0">
              <a:buNone/>
            </a:pPr>
            <a:r>
              <a:rPr lang="en-US" sz="1700" dirty="0"/>
              <a:t>(function () {</a:t>
            </a:r>
            <a:br>
              <a:rPr lang="en-US" sz="1700" dirty="0"/>
            </a:br>
            <a:r>
              <a:rPr lang="en-US" sz="1700" dirty="0"/>
              <a:t>     let message = "I don't have a name";</a:t>
            </a:r>
            <a:br>
              <a:rPr lang="en-US" sz="1700" dirty="0"/>
            </a:br>
            <a:r>
              <a:rPr lang="en-US" sz="1700" dirty="0"/>
              <a:t>     console.log(message);</a:t>
            </a:r>
            <a:br>
              <a:rPr lang="en-US" sz="1700" dirty="0"/>
            </a:br>
            <a:r>
              <a:rPr lang="en-US" sz="1700" dirty="0"/>
              <a:t>})();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849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5A8F6-FF7E-4FFA-82FD-D15872F49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Where can IIFE be used?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6E491-A8E0-41F3-A980-18726B7944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000" dirty="0"/>
              <a:t>Objects and Functions (call, apply and bind)</a:t>
            </a:r>
          </a:p>
          <a:p>
            <a:pPr marL="114300" indent="0">
              <a:buNone/>
            </a:pPr>
            <a:endParaRPr lang="en-US" sz="2000" dirty="0"/>
          </a:p>
          <a:p>
            <a:r>
              <a:rPr lang="en-US" dirty="0"/>
              <a:t>call</a:t>
            </a:r>
          </a:p>
          <a:p>
            <a:r>
              <a:rPr lang="en-US" dirty="0"/>
              <a:t>bind</a:t>
            </a:r>
          </a:p>
          <a:p>
            <a:r>
              <a:rPr lang="en-US" dirty="0"/>
              <a:t>apply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80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D013C0-32D6-4696-B37A-015284372213}"/>
              </a:ext>
            </a:extLst>
          </p:cNvPr>
          <p:cNvSpPr txBox="1"/>
          <p:nvPr/>
        </p:nvSpPr>
        <p:spPr>
          <a:xfrm>
            <a:off x="0" y="851561"/>
            <a:ext cx="914400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let user = {</a:t>
            </a:r>
            <a:br>
              <a:rPr lang="en-US" altLang="en-US" sz="2400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</a:b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     </a:t>
            </a:r>
            <a:r>
              <a:rPr lang="en-US" altLang="en-US" sz="2400" dirty="0" err="1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userName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: "</a:t>
            </a:r>
            <a:r>
              <a:rPr lang="en-US" altLang="en-US" sz="2400" dirty="0" err="1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codingmonk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",</a:t>
            </a:r>
            <a:br>
              <a:rPr lang="en-US" altLang="en-US" sz="2400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</a:b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     </a:t>
            </a:r>
            <a:r>
              <a:rPr lang="en-US" altLang="en-US" sz="2400" dirty="0" err="1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displayName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: "</a:t>
            </a:r>
            <a:r>
              <a:rPr lang="en-US" altLang="en-US" sz="2400" dirty="0" err="1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rajesh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",</a:t>
            </a:r>
            <a:br>
              <a:rPr lang="en-US" altLang="en-US" sz="2400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</a:b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     </a:t>
            </a:r>
            <a:r>
              <a:rPr lang="en-US" altLang="en-US" sz="2400" dirty="0" err="1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sendMessage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: function (message) {</a:t>
            </a:r>
            <a:br>
              <a:rPr lang="en-US" altLang="en-US" sz="2400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</a:b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           console.log(`Sending ${message} to ${</a:t>
            </a:r>
            <a:r>
              <a:rPr lang="en-US" altLang="en-US" sz="2400" dirty="0" err="1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this.displayName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}`);</a:t>
            </a:r>
            <a:br>
              <a:rPr lang="en-US" altLang="en-US" sz="2400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</a:b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   }</a:t>
            </a:r>
            <a:br>
              <a:rPr lang="en-US" altLang="en-US" sz="2400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</a:b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}</a:t>
            </a:r>
          </a:p>
          <a:p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let student = {</a:t>
            </a:r>
            <a:br>
              <a:rPr lang="en-US" altLang="en-US" sz="2400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</a:b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   </a:t>
            </a:r>
            <a:r>
              <a:rPr lang="en-US" altLang="en-US" sz="2400" dirty="0" err="1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displayName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: "</a:t>
            </a:r>
            <a:r>
              <a:rPr lang="en-US" altLang="en-US" sz="2400" dirty="0" err="1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rohan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“</a:t>
            </a:r>
          </a:p>
          <a:p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}</a:t>
            </a:r>
            <a:br>
              <a:rPr lang="en-US" altLang="en-US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</a:br>
            <a:r>
              <a:rPr lang="en-US" altLang="en-US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041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0237B-F438-40FE-8624-913F540759ED}"/>
              </a:ext>
            </a:extLst>
          </p:cNvPr>
          <p:cNvSpPr txBox="1"/>
          <p:nvPr/>
        </p:nvSpPr>
        <p:spPr>
          <a:xfrm>
            <a:off x="839972" y="244549"/>
            <a:ext cx="788935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</a:endParaRPr>
          </a:p>
          <a:p>
            <a:endParaRPr lang="en-US" sz="1600" b="1" dirty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</a:endParaRPr>
          </a:p>
          <a:p>
            <a:endParaRPr lang="en-US" sz="1600" b="1" dirty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</a:endParaRPr>
          </a:p>
          <a:p>
            <a:r>
              <a:rPr lang="en-US" sz="2400" b="1" dirty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</a:rPr>
              <a:t>Using call()</a:t>
            </a:r>
            <a:br>
              <a:rPr lang="en-US" b="1" dirty="0">
                <a:latin typeface="Roboto" panose="020B0604020202020204" charset="0"/>
                <a:ea typeface="Roboto" panose="020B0604020202020204" charset="0"/>
              </a:rPr>
            </a:br>
            <a:r>
              <a:rPr lang="en-US" altLang="en-US" sz="1800" dirty="0" err="1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</a:rPr>
              <a:t>user.sendMessage.call</a:t>
            </a:r>
            <a:r>
              <a:rPr lang="en-US" altLang="en-US" sz="1800" dirty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</a:rPr>
              <a:t>(student, “Hello from Rajesh”);</a:t>
            </a:r>
          </a:p>
          <a:p>
            <a:endParaRPr lang="en-US" b="1" dirty="0">
              <a:solidFill>
                <a:schemeClr val="bg1">
                  <a:lumMod val="50000"/>
                </a:schemeClr>
              </a:solidFill>
              <a:latin typeface="Roboto" panose="020B0604020202020204" charset="0"/>
              <a:ea typeface="Roboto" panose="020B0604020202020204" charset="0"/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  <a:latin typeface="Roboto" panose="020B0604020202020204" charset="0"/>
              <a:ea typeface="Roboto" panose="020B0604020202020204" charset="0"/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  <a:latin typeface="Roboto" panose="020B0604020202020204" charset="0"/>
              <a:ea typeface="Roboto" panose="020B0604020202020204" charset="0"/>
            </a:endParaRPr>
          </a:p>
          <a:p>
            <a:r>
              <a:rPr lang="en-US" sz="2400" b="1" dirty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</a:rPr>
              <a:t>Using apply() </a:t>
            </a:r>
            <a:br>
              <a:rPr lang="en-US" b="1" dirty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</a:rPr>
            </a:br>
            <a:r>
              <a:rPr lang="en-US" altLang="en-US" sz="1800" dirty="0" err="1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</a:rPr>
              <a:t>user.sendMessage.apply</a:t>
            </a:r>
            <a:r>
              <a:rPr lang="en-US" altLang="en-US" sz="1800" dirty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</a:rPr>
              <a:t>(student, [“Hello from Rajesh </a:t>
            </a:r>
            <a:r>
              <a:rPr lang="en-US" altLang="en-US" sz="1800" dirty="0" err="1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</a:rPr>
              <a:t>agin</a:t>
            </a:r>
            <a:r>
              <a:rPr lang="en-US" altLang="en-US" sz="1800" dirty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</a:rPr>
              <a:t>..”]);</a:t>
            </a:r>
          </a:p>
          <a:p>
            <a:endParaRPr lang="en-US" b="1" dirty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</a:endParaRPr>
          </a:p>
          <a:p>
            <a:endParaRPr lang="en-US" b="1" dirty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</a:endParaRPr>
          </a:p>
          <a:p>
            <a:endParaRPr lang="en-US" b="1" dirty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</a:endParaRPr>
          </a:p>
          <a:p>
            <a:r>
              <a:rPr lang="en-US" sz="2400" b="1" dirty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</a:rPr>
              <a:t>Using bind() </a:t>
            </a:r>
            <a:br>
              <a:rPr lang="en-US" b="1" dirty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</a:rPr>
            </a:br>
            <a:r>
              <a:rPr lang="en-US" altLang="en-US" sz="1800" dirty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</a:rPr>
              <a:t>let </a:t>
            </a:r>
            <a:r>
              <a:rPr lang="en-US" altLang="en-US" sz="1800" dirty="0" err="1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</a:rPr>
              <a:t>sendMessageToStudent</a:t>
            </a:r>
            <a:r>
              <a:rPr lang="en-US" altLang="en-US" sz="1800" dirty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</a:rPr>
              <a:t> = </a:t>
            </a:r>
            <a:r>
              <a:rPr lang="en-US" altLang="en-US" sz="1800" dirty="0" err="1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</a:rPr>
              <a:t>user.sendMessage.bind</a:t>
            </a:r>
            <a:r>
              <a:rPr lang="en-US" altLang="en-US" sz="1800" dirty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</a:rPr>
              <a:t>(student);</a:t>
            </a:r>
            <a:endParaRPr lang="en-US" sz="1800" b="1" dirty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  <a:latin typeface="Roboto" panose="020B0604020202020204" charset="0"/>
              <a:ea typeface="Roboto" panose="020B0604020202020204" charset="0"/>
            </a:endParaRPr>
          </a:p>
          <a:p>
            <a:br>
              <a:rPr lang="en-US" b="1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</a:b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021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44CB4-8E7E-4A86-944E-C314009A8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Constructor Function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8B48B3-22B9-46FF-9386-08BB3B809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591" y="1823381"/>
            <a:ext cx="8491981" cy="3224425"/>
          </a:xfrm>
        </p:spPr>
        <p:txBody>
          <a:bodyPr/>
          <a:lstStyle/>
          <a:p>
            <a:pPr marL="114300" indent="0">
              <a:buNone/>
            </a:pPr>
            <a:r>
              <a:rPr lang="en-US" sz="1600" dirty="0"/>
              <a:t>function User (name, email) {</a:t>
            </a:r>
            <a:br>
              <a:rPr lang="en-US" sz="1600" dirty="0"/>
            </a:br>
            <a:r>
              <a:rPr lang="en-US" sz="1600" dirty="0"/>
              <a:t>        this.name = name;   </a:t>
            </a:r>
            <a:r>
              <a:rPr lang="en-US" sz="1600" dirty="0">
                <a:solidFill>
                  <a:schemeClr val="tx1"/>
                </a:solidFill>
              </a:rPr>
              <a:t>// instance variables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this.email</a:t>
            </a:r>
            <a:r>
              <a:rPr lang="en-US" sz="1600" dirty="0"/>
              <a:t> = email;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this.save</a:t>
            </a:r>
            <a:r>
              <a:rPr lang="en-US" sz="1600" dirty="0"/>
              <a:t> = function () {</a:t>
            </a:r>
            <a:br>
              <a:rPr lang="en-US" sz="1600" dirty="0"/>
            </a:br>
            <a:r>
              <a:rPr lang="en-US" sz="1600" dirty="0"/>
              <a:t>        this.id = +new Date(); </a:t>
            </a:r>
            <a:br>
              <a:rPr lang="en-US" sz="1600" dirty="0"/>
            </a:br>
            <a:r>
              <a:rPr lang="en-US" sz="1600" dirty="0"/>
              <a:t>       //console.log(`${this.name} saved to DB successfully!`);</a:t>
            </a:r>
            <a:br>
              <a:rPr lang="en-US" sz="1600" dirty="0"/>
            </a:br>
            <a:r>
              <a:rPr lang="en-US" sz="1600" dirty="0"/>
              <a:t>        return this.id;</a:t>
            </a:r>
            <a:br>
              <a:rPr lang="en-US" sz="1600" dirty="0"/>
            </a:br>
            <a:r>
              <a:rPr lang="en-US" sz="1600" dirty="0"/>
              <a:t>        }</a:t>
            </a:r>
            <a:br>
              <a:rPr lang="en-US" sz="1600" dirty="0"/>
            </a:br>
            <a:r>
              <a:rPr lang="en-US" sz="1600" dirty="0"/>
              <a:t>}</a:t>
            </a:r>
          </a:p>
          <a:p>
            <a:pPr marL="114300" indent="0">
              <a:buNone/>
            </a:pPr>
            <a:r>
              <a:rPr lang="en-US" sz="1600" dirty="0"/>
              <a:t>let user = new User('</a:t>
            </a:r>
            <a:r>
              <a:rPr lang="en-US" sz="1600" dirty="0" err="1"/>
              <a:t>rajesh</a:t>
            </a:r>
            <a:r>
              <a:rPr lang="en-US" sz="1600" dirty="0"/>
              <a:t>', 'someemail@test.com');</a:t>
            </a:r>
          </a:p>
        </p:txBody>
      </p:sp>
    </p:spTree>
    <p:extLst>
      <p:ext uri="{BB962C8B-B14F-4D97-AF65-F5344CB8AC3E}">
        <p14:creationId xmlns:p14="http://schemas.microsoft.com/office/powerpoint/2010/main" val="3541455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B2D4C-BD3A-4133-8C24-2DE8D5674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use a prototype for adding instance methods?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97A80-2E5F-4DFC-B0F6-EE5A18779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0108" y="1940340"/>
            <a:ext cx="7545684" cy="2710200"/>
          </a:xfrm>
        </p:spPr>
        <p:txBody>
          <a:bodyPr/>
          <a:lstStyle/>
          <a:p>
            <a:pPr marL="114300" indent="0">
              <a:buNone/>
            </a:pPr>
            <a:r>
              <a:rPr lang="en-US" altLang="en-US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let users = [];</a:t>
            </a:r>
            <a:br>
              <a:rPr lang="en-US" altLang="en-US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</a:br>
            <a:r>
              <a:rPr lang="en-US" altLang="en-US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for(let </a:t>
            </a:r>
            <a:r>
              <a:rPr lang="en-US" altLang="en-US" dirty="0" err="1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i</a:t>
            </a:r>
            <a:r>
              <a:rPr lang="en-US" altLang="en-US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 = 1; </a:t>
            </a:r>
            <a:r>
              <a:rPr lang="en-US" altLang="en-US" dirty="0" err="1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i</a:t>
            </a:r>
            <a:r>
              <a:rPr lang="en-US" altLang="en-US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 &lt;= 100; </a:t>
            </a:r>
            <a:r>
              <a:rPr lang="en-US" altLang="en-US" dirty="0" err="1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i</a:t>
            </a:r>
            <a:r>
              <a:rPr lang="en-US" altLang="en-US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++) {</a:t>
            </a:r>
            <a:br>
              <a:rPr lang="en-US" altLang="en-US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</a:br>
            <a:r>
              <a:rPr lang="en-US" altLang="en-US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        let user = new User(`user ${</a:t>
            </a:r>
            <a:r>
              <a:rPr lang="en-US" altLang="en-US" dirty="0" err="1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i</a:t>
            </a:r>
            <a:r>
              <a:rPr lang="en-US" altLang="en-US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}`);</a:t>
            </a:r>
            <a:br>
              <a:rPr lang="en-US" altLang="en-US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</a:br>
            <a:r>
              <a:rPr lang="en-US" altLang="en-US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        </a:t>
            </a:r>
            <a:r>
              <a:rPr lang="en-US" altLang="en-US" dirty="0" err="1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user.email</a:t>
            </a:r>
            <a:r>
              <a:rPr lang="en-US" altLang="en-US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 = `</a:t>
            </a:r>
            <a:r>
              <a:rPr lang="en-US" altLang="en-US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user${</a:t>
            </a:r>
            <a:r>
              <a:rPr lang="en-US" altLang="en-US" dirty="0" err="1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</a:t>
            </a:r>
            <a:r>
              <a:rPr lang="en-US" altLang="en-US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}@test.com</a:t>
            </a:r>
            <a:r>
              <a:rPr lang="en-US" altLang="en-US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`;   </a:t>
            </a:r>
            <a:r>
              <a:rPr lang="en-US" altLang="en-US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// Lets create dynamic email</a:t>
            </a:r>
            <a:br>
              <a:rPr lang="en-US" altLang="en-US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</a:br>
            <a:r>
              <a:rPr lang="en-US" altLang="en-US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        </a:t>
            </a:r>
            <a:r>
              <a:rPr lang="en-US" altLang="en-US" dirty="0" err="1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users.push</a:t>
            </a:r>
            <a:r>
              <a:rPr lang="en-US" altLang="en-US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(user);</a:t>
            </a:r>
            <a:br>
              <a:rPr lang="en-US" altLang="en-US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</a:br>
            <a:r>
              <a:rPr lang="en-US" altLang="en-US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}</a:t>
            </a:r>
          </a:p>
          <a:p>
            <a:pPr marL="114300" indent="0">
              <a:buNone/>
            </a:pPr>
            <a:endParaRPr lang="en-US" altLang="en-US" dirty="0">
              <a:solidFill>
                <a:schemeClr val="tx2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114300" indent="0">
              <a:buNone/>
            </a:pPr>
            <a:r>
              <a:rPr lang="en-US" altLang="en-US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console.log(users); 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339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2CA43-AB30-4CF9-A1E9-7FF7764C3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return a custom object from a Constructor function?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47EBD-47FF-4ACA-B91F-6607C6EF3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950" y="1630779"/>
            <a:ext cx="8222100" cy="3512721"/>
          </a:xfrm>
        </p:spPr>
        <p:txBody>
          <a:bodyPr/>
          <a:lstStyle/>
          <a:p>
            <a:pPr marL="114300" indent="0">
              <a:buNone/>
            </a:pPr>
            <a:r>
              <a:rPr lang="en-US" altLang="en-US" sz="1500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function </a:t>
            </a:r>
            <a:r>
              <a:rPr lang="en-US" altLang="en-US" sz="1500" dirty="0" err="1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Api</a:t>
            </a:r>
            <a:r>
              <a:rPr lang="en-US" altLang="en-US" sz="1500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(</a:t>
            </a:r>
            <a:r>
              <a:rPr lang="en-US" altLang="en-US" sz="1500" dirty="0" err="1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baseUrl</a:t>
            </a:r>
            <a:r>
              <a:rPr lang="en-US" altLang="en-US" sz="1500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) {</a:t>
            </a:r>
            <a:br>
              <a:rPr lang="en-US" altLang="en-US" sz="1500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</a:br>
            <a:r>
              <a:rPr lang="en-US" altLang="en-US" sz="1500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         let _secret = +new Date(); </a:t>
            </a:r>
            <a:br>
              <a:rPr lang="en-US" altLang="en-US" sz="1500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</a:br>
            <a:r>
              <a:rPr lang="en-US" altLang="en-US" sz="1500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         let self = this; </a:t>
            </a:r>
            <a:r>
              <a:rPr lang="en-US" altLang="en-US" sz="15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// in case you access to 'this' of </a:t>
            </a:r>
            <a:r>
              <a:rPr lang="en-US" altLang="en-US" sz="1500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Api</a:t>
            </a:r>
            <a:r>
              <a:rPr lang="en-US" altLang="en-US" sz="15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. </a:t>
            </a:r>
          </a:p>
          <a:p>
            <a:pPr marL="114300" indent="0">
              <a:buNone/>
            </a:pPr>
            <a:r>
              <a:rPr lang="en-US" altLang="en-US" sz="1500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return {</a:t>
            </a:r>
            <a:br>
              <a:rPr lang="en-US" altLang="en-US" sz="1500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</a:br>
            <a:r>
              <a:rPr lang="en-US" altLang="en-US" sz="1500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         </a:t>
            </a:r>
            <a:r>
              <a:rPr lang="en-US" altLang="en-US" sz="1500" dirty="0" err="1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fetchData</a:t>
            </a:r>
            <a:r>
              <a:rPr lang="en-US" altLang="en-US" sz="1500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: function (resource) {</a:t>
            </a:r>
            <a:br>
              <a:rPr lang="en-US" altLang="en-US" sz="1500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</a:br>
            <a:r>
              <a:rPr lang="en-US" altLang="en-US" sz="1500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         	let </a:t>
            </a:r>
            <a:r>
              <a:rPr lang="en-US" altLang="en-US" sz="1500" dirty="0" err="1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url</a:t>
            </a:r>
            <a:r>
              <a:rPr lang="en-US" altLang="en-US" sz="1500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 = `${</a:t>
            </a:r>
            <a:r>
              <a:rPr lang="en-US" altLang="en-US" sz="1500" dirty="0" err="1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baseUrl</a:t>
            </a:r>
            <a:r>
              <a:rPr lang="en-US" altLang="en-US" sz="1500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}/${resource}/`;</a:t>
            </a:r>
            <a:br>
              <a:rPr lang="en-US" altLang="en-US" sz="1500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</a:br>
            <a:r>
              <a:rPr lang="en-US" altLang="en-US" sz="1500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         	console.log(</a:t>
            </a:r>
            <a:r>
              <a:rPr lang="en-US" altLang="en-US" sz="1500" dirty="0" err="1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url</a:t>
            </a:r>
            <a:r>
              <a:rPr lang="en-US" altLang="en-US" sz="1500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);</a:t>
            </a:r>
            <a:br>
              <a:rPr lang="en-US" altLang="en-US" sz="1500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</a:br>
            <a:r>
              <a:rPr lang="en-US" altLang="en-US" sz="1500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        	 fetch(`${</a:t>
            </a:r>
            <a:r>
              <a:rPr lang="en-US" altLang="en-US" sz="1500" dirty="0" err="1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url</a:t>
            </a:r>
            <a:r>
              <a:rPr lang="en-US" altLang="en-US" sz="1500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}`)</a:t>
            </a:r>
            <a:br>
              <a:rPr lang="en-US" altLang="en-US" sz="1500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</a:br>
            <a:r>
              <a:rPr lang="en-US" altLang="en-US" sz="1500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.       	then(response =&gt; </a:t>
            </a:r>
            <a:r>
              <a:rPr lang="en-US" altLang="en-US" sz="1500" dirty="0" err="1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response.json</a:t>
            </a:r>
            <a:r>
              <a:rPr lang="en-US" altLang="en-US" sz="1500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())</a:t>
            </a:r>
            <a:br>
              <a:rPr lang="en-US" altLang="en-US" sz="1500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</a:br>
            <a:r>
              <a:rPr lang="en-US" altLang="en-US" sz="1500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       	.then(json =&gt; console.log(json));</a:t>
            </a:r>
            <a:br>
              <a:rPr lang="en-US" altLang="en-US" sz="1500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</a:br>
            <a:r>
              <a:rPr lang="en-US" altLang="en-US" sz="1500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        }</a:t>
            </a:r>
            <a:br>
              <a:rPr lang="en-US" altLang="en-US" sz="1500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</a:br>
            <a:r>
              <a:rPr lang="en-US" altLang="en-US" sz="1500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     }</a:t>
            </a:r>
            <a:br>
              <a:rPr lang="en-US" altLang="en-US" sz="1500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</a:br>
            <a:r>
              <a:rPr lang="en-US" altLang="en-US" sz="1500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} 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46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1F392-09A2-4DD9-A0EB-571597ADA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function 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0BDF69-E031-402F-B2F4-14DFBB2C2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900" y="1919075"/>
            <a:ext cx="8395653" cy="2710200"/>
          </a:xfrm>
        </p:spPr>
        <p:txBody>
          <a:bodyPr/>
          <a:lstStyle/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“A reusable piece of code that is designed to perform a particular task”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11430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114300" indent="0">
              <a:buNone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N. B: Now, with modern applications, functions can be a complete program in itself, rather than the general notion of a “subprogram”.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437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653E7-B7D5-4FA3-85AB-714B97BA1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Singleton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98350-CD4A-4792-B57D-19582C410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950" y="1694575"/>
            <a:ext cx="8222100" cy="2710200"/>
          </a:xfrm>
        </p:spPr>
        <p:txBody>
          <a:bodyPr/>
          <a:lstStyle/>
          <a:p>
            <a:pPr marL="114300" indent="0">
              <a:buNone/>
            </a:pPr>
            <a:r>
              <a:rPr lang="en-US" sz="1100" dirty="0"/>
              <a:t>var Singleton = (function () {</a:t>
            </a:r>
            <a:br>
              <a:rPr lang="en-US" sz="1100" dirty="0"/>
            </a:br>
            <a:r>
              <a:rPr lang="en-US" sz="1100" dirty="0"/>
              <a:t>	var instance;</a:t>
            </a:r>
          </a:p>
          <a:p>
            <a:pPr marL="114300" indent="0">
              <a:buNone/>
            </a:pPr>
            <a:br>
              <a:rPr lang="en-US" sz="1100" dirty="0"/>
            </a:br>
            <a:r>
              <a:rPr lang="en-US" sz="1100" dirty="0"/>
              <a:t>	function </a:t>
            </a:r>
            <a:r>
              <a:rPr lang="en-US" sz="1100" dirty="0" err="1"/>
              <a:t>createInstance</a:t>
            </a:r>
            <a:r>
              <a:rPr lang="en-US" sz="1100" dirty="0"/>
              <a:t>() {</a:t>
            </a:r>
            <a:br>
              <a:rPr lang="en-US" sz="1100" dirty="0"/>
            </a:br>
            <a:r>
              <a:rPr lang="en-US" sz="1100" dirty="0"/>
              <a:t>	var object = new Object("I am the instance");</a:t>
            </a:r>
            <a:br>
              <a:rPr lang="en-US" sz="1100" dirty="0"/>
            </a:br>
            <a:r>
              <a:rPr lang="en-US" sz="1100" dirty="0"/>
              <a:t>	return object;</a:t>
            </a:r>
            <a:br>
              <a:rPr lang="en-US" sz="1100" dirty="0"/>
            </a:br>
            <a:r>
              <a:rPr lang="en-US" sz="1100" dirty="0"/>
              <a:t>	}</a:t>
            </a:r>
          </a:p>
          <a:p>
            <a:pPr marL="114300" indent="0">
              <a:buNone/>
            </a:pPr>
            <a:br>
              <a:rPr lang="en-US" sz="1100" dirty="0"/>
            </a:br>
            <a:r>
              <a:rPr lang="en-US" sz="1100" dirty="0"/>
              <a:t>	return {</a:t>
            </a:r>
            <a:br>
              <a:rPr lang="en-US" sz="1100" dirty="0"/>
            </a:br>
            <a:r>
              <a:rPr lang="en-US" sz="1100" dirty="0"/>
              <a:t>		</a:t>
            </a:r>
            <a:r>
              <a:rPr lang="en-US" sz="1100" dirty="0" err="1"/>
              <a:t>getInstance</a:t>
            </a:r>
            <a:r>
              <a:rPr lang="en-US" sz="1100" dirty="0"/>
              <a:t>: function () {</a:t>
            </a:r>
            <a:br>
              <a:rPr lang="en-US" sz="1100" dirty="0"/>
            </a:br>
            <a:r>
              <a:rPr lang="en-US" sz="1100" dirty="0"/>
              <a:t>		if (!instance) {</a:t>
            </a:r>
            <a:br>
              <a:rPr lang="en-US" sz="1100" dirty="0"/>
            </a:br>
            <a:r>
              <a:rPr lang="en-US" sz="1100" dirty="0"/>
              <a:t>		instance = </a:t>
            </a:r>
            <a:r>
              <a:rPr lang="en-US" sz="1100" dirty="0" err="1"/>
              <a:t>createInstance</a:t>
            </a:r>
            <a:r>
              <a:rPr lang="en-US" sz="1100" dirty="0"/>
              <a:t>();</a:t>
            </a:r>
            <a:br>
              <a:rPr lang="en-US" sz="1100" dirty="0"/>
            </a:br>
            <a:r>
              <a:rPr lang="en-US" sz="1100" dirty="0"/>
              <a:t>	            }</a:t>
            </a:r>
            <a:br>
              <a:rPr lang="en-US" sz="1100" dirty="0"/>
            </a:br>
            <a:r>
              <a:rPr lang="en-US" sz="1100" dirty="0"/>
              <a:t>                      return instance;</a:t>
            </a:r>
            <a:br>
              <a:rPr lang="en-US" sz="1100" dirty="0"/>
            </a:br>
            <a:r>
              <a:rPr lang="en-US" sz="1100" dirty="0"/>
              <a:t>                       }</a:t>
            </a:r>
            <a:br>
              <a:rPr lang="en-US" sz="1100" dirty="0"/>
            </a:br>
            <a:r>
              <a:rPr lang="en-US" sz="1100" dirty="0"/>
              <a:t>              };</a:t>
            </a:r>
            <a:br>
              <a:rPr lang="en-US" sz="1100" dirty="0"/>
            </a:br>
            <a:r>
              <a:rPr lang="en-US" sz="1100" dirty="0"/>
              <a:t>})();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339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4C2E2-00F5-4920-BE6F-347A8CA2F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Closures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44018-4EE2-4BBA-8D46-31D461123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950" y="1694575"/>
            <a:ext cx="8222100" cy="2710200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A closure is the combination of a function and the lexical environment within which that function was declared.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9D0901-099D-4947-AEF7-7A70CA70D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506" y="2433300"/>
            <a:ext cx="6196988" cy="27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254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 today</a:t>
            </a:r>
            <a:endParaRPr dirty="0"/>
          </a:p>
        </p:txBody>
      </p:sp>
      <p:sp>
        <p:nvSpPr>
          <p:cNvPr id="176" name="Google Shape;176;p3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740987-B884-4A8E-B052-CECE13E45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0" y="2303027"/>
            <a:ext cx="2857500" cy="21526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0D861-F3E7-4488-B2C7-4685FAD50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 that does not take a parameter and doesn’t return anything.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0C8AB-111A-4255-86E7-0BF09C2EE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950" y="2178647"/>
            <a:ext cx="8222100" cy="2710200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function </a:t>
            </a:r>
            <a:r>
              <a:rPr lang="en-US" dirty="0" err="1"/>
              <a:t>sayHello</a:t>
            </a:r>
            <a:r>
              <a:rPr lang="en-US" dirty="0"/>
              <a:t> () {</a:t>
            </a:r>
            <a:br>
              <a:rPr lang="en-US" dirty="0"/>
            </a:br>
            <a:r>
              <a:rPr lang="en-US" dirty="0"/>
              <a:t>      console.log("Hello !");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dirty="0" err="1"/>
              <a:t>sayHello</a:t>
            </a:r>
            <a:r>
              <a:rPr lang="en-US" dirty="0"/>
              <a:t>();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CFE946-B501-4904-A62A-2AAC4984E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0855" y="2438219"/>
            <a:ext cx="2924583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056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64FA4-9DF7-4F65-8364-9B8B684BE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950" y="0"/>
            <a:ext cx="8222100" cy="1687178"/>
          </a:xfrm>
        </p:spPr>
        <p:txBody>
          <a:bodyPr/>
          <a:lstStyle/>
          <a:p>
            <a:r>
              <a:rPr lang="en-US" dirty="0"/>
              <a:t>If you are using es6/es2015 then the same function can be written as an arrow function.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DEE96-0560-4206-888E-8625F6150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900" y="2281976"/>
            <a:ext cx="3999900" cy="2710200"/>
          </a:xfrm>
        </p:spPr>
        <p:txBody>
          <a:bodyPr/>
          <a:lstStyle/>
          <a:p>
            <a:pPr marL="139700" indent="0">
              <a:buNone/>
            </a:pPr>
            <a:r>
              <a:rPr lang="en-US" sz="1800" dirty="0"/>
              <a:t>const </a:t>
            </a:r>
            <a:r>
              <a:rPr lang="en-US" sz="1800" dirty="0" err="1"/>
              <a:t>sayHello</a:t>
            </a:r>
            <a:r>
              <a:rPr lang="en-US" sz="1800" dirty="0"/>
              <a:t> = () =&gt; {</a:t>
            </a:r>
            <a:br>
              <a:rPr lang="en-US" sz="1800" dirty="0"/>
            </a:br>
            <a:r>
              <a:rPr lang="en-US" sz="1800" dirty="0"/>
              <a:t>      console.log("Hello !");</a:t>
            </a:r>
            <a:br>
              <a:rPr lang="en-US" sz="1800" dirty="0"/>
            </a:br>
            <a:r>
              <a:rPr lang="en-US" sz="1800" dirty="0"/>
              <a:t>}</a:t>
            </a:r>
          </a:p>
          <a:p>
            <a:endParaRPr lang="en-US" sz="1800" dirty="0"/>
          </a:p>
          <a:p>
            <a:pPr marL="139700" indent="0">
              <a:buNone/>
            </a:pPr>
            <a:r>
              <a:rPr lang="en-US" sz="1800" dirty="0" err="1"/>
              <a:t>sayHello</a:t>
            </a:r>
            <a:r>
              <a:rPr lang="en-US" sz="1800" dirty="0"/>
              <a:t>();</a:t>
            </a:r>
          </a:p>
          <a:p>
            <a:pPr marL="13970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6460E0-AD98-4E9A-B542-FB79020EB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1401" y="2571750"/>
            <a:ext cx="2924583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132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BDEF5-CA88-46FA-B904-8C29D1809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function that does take a parameter but doesn’t return anything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9C28F-02D0-48BA-8A29-B07692389A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function log (message) {</a:t>
            </a:r>
            <a:br>
              <a:rPr lang="en-US" dirty="0"/>
            </a:br>
            <a:r>
              <a:rPr lang="en-US" dirty="0"/>
              <a:t>     console.log (message);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dirty="0"/>
              <a:t>log ("Hello JavaScript!");</a:t>
            </a:r>
          </a:p>
          <a:p>
            <a:endParaRPr lang="en-US" dirty="0"/>
          </a:p>
          <a:p>
            <a:endParaRPr lang="en-US" dirty="0"/>
          </a:p>
          <a:p>
            <a:pPr marL="114300" indent="0">
              <a:buNone/>
            </a:pPr>
            <a:r>
              <a:rPr lang="en-US" altLang="en-US" b="1" i="1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NOTE: If the function doesn’t return any value explicitly, then by default it returns “undefined</a:t>
            </a:r>
            <a:r>
              <a:rPr lang="en-US" altLang="en-US" b="1" i="1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”</a:t>
            </a:r>
            <a:endParaRPr lang="en-US" altLang="en-US" sz="900" b="1" dirty="0">
              <a:solidFill>
                <a:schemeClr val="bg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114300" indent="0">
              <a:buNone/>
            </a:pPr>
            <a:r>
              <a:rPr lang="en-US" dirty="0"/>
              <a:t> 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662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644E8-0CAD-452D-91CB-015E0BF55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function that takes a parameter and returns a value.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5E68C-7B71-4953-9B93-71EED3C42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950" y="2142358"/>
            <a:ext cx="8222100" cy="2710200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function square(number) {</a:t>
            </a:r>
            <a:br>
              <a:rPr lang="en-US" dirty="0"/>
            </a:br>
            <a:r>
              <a:rPr lang="en-US" dirty="0"/>
              <a:t>      return number * number;</a:t>
            </a:r>
            <a:br>
              <a:rPr lang="en-US" dirty="0"/>
            </a:br>
            <a:r>
              <a:rPr lang="en-US" dirty="0"/>
              <a:t>}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console.log(square(2));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960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02A86-85AB-4A15-B42D-E0B61D39F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Functions are first class objects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8F69F-39B4-4D7A-8EB6-31FBED5D9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950" y="1694574"/>
            <a:ext cx="8222100" cy="3448925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const square = function (number) {</a:t>
            </a:r>
            <a:br>
              <a:rPr lang="en-US" dirty="0"/>
            </a:br>
            <a:r>
              <a:rPr lang="en-US" dirty="0"/>
              <a:t>     return number * number;</a:t>
            </a:r>
            <a:br>
              <a:rPr lang="en-US" dirty="0"/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  <a:p>
            <a:pPr marL="11430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11430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Let’s write the above function as an arrow function.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50000"/>
                </a:schemeClr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114300" indent="0">
              <a:buNone/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const square = (number) =&gt; {</a:t>
            </a:r>
            <a:br>
              <a:rPr lang="en-US" altLang="en-US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</a:b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	return number * number;</a:t>
            </a:r>
            <a:br>
              <a:rPr lang="en-US" altLang="en-US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</a:b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}</a:t>
            </a:r>
          </a:p>
          <a:p>
            <a:pPr marL="114300" indent="0">
              <a:buNone/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console.log(square(2)); 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286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0F417-FC00-482D-999C-4CCC95E78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write a function that can take ’n’ arguments?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24A47-AB58-4B3E-8331-5F5C6E6EC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900" y="1823382"/>
            <a:ext cx="8222100" cy="3131390"/>
          </a:xfrm>
        </p:spPr>
        <p:txBody>
          <a:bodyPr/>
          <a:lstStyle/>
          <a:p>
            <a:pPr marL="114300" indent="0">
              <a:buNone/>
            </a:pPr>
            <a:r>
              <a:rPr lang="en-US" sz="1400" b="1" dirty="0">
                <a:solidFill>
                  <a:schemeClr val="tx1"/>
                </a:solidFill>
              </a:rPr>
              <a:t>// Old way</a:t>
            </a:r>
            <a:br>
              <a:rPr lang="en-US" sz="1400" dirty="0"/>
            </a:br>
            <a:r>
              <a:rPr lang="en-US" sz="1400" dirty="0"/>
              <a:t>const sum = function () {</a:t>
            </a:r>
            <a:br>
              <a:rPr lang="en-US" sz="1400" dirty="0"/>
            </a:br>
            <a:r>
              <a:rPr lang="en-US" sz="1400" dirty="0"/>
              <a:t>      let result = 0;</a:t>
            </a:r>
            <a:br>
              <a:rPr lang="en-US" sz="1400" dirty="0"/>
            </a:br>
            <a:r>
              <a:rPr lang="en-US" sz="1400" dirty="0"/>
              <a:t>      for(let </a:t>
            </a:r>
            <a:r>
              <a:rPr lang="en-US" sz="1400" dirty="0" err="1"/>
              <a:t>i</a:t>
            </a:r>
            <a:r>
              <a:rPr lang="en-US" sz="1400" dirty="0"/>
              <a:t> = 0; </a:t>
            </a:r>
            <a:r>
              <a:rPr lang="en-US" sz="1400" dirty="0" err="1"/>
              <a:t>i</a:t>
            </a:r>
            <a:r>
              <a:rPr lang="en-US" sz="1400" dirty="0"/>
              <a:t> &lt; </a:t>
            </a:r>
            <a:r>
              <a:rPr lang="en-US" sz="1400" dirty="0" err="1"/>
              <a:t>arguments.length</a:t>
            </a:r>
            <a:r>
              <a:rPr lang="en-US" sz="1400" dirty="0"/>
              <a:t>; </a:t>
            </a:r>
            <a:r>
              <a:rPr lang="en-US" sz="1400" dirty="0" err="1"/>
              <a:t>i</a:t>
            </a:r>
            <a:r>
              <a:rPr lang="en-US" sz="1400" dirty="0"/>
              <a:t>++) {</a:t>
            </a:r>
            <a:br>
              <a:rPr lang="en-US" sz="1400" dirty="0"/>
            </a:br>
            <a:r>
              <a:rPr lang="en-US" sz="1400" dirty="0"/>
              <a:t>          result += arguments[</a:t>
            </a:r>
            <a:r>
              <a:rPr lang="en-US" sz="1400" dirty="0" err="1"/>
              <a:t>i</a:t>
            </a:r>
            <a:r>
              <a:rPr lang="en-US" sz="1400" dirty="0"/>
              <a:t>];</a:t>
            </a:r>
            <a:br>
              <a:rPr lang="en-US" sz="1400" dirty="0"/>
            </a:br>
            <a:r>
              <a:rPr lang="en-US" sz="1400" dirty="0"/>
              <a:t>        }</a:t>
            </a:r>
            <a:br>
              <a:rPr lang="en-US" sz="1400" dirty="0"/>
            </a:br>
            <a:r>
              <a:rPr lang="en-US" sz="1400" dirty="0"/>
              <a:t>     return result;</a:t>
            </a:r>
            <a:br>
              <a:rPr lang="en-US" sz="1400" dirty="0"/>
            </a:br>
            <a:r>
              <a:rPr lang="en-US" sz="1400" dirty="0"/>
              <a:t>}</a:t>
            </a:r>
          </a:p>
          <a:p>
            <a:pPr marL="114300" indent="0">
              <a:buNone/>
            </a:pPr>
            <a:endParaRPr lang="en-US" sz="1400" dirty="0"/>
          </a:p>
          <a:p>
            <a:pPr marL="114300" indent="0">
              <a:buNone/>
            </a:pPr>
            <a:r>
              <a:rPr lang="en-US" sz="1400" dirty="0"/>
              <a:t>console.log(sum(1,2));</a:t>
            </a:r>
            <a:br>
              <a:rPr lang="en-US" sz="1400" dirty="0"/>
            </a:br>
            <a:r>
              <a:rPr lang="en-US" sz="1400" dirty="0"/>
              <a:t>console.log(sum(1,2,3,4));</a:t>
            </a:r>
            <a:br>
              <a:rPr lang="en-US" sz="1400" dirty="0"/>
            </a:br>
            <a:r>
              <a:rPr lang="en-US" sz="1400" dirty="0"/>
              <a:t>console.log(sum(1,3,5,7,9));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029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08E5A-74FF-4CC9-940F-699FF20EF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does …</a:t>
            </a:r>
            <a:r>
              <a:rPr lang="en-US" b="1" dirty="0" err="1"/>
              <a:t>args</a:t>
            </a:r>
            <a:r>
              <a:rPr lang="en-US" b="1" dirty="0"/>
              <a:t> does 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BF1D8-DD90-4681-B980-E30564F28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950" y="1855280"/>
            <a:ext cx="8222100" cy="2710200"/>
          </a:xfrm>
        </p:spPr>
        <p:txBody>
          <a:bodyPr/>
          <a:lstStyle/>
          <a:p>
            <a:pPr marL="114300" indent="0">
              <a:buNone/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const sum = function (...</a:t>
            </a:r>
            <a:r>
              <a:rPr lang="en-US" altLang="en-US" dirty="0" err="1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args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) {</a:t>
            </a:r>
            <a:br>
              <a:rPr lang="en-US" altLang="en-US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</a:b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       console.log(</a:t>
            </a:r>
            <a:r>
              <a:rPr lang="en-US" altLang="en-US" dirty="0" err="1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args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);</a:t>
            </a:r>
            <a:br>
              <a:rPr lang="en-US" altLang="en-US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</a:b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       let result = 0;</a:t>
            </a:r>
            <a:br>
              <a:rPr lang="en-US" altLang="en-US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</a:b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      result = </a:t>
            </a:r>
            <a:r>
              <a:rPr lang="en-US" altLang="en-US" dirty="0" err="1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args.reduce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((current, </a:t>
            </a:r>
            <a:r>
              <a:rPr lang="en-US" altLang="en-US" dirty="0" err="1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prev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) =&gt; {</a:t>
            </a:r>
            <a:br>
              <a:rPr lang="en-US" altLang="en-US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</a:b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      return current + </a:t>
            </a:r>
            <a:r>
              <a:rPr lang="en-US" altLang="en-US" dirty="0" err="1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prev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;</a:t>
            </a:r>
            <a:br>
              <a:rPr lang="en-US" altLang="en-US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</a:b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      });</a:t>
            </a:r>
            <a:br>
              <a:rPr lang="en-US" altLang="en-US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</a:b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      return result;</a:t>
            </a:r>
            <a:br>
              <a:rPr lang="en-US" altLang="en-US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</a:b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}</a:t>
            </a:r>
          </a:p>
          <a:p>
            <a:pPr marL="114300" indent="0">
              <a:buNone/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sum(1,2,3,4,5); 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783113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1109</Words>
  <Application>Microsoft Office PowerPoint</Application>
  <PresentationFormat>On-screen Show (16:9)</PresentationFormat>
  <Paragraphs>109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Roboto</vt:lpstr>
      <vt:lpstr>Material</vt:lpstr>
      <vt:lpstr>JavaScript</vt:lpstr>
      <vt:lpstr>What is a function ?</vt:lpstr>
      <vt:lpstr>Function that does not take a parameter and doesn’t return anything.</vt:lpstr>
      <vt:lpstr>If you are using es6/es2015 then the same function can be written as an arrow function.</vt:lpstr>
      <vt:lpstr>A function that does take a parameter but doesn’t return anything</vt:lpstr>
      <vt:lpstr>A function that takes a parameter and returns a value.</vt:lpstr>
      <vt:lpstr>Functions are first class objects</vt:lpstr>
      <vt:lpstr>How to write a function that can take ’n’ arguments?</vt:lpstr>
      <vt:lpstr>What does …args does ?</vt:lpstr>
      <vt:lpstr>PowerPoint Presentation</vt:lpstr>
      <vt:lpstr>A function taking ‘function’ as a parameter</vt:lpstr>
      <vt:lpstr>A function can call itself (aka recursion)</vt:lpstr>
      <vt:lpstr>Immediately Invoked Function Expression aka IIFE</vt:lpstr>
      <vt:lpstr>Where can IIFE be used?</vt:lpstr>
      <vt:lpstr>PowerPoint Presentation</vt:lpstr>
      <vt:lpstr>PowerPoint Presentation</vt:lpstr>
      <vt:lpstr>Constructor Function</vt:lpstr>
      <vt:lpstr>Why use a prototype for adding instance methods?</vt:lpstr>
      <vt:lpstr>How to return a custom object from a Constructor function?</vt:lpstr>
      <vt:lpstr>Singleton</vt:lpstr>
      <vt:lpstr>Closures</vt:lpstr>
      <vt:lpstr>Thank you today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Rafiul Islam Rafi</dc:creator>
  <cp:lastModifiedBy>Rafiul Islam</cp:lastModifiedBy>
  <cp:revision>125</cp:revision>
  <dcterms:modified xsi:type="dcterms:W3CDTF">2020-06-12T16:15:48Z</dcterms:modified>
</cp:coreProperties>
</file>