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6" r:id="rId10"/>
    <p:sldId id="307" r:id="rId11"/>
    <p:sldId id="308" r:id="rId12"/>
    <p:sldId id="309" r:id="rId13"/>
    <p:sldId id="310" r:id="rId14"/>
    <p:sldId id="311" r:id="rId15"/>
    <p:sldId id="304" r:id="rId16"/>
    <p:sldId id="312" r:id="rId17"/>
    <p:sldId id="313" r:id="rId18"/>
    <p:sldId id="314" r:id="rId19"/>
    <p:sldId id="305" r:id="rId20"/>
    <p:sldId id="315" r:id="rId21"/>
    <p:sldId id="317" r:id="rId22"/>
    <p:sldId id="316" r:id="rId23"/>
    <p:sldId id="318" r:id="rId24"/>
    <p:sldId id="319" r:id="rId25"/>
    <p:sldId id="274" r:id="rId2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ul Islam" initials="RI" lastIdx="2" clrIdx="0">
    <p:extLst>
      <p:ext uri="{19B8F6BF-5375-455C-9EA6-DF929625EA0E}">
        <p15:presenceInfo xmlns:p15="http://schemas.microsoft.com/office/powerpoint/2012/main" userId="Rafiul Isl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8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4f7085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e4f7085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 4</a:t>
            </a: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5E8EC2-EC14-4F9F-A1CA-33B3D202E86A}"/>
              </a:ext>
            </a:extLst>
          </p:cNvPr>
          <p:cNvGrpSpPr/>
          <p:nvPr/>
        </p:nvGrpSpPr>
        <p:grpSpPr>
          <a:xfrm>
            <a:off x="6968109" y="322454"/>
            <a:ext cx="2109142" cy="1262606"/>
            <a:chOff x="6761205" y="335802"/>
            <a:chExt cx="2109142" cy="12626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266990-955F-4D32-8292-2C1BD97D4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4673" y="335802"/>
              <a:ext cx="460550" cy="410376"/>
            </a:xfrm>
            <a:prstGeom prst="rect">
              <a:avLst/>
            </a:prstGeom>
          </p:spPr>
        </p:pic>
        <p:sp>
          <p:nvSpPr>
            <p:cNvPr id="6" name="Google Shape;68;p13">
              <a:extLst>
                <a:ext uri="{FF2B5EF4-FFF2-40B4-BE49-F238E27FC236}">
                  <a16:creationId xmlns:a16="http://schemas.microsoft.com/office/drawing/2014/main" id="{60CB68D1-DA3A-4B87-82E3-A0F3A10F8E82}"/>
                </a:ext>
              </a:extLst>
            </p:cNvPr>
            <p:cNvSpPr txBox="1">
              <a:spLocks/>
            </p:cNvSpPr>
            <p:nvPr/>
          </p:nvSpPr>
          <p:spPr>
            <a:xfrm>
              <a:off x="6761205" y="733770"/>
              <a:ext cx="2109142" cy="864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boto"/>
                <a:buNone/>
                <a:defRPr sz="18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/>
              <a:r>
                <a:rPr lang="en-US" sz="1000" dirty="0"/>
                <a:t>Shohel Rana</a:t>
              </a:r>
            </a:p>
            <a:p>
              <a:pPr marL="0" indent="0"/>
              <a:r>
                <a:rPr lang="en-US" sz="1000" dirty="0"/>
                <a:t>Lead frontend engineer</a:t>
              </a:r>
            </a:p>
            <a:p>
              <a:pPr marL="0" indent="0"/>
              <a:r>
                <a:rPr lang="en-US" sz="1000" dirty="0"/>
                <a:t>Dhaka, Bangladesh</a:t>
              </a:r>
            </a:p>
            <a:p>
              <a:pPr marL="0" indent="0"/>
              <a:r>
                <a:rPr lang="en-US" sz="1000" dirty="0"/>
                <a:t>Email: iamshohelrana@gmail.com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68A7-6FE8-439B-8EC7-6CA9B0C6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do…while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F89A5-F4F0-4F23-9308-8ECC04ACFD9F}"/>
              </a:ext>
            </a:extLst>
          </p:cNvPr>
          <p:cNvSpPr txBox="1"/>
          <p:nvPr/>
        </p:nvSpPr>
        <p:spPr>
          <a:xfrm>
            <a:off x="471900" y="1939434"/>
            <a:ext cx="570968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do{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statement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while (condition);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Example,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b="1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do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</a:t>
            </a:r>
            <a:r>
              <a:rPr lang="en-US" altLang="en-US" sz="18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+= 1; </a:t>
            </a:r>
            <a:r>
              <a:rPr lang="en-US" altLang="en-US" sz="18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document.write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en-US" altLang="en-US" sz="18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while (</a:t>
            </a:r>
            <a:r>
              <a:rPr lang="en-US" altLang="en-US" sz="18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&lt; 5); 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5213F5-8BAB-49D4-94E7-C23B9EE5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E559-14F7-4944-89FA-26F2150B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2990A-7E8A-42DA-AF21-2BB2C7424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743740"/>
            <a:ext cx="8222100" cy="3399759"/>
          </a:xfrm>
        </p:spPr>
        <p:txBody>
          <a:bodyPr/>
          <a:lstStyle/>
          <a:p>
            <a:pPr marL="11430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while (condition){</a:t>
            </a:r>
          </a:p>
          <a:p>
            <a:pPr marL="11430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statement</a:t>
            </a:r>
          </a:p>
          <a:p>
            <a:pPr marL="11430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</a:t>
            </a:r>
            <a:endParaRPr lang="en-US" altLang="en-US" b="1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Example,</a:t>
            </a: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b="1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Let I = 1;</a:t>
            </a: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while (</a:t>
            </a:r>
            <a:r>
              <a:rPr lang="en-US" altLang="en-US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&lt; 5){</a:t>
            </a: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Consol.log(</a:t>
            </a:r>
            <a:r>
              <a:rPr lang="en-US" altLang="en-US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);</a:t>
            </a: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 </a:t>
            </a:r>
            <a:r>
              <a:rPr lang="en-US" altLang="en-US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++;</a:t>
            </a:r>
          </a:p>
          <a:p>
            <a:pPr marL="11430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4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84B8-1E24-4FAA-80E6-30D0D52C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8471-3D55-4C21-80E4-E0B47EF7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780851"/>
            <a:ext cx="8222100" cy="3224425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label :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 statement</a:t>
            </a:r>
          </a:p>
          <a:p>
            <a:pPr marL="114300" indent="0">
              <a:buNone/>
            </a:pPr>
            <a:endParaRPr lang="en-US" b="1" dirty="0">
              <a:solidFill>
                <a:schemeClr val="bg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Example, </a:t>
            </a:r>
          </a:p>
          <a:p>
            <a:pPr marL="114300" indent="0">
              <a:buNone/>
            </a:pPr>
            <a:endParaRPr lang="en-US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>
              <a:buNone/>
            </a:pPr>
            <a:r>
              <a:rPr lang="en-US" altLang="en-US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markLoop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: 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while (</a:t>
            </a:r>
            <a:r>
              <a:rPr lang="en-US" altLang="en-US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theMark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== true) 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{ </a:t>
            </a:r>
          </a:p>
          <a:p>
            <a:pPr marL="114300" indent="0">
              <a:buNone/>
            </a:pPr>
            <a:r>
              <a:rPr lang="en-US" altLang="en-US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doSomething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(); 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 </a:t>
            </a:r>
          </a:p>
          <a:p>
            <a:pPr marL="114300" indent="0">
              <a:buNone/>
            </a:pPr>
            <a:endParaRPr lang="en-US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>
              <a:buNone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9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A8F3-37A5-4157-BE0B-EC70F883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6DD3E-4A82-40D6-8FB7-8A45D8C00685}"/>
              </a:ext>
            </a:extLst>
          </p:cNvPr>
          <p:cNvSpPr txBox="1"/>
          <p:nvPr/>
        </p:nvSpPr>
        <p:spPr>
          <a:xfrm>
            <a:off x="471900" y="2339162"/>
            <a:ext cx="86721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for (var </a:t>
            </a:r>
            <a:r>
              <a:rPr lang="en-US" altLang="en-US" sz="1800" b="1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= 0; </a:t>
            </a:r>
            <a:r>
              <a:rPr lang="en-US" altLang="en-US" sz="1800" b="1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&lt; </a:t>
            </a:r>
            <a:r>
              <a:rPr lang="en-US" altLang="en-US" sz="1800" b="1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a.length</a:t>
            </a:r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; </a:t>
            </a:r>
            <a:r>
              <a:rPr lang="en-US" altLang="en-US" sz="1800" b="1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++) { </a:t>
            </a:r>
          </a:p>
          <a:p>
            <a:endParaRPr lang="en-US" altLang="en-US" sz="1800" b="1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	if (a[</a:t>
            </a:r>
            <a:r>
              <a:rPr lang="en-US" altLang="en-US" sz="1800" b="1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] == </a:t>
            </a:r>
            <a:r>
              <a:rPr lang="en-US" altLang="en-US" sz="1800" b="1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theValue</a:t>
            </a:r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) break;</a:t>
            </a:r>
          </a:p>
          <a:p>
            <a:endParaRPr lang="en-US" altLang="en-US" sz="1800" b="1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}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4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37FA-53D9-49F4-8F92-D6265CDA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A3DA8-996D-4EBD-BF29-D7AE11E5AFE6}"/>
              </a:ext>
            </a:extLst>
          </p:cNvPr>
          <p:cNvSpPr txBox="1"/>
          <p:nvPr/>
        </p:nvSpPr>
        <p:spPr>
          <a:xfrm>
            <a:off x="471900" y="2094615"/>
            <a:ext cx="840628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= 0; </a:t>
            </a:r>
          </a:p>
          <a:p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n = 0; </a:t>
            </a:r>
          </a:p>
          <a:p>
            <a:endParaRPr lang="en-US" altLang="en-US" sz="1800" b="1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while (</a:t>
            </a:r>
            <a:r>
              <a:rPr lang="en-US" altLang="en-US" sz="1800" b="1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&lt; 5) {</a:t>
            </a:r>
          </a:p>
          <a:p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</a:t>
            </a:r>
            <a:r>
              <a:rPr lang="en-US" altLang="en-US" sz="1800" b="1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++;</a:t>
            </a:r>
          </a:p>
          <a:p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if (</a:t>
            </a:r>
            <a:r>
              <a:rPr lang="en-US" altLang="en-US" sz="1800" b="1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== 3) </a:t>
            </a:r>
          </a:p>
          <a:p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   continue; n += </a:t>
            </a:r>
            <a:r>
              <a:rPr lang="en-US" altLang="en-US" sz="1800" b="1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; </a:t>
            </a:r>
          </a:p>
          <a:p>
            <a:r>
              <a:rPr lang="en-US" altLang="en-US" sz="1800" b="1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9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8E5A-74FF-4CC9-940F-699FF20E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Manipulation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BF1D8-DD90-4681-B980-E30564F28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855280"/>
            <a:ext cx="8222100" cy="2710200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JavaScript uses the for...in, for each...in, and with statements to manipulate objects.</a:t>
            </a:r>
          </a:p>
          <a:p>
            <a:pPr marL="114300" indent="0"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8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A10E-E3D8-4CC7-A41B-0E9D11E1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for…in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CBD55-01B3-4546-BF61-BE36F2B8D7BB}"/>
              </a:ext>
            </a:extLst>
          </p:cNvPr>
          <p:cNvSpPr txBox="1"/>
          <p:nvPr/>
        </p:nvSpPr>
        <p:spPr>
          <a:xfrm>
            <a:off x="471900" y="1830351"/>
            <a:ext cx="84062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for (variable in object) { 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statements 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 </a:t>
            </a:r>
          </a:p>
          <a:p>
            <a:r>
              <a:rPr lang="en-US" altLang="en-US" sz="1600" b="1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Example,</a:t>
            </a:r>
          </a:p>
          <a:p>
            <a:r>
              <a:rPr lang="en-US" altLang="en-US" sz="16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function </a:t>
            </a:r>
            <a:r>
              <a:rPr lang="en-US" altLang="en-US" sz="16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dump_props</a:t>
            </a:r>
            <a:r>
              <a:rPr lang="en-US" altLang="en-US" sz="16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(obj, </a:t>
            </a:r>
            <a:r>
              <a:rPr lang="en-US" altLang="en-US" sz="16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obj_name</a:t>
            </a:r>
            <a:r>
              <a:rPr lang="en-US" altLang="en-US" sz="16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) {</a:t>
            </a:r>
          </a:p>
          <a:p>
            <a:r>
              <a:rPr lang="en-US" altLang="en-US" sz="16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var result = ""; </a:t>
            </a:r>
          </a:p>
          <a:p>
            <a:r>
              <a:rPr lang="en-US" altLang="en-US" sz="16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for (var </a:t>
            </a:r>
            <a:r>
              <a:rPr lang="en-US" altLang="en-US" sz="16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in obj) { </a:t>
            </a:r>
          </a:p>
          <a:p>
            <a:r>
              <a:rPr lang="en-US" altLang="en-US" sz="16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        result += </a:t>
            </a:r>
            <a:r>
              <a:rPr lang="en-US" altLang="en-US" sz="16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obj_name</a:t>
            </a:r>
            <a:r>
              <a:rPr lang="en-US" altLang="en-US" sz="16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+ "." + </a:t>
            </a:r>
            <a:r>
              <a:rPr lang="en-US" altLang="en-US" sz="16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+ " = " + obj[</a:t>
            </a:r>
            <a:r>
              <a:rPr lang="en-US" altLang="en-US" sz="16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</a:t>
            </a:r>
            <a:r>
              <a:rPr lang="en-US" altLang="en-US" sz="16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] + "&lt;</a:t>
            </a:r>
            <a:r>
              <a:rPr lang="en-US" altLang="en-US" sz="16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br</a:t>
            </a:r>
            <a:r>
              <a:rPr lang="en-US" altLang="en-US" sz="16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&gt;";</a:t>
            </a:r>
          </a:p>
          <a:p>
            <a:r>
              <a:rPr lang="en-US" altLang="en-US" sz="16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} </a:t>
            </a:r>
          </a:p>
          <a:p>
            <a:r>
              <a:rPr lang="en-US" altLang="en-US" sz="16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result += "&lt;</a:t>
            </a:r>
            <a:r>
              <a:rPr lang="en-US" altLang="en-US" sz="16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hr</a:t>
            </a:r>
            <a:r>
              <a:rPr lang="en-US" altLang="en-US" sz="16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&gt;"; </a:t>
            </a:r>
          </a:p>
          <a:p>
            <a:r>
              <a:rPr lang="en-US" altLang="en-US" sz="16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      return result; </a:t>
            </a:r>
          </a:p>
          <a:p>
            <a:r>
              <a:rPr lang="en-US" altLang="en-US" sz="16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 </a:t>
            </a:r>
          </a:p>
          <a:p>
            <a:endParaRPr lang="en-US" altLang="en-US" sz="1800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altLang="en-US" sz="1800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altLang="en-US" sz="1800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2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F827-39C5-4603-B016-F70D466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each…in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2F0E8-FE73-4E92-BE82-7B892DA6158C}"/>
              </a:ext>
            </a:extLst>
          </p:cNvPr>
          <p:cNvSpPr txBox="1"/>
          <p:nvPr/>
        </p:nvSpPr>
        <p:spPr>
          <a:xfrm>
            <a:off x="471900" y="1847850"/>
            <a:ext cx="84530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var sum = 0;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var obj = {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	prop1: 5, 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	prop2: 13, 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	prop3: 8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};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for each (var item in obj) {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	sum += item;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} 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print(sum); </a:t>
            </a:r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// prints "26", which is 5+13+8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4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DD56-61B9-48D9-B547-7605D864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5991E-722A-4A20-96FA-E6AE3099B551}"/>
              </a:ext>
            </a:extLst>
          </p:cNvPr>
          <p:cNvSpPr txBox="1"/>
          <p:nvPr/>
        </p:nvSpPr>
        <p:spPr>
          <a:xfrm>
            <a:off x="471900" y="2124075"/>
            <a:ext cx="8310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// This is a single-line comment.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/*  This is a multiple-line comment. It can be of any length, and you can put whatever you want here.  */ </a:t>
            </a:r>
          </a:p>
        </p:txBody>
      </p:sp>
    </p:spTree>
    <p:extLst>
      <p:ext uri="{BB962C8B-B14F-4D97-AF65-F5344CB8AC3E}">
        <p14:creationId xmlns:p14="http://schemas.microsoft.com/office/powerpoint/2010/main" val="1855201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6348-2E6B-4B83-90C9-7B214429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Handling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A55CC-EDEA-47CA-95D1-4EC725A36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2083981"/>
            <a:ext cx="8222100" cy="2545294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throw Statement</a:t>
            </a:r>
          </a:p>
          <a:p>
            <a:pPr marL="114300" indent="0">
              <a:buNone/>
            </a:pPr>
            <a:r>
              <a:rPr lang="en-US" dirty="0"/>
              <a:t>try…catch Statement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1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F392-09A2-4DD9-A0EB-571597AD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00" y="146838"/>
            <a:ext cx="8222100" cy="1359587"/>
          </a:xfrm>
        </p:spPr>
        <p:txBody>
          <a:bodyPr/>
          <a:lstStyle/>
          <a:p>
            <a:r>
              <a:rPr lang="en-US" dirty="0"/>
              <a:t>JavaScript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BDF69-E031-402F-B2F4-14DFBB2C2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5"/>
            <a:ext cx="8395653" cy="2710200"/>
          </a:xfrm>
        </p:spPr>
        <p:txBody>
          <a:bodyPr/>
          <a:lstStyle/>
          <a:p>
            <a:r>
              <a:rPr lang="en-US" dirty="0"/>
              <a:t>Any expression is also a statement.</a:t>
            </a:r>
          </a:p>
          <a:p>
            <a:r>
              <a:rPr lang="en-US" dirty="0"/>
              <a:t>Use the semicolon (;) to separate statements</a:t>
            </a:r>
          </a:p>
          <a:p>
            <a:r>
              <a:rPr lang="en-US" dirty="0"/>
              <a:t>Block Statement</a:t>
            </a:r>
          </a:p>
          <a:p>
            <a:r>
              <a:rPr lang="en-US" dirty="0"/>
              <a:t>Conditional Statements</a:t>
            </a:r>
          </a:p>
          <a:p>
            <a:r>
              <a:rPr lang="en-US" dirty="0"/>
              <a:t>Loop Statements</a:t>
            </a:r>
          </a:p>
          <a:p>
            <a:r>
              <a:rPr lang="en-US" dirty="0"/>
              <a:t>Object Manipulation Statements</a:t>
            </a:r>
          </a:p>
          <a:p>
            <a:r>
              <a:rPr lang="en-US" dirty="0"/>
              <a:t>Exception Handling Statements</a:t>
            </a:r>
          </a:p>
        </p:txBody>
      </p:sp>
    </p:spTree>
    <p:extLst>
      <p:ext uri="{BB962C8B-B14F-4D97-AF65-F5344CB8AC3E}">
        <p14:creationId xmlns:p14="http://schemas.microsoft.com/office/powerpoint/2010/main" val="235543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5565-5BBF-4B87-923E-8B3C43CB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8BEE7-D0C5-4356-B58B-8A5C38A48EF7}"/>
              </a:ext>
            </a:extLst>
          </p:cNvPr>
          <p:cNvSpPr txBox="1"/>
          <p:nvPr/>
        </p:nvSpPr>
        <p:spPr>
          <a:xfrm>
            <a:off x="471900" y="2047875"/>
            <a:ext cx="8405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throw "Error2"; 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throw 42; 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throw true; 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throw {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lang="en-US" altLang="en-US" sz="18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toString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: function() { 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	return "I'm an object!"; 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 	} 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5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BAE1-C9A8-4099-B317-602B2C2B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catch Block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7585C-8DD3-4C67-B214-D6F9720131C6}"/>
              </a:ext>
            </a:extLst>
          </p:cNvPr>
          <p:cNvSpPr txBox="1"/>
          <p:nvPr/>
        </p:nvSpPr>
        <p:spPr>
          <a:xfrm>
            <a:off x="471900" y="2110085"/>
            <a:ext cx="7972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catch (</a:t>
            </a:r>
            <a:r>
              <a:rPr lang="en-US" altLang="en-US" sz="18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catchID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	statements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4292196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18AF-546A-449D-8FE9-0378366E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try…catch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8CF15-6B2C-4091-A8A2-9A73392FB8F5}"/>
              </a:ext>
            </a:extLst>
          </p:cNvPr>
          <p:cNvSpPr txBox="1"/>
          <p:nvPr/>
        </p:nvSpPr>
        <p:spPr>
          <a:xfrm>
            <a:off x="471900" y="2190750"/>
            <a:ext cx="807202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try { 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lang="en-US" altLang="en-US" sz="18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monthName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=</a:t>
            </a:r>
            <a:r>
              <a:rPr lang="en-US" altLang="en-US" sz="18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getMonthName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en-US" altLang="en-US" sz="18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myMonth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)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} catch (e) {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	</a:t>
            </a:r>
            <a:r>
              <a:rPr lang="en-US" altLang="en-US" sz="18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monthName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="unknown" </a:t>
            </a:r>
            <a:r>
              <a:rPr lang="en-US" altLang="en-US" sz="18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logMyErrors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(e) </a:t>
            </a:r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// pass exception object to 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	error handler 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8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8B71-3593-447F-B9FD-F450A945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finally Block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EF944-2D41-4FBB-9CE8-C9D913B62970}"/>
              </a:ext>
            </a:extLst>
          </p:cNvPr>
          <p:cNvSpPr txBox="1"/>
          <p:nvPr/>
        </p:nvSpPr>
        <p:spPr>
          <a:xfrm>
            <a:off x="361950" y="2000250"/>
            <a:ext cx="8448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openMyFile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try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lang="en-US" altLang="en-US" sz="18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writeMyFile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en-US" altLang="en-US" sz="18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theData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); </a:t>
            </a:r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//This may throw a error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}catch(e){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lang="en-US" altLang="en-US" sz="18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handleError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(e); </a:t>
            </a:r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// If we got a error we handle it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}finally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lang="en-US" altLang="en-US" sz="18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closeMyFile</a:t>
            </a: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(); </a:t>
            </a:r>
            <a:r>
              <a:rPr lang="en-US" alt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// always close the resource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75756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864-A4C0-4422-B5EF-B7815B90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Nesting try…catch Statements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2B4A8-C800-43B3-9AA0-9993758A2623}"/>
              </a:ext>
            </a:extLst>
          </p:cNvPr>
          <p:cNvSpPr txBox="1"/>
          <p:nvPr/>
        </p:nvSpPr>
        <p:spPr>
          <a:xfrm>
            <a:off x="471899" y="1781175"/>
            <a:ext cx="855922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function </a:t>
            </a:r>
            <a:r>
              <a:rPr lang="en-US" altLang="en-US" sz="17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doSomethingErrorProne</a:t>
            </a:r>
            <a:r>
              <a:rPr lang="en-US" altLang="en-US" sz="17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() {</a:t>
            </a:r>
          </a:p>
          <a:p>
            <a:r>
              <a:rPr lang="en-US" altLang="en-US" sz="17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	if (</a:t>
            </a:r>
            <a:r>
              <a:rPr lang="en-US" altLang="en-US" sz="17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ourCodeMakesAMistake</a:t>
            </a:r>
            <a:r>
              <a:rPr lang="en-US" altLang="en-US" sz="17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()) {</a:t>
            </a:r>
          </a:p>
          <a:p>
            <a:r>
              <a:rPr lang="en-US" altLang="en-US" sz="17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		throw (new Error('The message')); </a:t>
            </a:r>
          </a:p>
          <a:p>
            <a:r>
              <a:rPr lang="en-US" altLang="en-US" sz="17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	} else { </a:t>
            </a:r>
          </a:p>
          <a:p>
            <a:r>
              <a:rPr lang="en-US" altLang="en-US" sz="17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		</a:t>
            </a:r>
            <a:r>
              <a:rPr lang="en-US" altLang="en-US" sz="17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doSomethingToGetAJavascriptError</a:t>
            </a:r>
            <a:r>
              <a:rPr lang="en-US" altLang="en-US" sz="17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(); </a:t>
            </a:r>
          </a:p>
          <a:p>
            <a:r>
              <a:rPr lang="en-US" altLang="en-US" sz="17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	}</a:t>
            </a:r>
          </a:p>
          <a:p>
            <a:r>
              <a:rPr lang="en-US" altLang="en-US" sz="17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} .... </a:t>
            </a:r>
          </a:p>
          <a:p>
            <a:r>
              <a:rPr lang="en-US" altLang="en-US" sz="17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try { </a:t>
            </a:r>
          </a:p>
          <a:p>
            <a:r>
              <a:rPr lang="en-US" altLang="en-US" sz="17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	</a:t>
            </a:r>
            <a:r>
              <a:rPr lang="en-US" altLang="en-US" sz="1700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doSomethingErrorProne</a:t>
            </a:r>
            <a:r>
              <a:rPr lang="en-US" altLang="en-US" sz="17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();</a:t>
            </a:r>
          </a:p>
          <a:p>
            <a:r>
              <a:rPr lang="en-US" altLang="en-US" sz="17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} catch (e) { </a:t>
            </a:r>
          </a:p>
          <a:p>
            <a:r>
              <a:rPr lang="en-US" altLang="en-US" sz="17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	alert(e.name);   </a:t>
            </a:r>
          </a:p>
          <a:p>
            <a:r>
              <a:rPr lang="en-US" altLang="en-US" sz="1700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9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today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40987-B884-4A8E-B052-CECE13E4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2303027"/>
            <a:ext cx="285750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D861-F3E7-4488-B2C7-4685FAD5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0C8AB-111A-4255-86E7-0BF09C2E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782079"/>
            <a:ext cx="8222100" cy="3106768"/>
          </a:xfrm>
        </p:spPr>
        <p:txBody>
          <a:bodyPr/>
          <a:lstStyle/>
          <a:p>
            <a:r>
              <a:rPr lang="en-US" dirty="0"/>
              <a:t>A block statement is used to group statements.</a:t>
            </a:r>
          </a:p>
          <a:p>
            <a:r>
              <a:rPr lang="en-US" dirty="0"/>
              <a:t> The block is delimited by a pair of curly brackets</a:t>
            </a:r>
          </a:p>
          <a:p>
            <a:r>
              <a:rPr lang="en-US" dirty="0"/>
              <a:t>JavaScript does not have block scope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statement_1;</a:t>
            </a:r>
          </a:p>
          <a:p>
            <a:pPr marL="114300" indent="0">
              <a:buNone/>
            </a:pPr>
            <a:r>
              <a:rPr lang="en-US" dirty="0"/>
              <a:t>   statement_2;</a:t>
            </a:r>
          </a:p>
          <a:p>
            <a:pPr marL="114300" indent="0">
              <a:buNone/>
            </a:pPr>
            <a:r>
              <a:rPr lang="en-US" dirty="0"/>
              <a:t>   ….</a:t>
            </a:r>
          </a:p>
          <a:p>
            <a:pPr marL="114300" indent="0">
              <a:buNone/>
            </a:pPr>
            <a:r>
              <a:rPr lang="en-US" dirty="0"/>
              <a:t>   </a:t>
            </a:r>
            <a:r>
              <a:rPr lang="en-US" dirty="0" err="1"/>
              <a:t>statement_n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605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4FA4-9DF7-4F65-8364-9B8B684B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0"/>
            <a:ext cx="8222100" cy="1435007"/>
          </a:xfrm>
        </p:spPr>
        <p:txBody>
          <a:bodyPr/>
          <a:lstStyle/>
          <a:p>
            <a:r>
              <a:rPr lang="en-US" dirty="0"/>
              <a:t>Block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CD5EF3-154D-4FC9-AB25-311F9A464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while (x &lt; 10){</a:t>
            </a:r>
          </a:p>
          <a:p>
            <a:pPr marL="139700" indent="0">
              <a:buNone/>
            </a:pPr>
            <a:r>
              <a:rPr lang="en-US" dirty="0"/>
              <a:t>  x++;</a:t>
            </a:r>
          </a:p>
          <a:p>
            <a:pPr marL="139700" indent="0">
              <a:buNone/>
            </a:pPr>
            <a:r>
              <a:rPr lang="en-US" dirty="0"/>
              <a:t>}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var x = 1;</a:t>
            </a:r>
          </a:p>
          <a:p>
            <a:pPr marL="139700" indent="0">
              <a:buNone/>
            </a:pPr>
            <a:r>
              <a:rPr lang="en-US" dirty="0"/>
              <a:t>{</a:t>
            </a:r>
          </a:p>
          <a:p>
            <a:pPr marL="139700" indent="0">
              <a:buNone/>
            </a:pPr>
            <a:r>
              <a:rPr lang="en-US" dirty="0"/>
              <a:t>  var x = 2;</a:t>
            </a:r>
          </a:p>
          <a:p>
            <a:pPr marL="139700" indent="0">
              <a:buNone/>
            </a:pPr>
            <a:r>
              <a:rPr lang="en-US" dirty="0"/>
              <a:t>}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alert(x); // outputs 2</a:t>
            </a:r>
          </a:p>
        </p:txBody>
      </p:sp>
    </p:spTree>
    <p:extLst>
      <p:ext uri="{BB962C8B-B14F-4D97-AF65-F5344CB8AC3E}">
        <p14:creationId xmlns:p14="http://schemas.microsoft.com/office/powerpoint/2010/main" val="289113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DEF5-CA88-46FA-B904-8C29D180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9C28F-02D0-48BA-8A29-B07692389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782079"/>
            <a:ext cx="8222100" cy="3190388"/>
          </a:xfrm>
        </p:spPr>
        <p:txBody>
          <a:bodyPr/>
          <a:lstStyle/>
          <a:p>
            <a:r>
              <a:rPr lang="en-US" dirty="0"/>
              <a:t>Set of commands that executes if a specified condition is true</a:t>
            </a:r>
          </a:p>
          <a:p>
            <a:r>
              <a:rPr lang="en-US" dirty="0"/>
              <a:t>JavaScript supports two conditional statements: if...else and switch.</a:t>
            </a:r>
          </a:p>
          <a:p>
            <a:r>
              <a:rPr lang="en-US" dirty="0"/>
              <a:t>Condition can be any expression that evaluates to true or false</a:t>
            </a:r>
          </a:p>
          <a:p>
            <a:r>
              <a:rPr lang="en-US" dirty="0"/>
              <a:t>To execute multiple statements, use a block statement ({ ... })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if (condition)</a:t>
            </a:r>
          </a:p>
          <a:p>
            <a:pPr marL="114300" indent="0">
              <a:buNone/>
            </a:pPr>
            <a:r>
              <a:rPr lang="en-US" dirty="0"/>
              <a:t>  statement_1</a:t>
            </a:r>
          </a:p>
          <a:p>
            <a:pPr marL="114300" indent="0">
              <a:buNone/>
            </a:pPr>
            <a:r>
              <a:rPr lang="en-US" dirty="0"/>
              <a:t>[else</a:t>
            </a:r>
          </a:p>
          <a:p>
            <a:pPr marL="114300" indent="0">
              <a:buNone/>
            </a:pPr>
            <a:r>
              <a:rPr lang="en-US" dirty="0"/>
              <a:t>  statement_2]</a:t>
            </a:r>
          </a:p>
        </p:txBody>
      </p:sp>
    </p:spTree>
    <p:extLst>
      <p:ext uri="{BB962C8B-B14F-4D97-AF65-F5344CB8AC3E}">
        <p14:creationId xmlns:p14="http://schemas.microsoft.com/office/powerpoint/2010/main" val="344566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44E8-0CAD-452D-91CB-015E0BF5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5E68C-7B71-4953-9B93-71EED3C42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722008"/>
            <a:ext cx="8222100" cy="346153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if (x = y) {</a:t>
            </a:r>
          </a:p>
          <a:p>
            <a:pPr marL="114300" indent="0">
              <a:buNone/>
            </a:pPr>
            <a:r>
              <a:rPr lang="en-US" dirty="0"/>
              <a:t>  /* do the right thing */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r>
              <a:rPr lang="en-US" dirty="0"/>
              <a:t>The following values will evaluate to false: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0</a:t>
            </a:r>
          </a:p>
          <a:p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the empty string ("")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6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2A86-85AB-4A15-B42D-E0B61D39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8F69F-39B4-4D7A-8EB6-31FBED5D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608544"/>
            <a:ext cx="8222100" cy="3534956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switch (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fruittype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) {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case "Oranges":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document.write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("Oranges are $0.59 a pound.&lt;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br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&gt;");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break;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case "Apples":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document.write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("Apples are $0.32 a pound.&lt;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br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&gt;");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break;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default: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    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document.write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("Sorry, we are out of " +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fruittype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+ ".&lt;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br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&gt;");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}</a:t>
            </a:r>
          </a:p>
          <a:p>
            <a:pPr marL="114300" indent="0">
              <a:buNone/>
            </a:pP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document.write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("Is there anything else you'd like?&lt;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br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&gt;");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8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F417-FC00-482D-999C-4CCC95E7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24A47-AB58-4B3E-8331-5F5C6E6EC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823382"/>
            <a:ext cx="8222100" cy="3131390"/>
          </a:xfrm>
        </p:spPr>
        <p:txBody>
          <a:bodyPr/>
          <a:lstStyle/>
          <a:p>
            <a:r>
              <a:rPr lang="en-US" sz="1400" dirty="0"/>
              <a:t>for Statement</a:t>
            </a:r>
          </a:p>
          <a:p>
            <a:r>
              <a:rPr lang="en-US" sz="1400" dirty="0"/>
              <a:t>do…while Statement</a:t>
            </a:r>
          </a:p>
          <a:p>
            <a:r>
              <a:rPr lang="en-US" sz="1400" dirty="0"/>
              <a:t>while Statement</a:t>
            </a:r>
          </a:p>
          <a:p>
            <a:r>
              <a:rPr lang="en-US" sz="1400" dirty="0"/>
              <a:t>label Statement</a:t>
            </a:r>
          </a:p>
          <a:p>
            <a:r>
              <a:rPr lang="en-US" sz="1400" dirty="0"/>
              <a:t>break Statement</a:t>
            </a:r>
          </a:p>
          <a:p>
            <a:r>
              <a:rPr lang="en-US" sz="1400" dirty="0"/>
              <a:t>continue Statement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2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0107-B6A1-499D-90A8-6F408272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3E2FF1-8787-4DCA-8F7A-14446DC6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919074"/>
            <a:ext cx="8222100" cy="3224425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for ([</a:t>
            </a:r>
            <a:r>
              <a:rPr lang="en-US" altLang="en-US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initialExpression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]; [condition]; [</a:t>
            </a:r>
            <a:r>
              <a:rPr lang="en-US" altLang="en-US" dirty="0" err="1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incrementExpression</a:t>
            </a: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]){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 	statement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Roboto" panose="020B0604020202020204" charset="0"/>
                <a:ea typeface="Roboto" panose="020B0604020202020204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Example,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2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</a:rPr>
              <a:t>for (var </a:t>
            </a:r>
            <a:r>
              <a:rPr lang="en-US" alt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</a:rPr>
              <a:t> = 0; </a:t>
            </a:r>
            <a:r>
              <a:rPr lang="en-US" alt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selectObject.options.length</a:t>
            </a: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</a:rPr>
              <a:t>; </a:t>
            </a:r>
            <a:r>
              <a:rPr lang="en-US" alt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</a:rPr>
              <a:t> 	consol.log(</a:t>
            </a:r>
            <a:r>
              <a:rPr lang="en-US" alt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  <a:r>
              <a:rPr lang="en-US" altLang="en-US" sz="1400" dirty="0">
                <a:solidFill>
                  <a:schemeClr val="tx2"/>
                </a:solidFill>
              </a:rPr>
              <a:t> </a:t>
            </a:r>
            <a:endParaRPr lang="en-US" altLang="en-US" sz="4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9498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927</Words>
  <Application>Microsoft Office PowerPoint</Application>
  <PresentationFormat>On-screen Show (16:9)</PresentationFormat>
  <Paragraphs>221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Consolas</vt:lpstr>
      <vt:lpstr>Arial</vt:lpstr>
      <vt:lpstr>Roboto</vt:lpstr>
      <vt:lpstr>Material</vt:lpstr>
      <vt:lpstr>JavaScript</vt:lpstr>
      <vt:lpstr>JavaScript statements</vt:lpstr>
      <vt:lpstr>Block Statement</vt:lpstr>
      <vt:lpstr>Block Statement</vt:lpstr>
      <vt:lpstr>Conditional Statements</vt:lpstr>
      <vt:lpstr>if…else Statement</vt:lpstr>
      <vt:lpstr>Switch Statement</vt:lpstr>
      <vt:lpstr>Loop Statements</vt:lpstr>
      <vt:lpstr>For Statement</vt:lpstr>
      <vt:lpstr>do…while Statement</vt:lpstr>
      <vt:lpstr>while Statement</vt:lpstr>
      <vt:lpstr>label Statement</vt:lpstr>
      <vt:lpstr>break Statement</vt:lpstr>
      <vt:lpstr>continue Statement</vt:lpstr>
      <vt:lpstr>Object Manipulation Statements</vt:lpstr>
      <vt:lpstr>for…in Statement</vt:lpstr>
      <vt:lpstr>for each…in Statement</vt:lpstr>
      <vt:lpstr>Comments</vt:lpstr>
      <vt:lpstr>Exception Handling Statements</vt:lpstr>
      <vt:lpstr>throw Statement</vt:lpstr>
      <vt:lpstr>The catch Block</vt:lpstr>
      <vt:lpstr>try…catch Statement</vt:lpstr>
      <vt:lpstr>The finally Block</vt:lpstr>
      <vt:lpstr>Nesting try…catch Statements</vt:lpstr>
      <vt:lpstr>Thank you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Rafiul Islam Rafi</dc:creator>
  <cp:lastModifiedBy>Rafiul Islam</cp:lastModifiedBy>
  <cp:revision>198</cp:revision>
  <dcterms:modified xsi:type="dcterms:W3CDTF">2020-06-13T20:11:38Z</dcterms:modified>
</cp:coreProperties>
</file>