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77" r:id="rId5"/>
    <p:sldId id="282" r:id="rId6"/>
    <p:sldId id="259" r:id="rId7"/>
    <p:sldId id="260" r:id="rId8"/>
    <p:sldId id="262" r:id="rId9"/>
    <p:sldId id="263" r:id="rId10"/>
    <p:sldId id="264" r:id="rId11"/>
    <p:sldId id="274" r:id="rId12"/>
    <p:sldId id="279" r:id="rId13"/>
    <p:sldId id="273" r:id="rId14"/>
  </p:sldIdLst>
  <p:sldSz cx="9144000" cy="6858000" type="screen4x3"/>
  <p:notesSz cx="7315200" cy="9601200"/>
  <p:embeddedFontLst>
    <p:embeddedFont>
      <p:font typeface="Bookman Old Style" panose="020506040505050202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Century Schoolbook" panose="020406040505050203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14KhV4W5ce06iS5fvOzNBINJq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E27633-0634-4AF9-8088-A371305600BD}">
  <a:tblStyle styleId="{99E27633-0634-4AF9-8088-A371305600BD}" styleName="Table_0">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20000"/>
            </a:schemeClr>
          </a:solidFill>
        </a:fill>
      </a:tcStyle>
    </a:band1H>
    <a:band2H>
      <a:tcTxStyle/>
      <a:tcStyle>
        <a:tcBdr/>
      </a:tcStyle>
    </a:band2H>
    <a:band1V>
      <a:tcTxStyle/>
      <a:tcStyle>
        <a:tcBdr/>
        <a:fill>
          <a:solidFill>
            <a:schemeClr val="accent4">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4"/>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763A5686-5ED7-4D96-BA7A-20B8DC5B51A0}"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00EF43-210E-480E-8194-EA907FCB6B3F}"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81" d="100"/>
          <a:sy n="81" d="100"/>
        </p:scale>
        <p:origin x="147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3447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1" name="Google Shape;91;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92" name="Google Shape;92;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9: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85" name="Google Shape;185;p9: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10</a:t>
            </a:fld>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9" name="Google Shape;239;p16: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40" name="Google Shape;240;p16: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1" name="Google Shape;231;p15: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32" name="Google Shape;232;p15: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12</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3" name="Google Shape;253;p18: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254" name="Google Shape;254;p18: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13</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0" name="Google Shape;100;p2: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01" name="Google Shape;101;p2: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3: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08" name="Google Shape;108;p3: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0" name="Google Shape;100;p2: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01" name="Google Shape;101;p2: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4" name="Google Shape;114;p4: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5</a:t>
            </a:fld>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4" name="Google Shape;114;p4: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p5: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22" name="Google Shape;122;p5: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p7: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37" name="Google Shape;137;p7: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3" name="Google Shape;143;p8: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a:p>
        </p:txBody>
      </p:sp>
      <p:sp>
        <p:nvSpPr>
          <p:cNvPr id="144" name="Google Shape;144;p8: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84"/>
        <p:cNvGrpSpPr/>
        <p:nvPr/>
      </p:nvGrpSpPr>
      <p:grpSpPr>
        <a:xfrm>
          <a:off x="0" y="0"/>
          <a:ext cx="0" cy="0"/>
          <a:chOff x="0" y="0"/>
          <a:chExt cx="0" cy="0"/>
        </a:xfrm>
      </p:grpSpPr>
      <p:sp>
        <p:nvSpPr>
          <p:cNvPr id="85" name="Google Shape;8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8" r:id="rId6"/>
    <p:sldLayoutId id="2147483659" r:id="rId7"/>
    <p:sldLayoutId id="2147483660" r:id="rId8"/>
  </p:sldLayoutIdLst>
  <p:transition>
    <p:push/>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0" y="0"/>
            <a:ext cx="9144000" cy="1295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95" name="Google Shape;95;p1"/>
          <p:cNvSpPr txBox="1">
            <a:spLocks noGrp="1"/>
          </p:cNvSpPr>
          <p:nvPr>
            <p:ph type="subTitle" idx="1"/>
          </p:nvPr>
        </p:nvSpPr>
        <p:spPr>
          <a:xfrm>
            <a:off x="251460" y="2149513"/>
            <a:ext cx="8641080" cy="235915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360"/>
              </a:spcBef>
              <a:spcAft>
                <a:spcPts val="0"/>
              </a:spcAft>
              <a:buClr>
                <a:schemeClr val="dk1"/>
              </a:buClr>
              <a:buSzPts val="1800"/>
              <a:buFont typeface="Arial"/>
              <a:buNone/>
            </a:pPr>
            <a:r>
              <a:rPr lang="en-US" sz="1800" b="1" dirty="0">
                <a:solidFill>
                  <a:schemeClr val="dk1"/>
                </a:solidFill>
                <a:latin typeface="Bookman Old Style"/>
                <a:ea typeface="Bookman Old Style"/>
                <a:cs typeface="Bookman Old Style"/>
                <a:sym typeface="Bookman Old Style"/>
              </a:rPr>
              <a:t> </a:t>
            </a:r>
          </a:p>
          <a:p>
            <a:pPr marL="0" lvl="0" indent="0" algn="ctr" rtl="0">
              <a:lnSpc>
                <a:spcPct val="90000"/>
              </a:lnSpc>
              <a:spcBef>
                <a:spcPts val="360"/>
              </a:spcBef>
              <a:spcAft>
                <a:spcPts val="0"/>
              </a:spcAft>
              <a:buClr>
                <a:schemeClr val="dk1"/>
              </a:buClr>
              <a:buSzPts val="1800"/>
              <a:buFont typeface="Arial"/>
              <a:buNone/>
            </a:pPr>
            <a:r>
              <a:rPr lang="en-US" sz="1900" dirty="0">
                <a:solidFill>
                  <a:schemeClr val="dk1"/>
                </a:solidFill>
                <a:latin typeface="Bookman Old Style"/>
                <a:ea typeface="Bookman Old Style"/>
                <a:cs typeface="Bookman Old Style"/>
                <a:sym typeface="Bookman Old Style"/>
              </a:rPr>
              <a:t>JAVA PROJECT</a:t>
            </a:r>
          </a:p>
          <a:p>
            <a:pPr marL="0" lvl="0" indent="0" algn="ctr" rtl="0">
              <a:lnSpc>
                <a:spcPct val="90000"/>
              </a:lnSpc>
              <a:spcBef>
                <a:spcPts val="360"/>
              </a:spcBef>
              <a:spcAft>
                <a:spcPts val="0"/>
              </a:spcAft>
              <a:buClr>
                <a:schemeClr val="dk1"/>
              </a:buClr>
              <a:buSzPts val="1800"/>
              <a:buFont typeface="Arial"/>
              <a:buNone/>
            </a:pPr>
            <a:r>
              <a:rPr lang="en-IN" sz="1900" dirty="0">
                <a:solidFill>
                  <a:schemeClr val="dk1"/>
                </a:solidFill>
                <a:latin typeface="Bookman Old Style"/>
                <a:ea typeface="Bookman Old Style"/>
                <a:cs typeface="Bookman Old Style"/>
                <a:sym typeface="Bookman Old Style"/>
              </a:rPr>
              <a:t>Batch :- SDA-FSD-01-02</a:t>
            </a:r>
            <a:r>
              <a:rPr lang="en-US" sz="1900" dirty="0">
                <a:solidFill>
                  <a:schemeClr val="dk1"/>
                </a:solidFill>
                <a:latin typeface="Bookman Old Style"/>
                <a:ea typeface="Bookman Old Style"/>
                <a:cs typeface="Bookman Old Style"/>
                <a:sym typeface="Bookman Old Style"/>
              </a:rPr>
              <a:t>  </a:t>
            </a:r>
            <a:endParaRPr sz="1900" dirty="0"/>
          </a:p>
          <a:p>
            <a:pPr marL="0" lvl="0" indent="0" algn="ctr" rtl="0">
              <a:lnSpc>
                <a:spcPct val="90000"/>
              </a:lnSpc>
              <a:spcBef>
                <a:spcPts val="360"/>
              </a:spcBef>
              <a:spcAft>
                <a:spcPts val="0"/>
              </a:spcAft>
              <a:buClr>
                <a:schemeClr val="dk1"/>
              </a:buClr>
              <a:buSzPts val="1800"/>
              <a:buFont typeface="Arial"/>
              <a:buNone/>
            </a:pPr>
            <a:r>
              <a:rPr lang="en-US" sz="1900" dirty="0">
                <a:solidFill>
                  <a:schemeClr val="dk1"/>
                </a:solidFill>
                <a:latin typeface="Bookman Old Style"/>
                <a:ea typeface="Bookman Old Style"/>
                <a:cs typeface="Bookman Old Style"/>
                <a:sym typeface="Bookman Old Style"/>
              </a:rPr>
              <a:t>Session 2022-23</a:t>
            </a:r>
            <a:endParaRPr sz="1800" b="1" dirty="0">
              <a:solidFill>
                <a:schemeClr val="dk1"/>
              </a:solidFill>
              <a:latin typeface="Bookman Old Style"/>
              <a:ea typeface="Bookman Old Style"/>
              <a:cs typeface="Bookman Old Style"/>
              <a:sym typeface="Bookman Old Style"/>
            </a:endParaRPr>
          </a:p>
          <a:p>
            <a:pPr marL="0" lvl="0" indent="0">
              <a:lnSpc>
                <a:spcPct val="90000"/>
              </a:lnSpc>
              <a:spcBef>
                <a:spcPts val="360"/>
              </a:spcBef>
              <a:buSzPts val="1800"/>
            </a:pPr>
            <a:r>
              <a:rPr lang="en-US" sz="4000" b="1" u="sng" dirty="0">
                <a:solidFill>
                  <a:schemeClr val="tx1">
                    <a:lumMod val="95000"/>
                    <a:lumOff val="5000"/>
                  </a:schemeClr>
                </a:solidFill>
                <a:latin typeface="Bookman Old Style"/>
                <a:sym typeface="Bookman Old Style"/>
              </a:rPr>
              <a:t> Online Shoppin</a:t>
            </a:r>
            <a:r>
              <a:rPr lang="en-US" sz="4000" b="1" dirty="0">
                <a:solidFill>
                  <a:schemeClr val="tx1">
                    <a:lumMod val="95000"/>
                    <a:lumOff val="5000"/>
                  </a:schemeClr>
                </a:solidFill>
                <a:latin typeface="Bookman Old Style"/>
                <a:sym typeface="Bookman Old Style"/>
              </a:rPr>
              <a:t>g  </a:t>
            </a:r>
            <a:r>
              <a:rPr lang="en-US" sz="4000" b="1" u="sng" dirty="0">
                <a:solidFill>
                  <a:schemeClr val="tx1">
                    <a:lumMod val="95000"/>
                    <a:lumOff val="5000"/>
                  </a:schemeClr>
                </a:solidFill>
                <a:latin typeface="Bookman Old Style"/>
                <a:sym typeface="Bookman Old Style"/>
              </a:rPr>
              <a:t> </a:t>
            </a:r>
            <a:endParaRPr sz="4000" b="1" u="sng" dirty="0">
              <a:solidFill>
                <a:schemeClr val="tx1">
                  <a:lumMod val="95000"/>
                  <a:lumOff val="5000"/>
                </a:schemeClr>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lang="en-US"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lang="en-US"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342900" lvl="0" indent="-228600" algn="l"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0" lvl="0" indent="0" algn="l" rtl="0">
              <a:spcBef>
                <a:spcPts val="0"/>
              </a:spcBef>
              <a:spcAft>
                <a:spcPts val="0"/>
              </a:spcAft>
              <a:buClr>
                <a:srgbClr val="888888"/>
              </a:buClr>
              <a:buSzPts val="1800"/>
              <a:buFont typeface="Calibri"/>
              <a:buNone/>
            </a:pPr>
            <a:endParaRPr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dirty="0">
              <a:solidFill>
                <a:schemeClr val="dk1"/>
              </a:solidFill>
              <a:latin typeface="Bookman Old Style"/>
              <a:ea typeface="Bookman Old Style"/>
              <a:cs typeface="Bookman Old Style"/>
              <a:sym typeface="Bookman Old Style"/>
            </a:endParaRPr>
          </a:p>
          <a:p>
            <a:pPr marL="0" lvl="0" indent="0" algn="ctr" rtl="0">
              <a:lnSpc>
                <a:spcPct val="90000"/>
              </a:lnSpc>
              <a:spcBef>
                <a:spcPts val="360"/>
              </a:spcBef>
              <a:spcAft>
                <a:spcPts val="0"/>
              </a:spcAft>
              <a:buClr>
                <a:srgbClr val="888888"/>
              </a:buClr>
              <a:buSzPts val="1800"/>
              <a:buFont typeface="Arial"/>
              <a:buNone/>
            </a:pPr>
            <a:endParaRPr sz="1800" b="1" dirty="0">
              <a:solidFill>
                <a:schemeClr val="dk1"/>
              </a:solidFill>
              <a:latin typeface="Bookman Old Style"/>
              <a:ea typeface="Bookman Old Style"/>
              <a:cs typeface="Bookman Old Style"/>
              <a:sym typeface="Bookman Old Style"/>
            </a:endParaRPr>
          </a:p>
          <a:p>
            <a:pPr marL="0" lvl="0" indent="0" algn="ctr" rtl="0">
              <a:lnSpc>
                <a:spcPct val="90000"/>
              </a:lnSpc>
              <a:spcBef>
                <a:spcPts val="520"/>
              </a:spcBef>
              <a:spcAft>
                <a:spcPts val="0"/>
              </a:spcAft>
              <a:buClr>
                <a:srgbClr val="888888"/>
              </a:buClr>
              <a:buSzPts val="2600"/>
              <a:buFont typeface="Arial"/>
              <a:buNone/>
            </a:pPr>
            <a:endParaRPr sz="2600" dirty="0">
              <a:solidFill>
                <a:schemeClr val="dk1"/>
              </a:solidFill>
            </a:endParaRPr>
          </a:p>
          <a:p>
            <a:pPr marL="0" lvl="0" indent="0" algn="ctr" rtl="0">
              <a:lnSpc>
                <a:spcPct val="90000"/>
              </a:lnSpc>
              <a:spcBef>
                <a:spcPts val="520"/>
              </a:spcBef>
              <a:spcAft>
                <a:spcPts val="0"/>
              </a:spcAft>
              <a:buClr>
                <a:srgbClr val="888888"/>
              </a:buClr>
              <a:buSzPts val="2600"/>
              <a:buFont typeface="Arial"/>
              <a:buNone/>
            </a:pPr>
            <a:endParaRPr sz="2600" dirty="0">
              <a:solidFill>
                <a:schemeClr val="dk1"/>
              </a:solidFill>
            </a:endParaRPr>
          </a:p>
        </p:txBody>
      </p:sp>
      <p:sp>
        <p:nvSpPr>
          <p:cNvPr id="7" name="TextBox 6"/>
          <p:cNvSpPr txBox="1"/>
          <p:nvPr/>
        </p:nvSpPr>
        <p:spPr>
          <a:xfrm>
            <a:off x="3145536" y="4192376"/>
            <a:ext cx="2852928" cy="1678408"/>
          </a:xfrm>
          <a:prstGeom prst="rect">
            <a:avLst/>
          </a:prstGeom>
          <a:noFill/>
        </p:spPr>
        <p:txBody>
          <a:bodyPr wrap="square" rtlCol="0">
            <a:spAutoFit/>
          </a:bodyPr>
          <a:lstStyle/>
          <a:p>
            <a:pPr marL="342900" indent="-342900">
              <a:lnSpc>
                <a:spcPct val="90000"/>
              </a:lnSpc>
              <a:spcBef>
                <a:spcPts val="360"/>
              </a:spcBef>
              <a:buClr>
                <a:schemeClr val="dk1"/>
              </a:buClr>
              <a:buSzPts val="1800"/>
              <a:buFont typeface="Arial"/>
              <a:buAutoNum type="arabicPeriod"/>
            </a:pPr>
            <a:r>
              <a:rPr lang="en-US" sz="1600" b="1" dirty="0">
                <a:solidFill>
                  <a:schemeClr val="dk1"/>
                </a:solidFill>
                <a:latin typeface="Bookman Old Style"/>
                <a:ea typeface="Bookman Old Style"/>
                <a:cs typeface="Bookman Old Style"/>
                <a:sym typeface="Bookman Old Style"/>
              </a:rPr>
              <a:t>Md </a:t>
            </a:r>
            <a:r>
              <a:rPr lang="en-US" sz="1600" b="1" dirty="0" err="1">
                <a:solidFill>
                  <a:schemeClr val="dk1"/>
                </a:solidFill>
                <a:latin typeface="Bookman Old Style"/>
                <a:ea typeface="Bookman Old Style"/>
                <a:cs typeface="Bookman Old Style"/>
                <a:sym typeface="Bookman Old Style"/>
              </a:rPr>
              <a:t>Shoiab</a:t>
            </a:r>
            <a:endParaRPr lang="en-US" sz="1600" b="1" dirty="0">
              <a:solidFill>
                <a:schemeClr val="dk1"/>
              </a:solidFill>
              <a:latin typeface="Bookman Old Style"/>
              <a:ea typeface="Bookman Old Style"/>
              <a:cs typeface="Bookman Old Style"/>
              <a:sym typeface="Bookman Old Style"/>
            </a:endParaRPr>
          </a:p>
          <a:p>
            <a:pPr marL="342900" lvl="0" indent="-342900">
              <a:lnSpc>
                <a:spcPct val="90000"/>
              </a:lnSpc>
              <a:spcBef>
                <a:spcPts val="360"/>
              </a:spcBef>
              <a:buClr>
                <a:schemeClr val="dk1"/>
              </a:buClr>
              <a:buSzPts val="1800"/>
              <a:buFont typeface="Arial"/>
              <a:buAutoNum type="arabicPeriod"/>
            </a:pPr>
            <a:r>
              <a:rPr lang="en-US" sz="1600" b="1" dirty="0">
                <a:solidFill>
                  <a:schemeClr val="dk1"/>
                </a:solidFill>
                <a:latin typeface="Bookman Old Style"/>
                <a:ea typeface="Bookman Old Style"/>
                <a:cs typeface="Bookman Old Style"/>
                <a:sym typeface="Bookman Old Style"/>
              </a:rPr>
              <a:t>Makarand </a:t>
            </a:r>
            <a:r>
              <a:rPr lang="en-US" sz="1600" b="1" dirty="0" err="1">
                <a:solidFill>
                  <a:schemeClr val="dk1"/>
                </a:solidFill>
                <a:latin typeface="Bookman Old Style"/>
                <a:ea typeface="Bookman Old Style"/>
                <a:cs typeface="Bookman Old Style"/>
                <a:sym typeface="Bookman Old Style"/>
              </a:rPr>
              <a:t>Nikam</a:t>
            </a:r>
            <a:r>
              <a:rPr lang="en-US" sz="1600" b="1" dirty="0">
                <a:solidFill>
                  <a:schemeClr val="dk1"/>
                </a:solidFill>
                <a:latin typeface="Bookman Old Style"/>
                <a:ea typeface="Bookman Old Style"/>
                <a:cs typeface="Bookman Old Style"/>
                <a:sym typeface="Bookman Old Style"/>
              </a:rPr>
              <a:t> </a:t>
            </a:r>
          </a:p>
          <a:p>
            <a:pPr marL="342900" lvl="0" indent="-342900">
              <a:lnSpc>
                <a:spcPct val="90000"/>
              </a:lnSpc>
              <a:spcBef>
                <a:spcPts val="360"/>
              </a:spcBef>
              <a:buClr>
                <a:schemeClr val="dk1"/>
              </a:buClr>
              <a:buSzPts val="1800"/>
              <a:buFont typeface="Arial"/>
              <a:buAutoNum type="arabicPeriod"/>
            </a:pPr>
            <a:r>
              <a:rPr lang="en-US" sz="1600" b="1" dirty="0" err="1">
                <a:solidFill>
                  <a:schemeClr val="dk1"/>
                </a:solidFill>
                <a:latin typeface="Bookman Old Style"/>
                <a:ea typeface="Bookman Old Style"/>
                <a:cs typeface="Bookman Old Style"/>
                <a:sym typeface="Bookman Old Style"/>
              </a:rPr>
              <a:t>Rohan</a:t>
            </a:r>
            <a:r>
              <a:rPr lang="en-US" sz="1600" b="1" dirty="0">
                <a:solidFill>
                  <a:schemeClr val="dk1"/>
                </a:solidFill>
                <a:latin typeface="Bookman Old Style"/>
                <a:ea typeface="Bookman Old Style"/>
                <a:cs typeface="Bookman Old Style"/>
                <a:sym typeface="Bookman Old Style"/>
              </a:rPr>
              <a:t> </a:t>
            </a:r>
            <a:r>
              <a:rPr lang="en-US" sz="1600" b="1" dirty="0" err="1">
                <a:solidFill>
                  <a:schemeClr val="dk1"/>
                </a:solidFill>
                <a:latin typeface="Bookman Old Style"/>
                <a:ea typeface="Bookman Old Style"/>
                <a:cs typeface="Bookman Old Style"/>
                <a:sym typeface="Bookman Old Style"/>
              </a:rPr>
              <a:t>Chavan</a:t>
            </a:r>
            <a:r>
              <a:rPr lang="en-US" sz="1600" b="1" dirty="0">
                <a:solidFill>
                  <a:schemeClr val="dk1"/>
                </a:solidFill>
                <a:latin typeface="Bookman Old Style"/>
                <a:ea typeface="Bookman Old Style"/>
                <a:cs typeface="Bookman Old Style"/>
                <a:sym typeface="Bookman Old Style"/>
              </a:rPr>
              <a:t>     </a:t>
            </a:r>
            <a:endParaRPr lang="en-US" sz="1600" dirty="0"/>
          </a:p>
          <a:p>
            <a:pPr marL="342900" indent="-342900">
              <a:lnSpc>
                <a:spcPct val="90000"/>
              </a:lnSpc>
              <a:spcBef>
                <a:spcPts val="360"/>
              </a:spcBef>
              <a:buClr>
                <a:schemeClr val="dk1"/>
              </a:buClr>
              <a:buSzPts val="1800"/>
              <a:buFont typeface="+mj-lt"/>
              <a:buAutoNum type="arabicPeriod"/>
            </a:pPr>
            <a:r>
              <a:rPr lang="en-US" sz="1600" b="1" dirty="0">
                <a:solidFill>
                  <a:schemeClr val="dk1"/>
                </a:solidFill>
                <a:latin typeface="Bookman Old Style"/>
                <a:ea typeface="Bookman Old Style"/>
                <a:cs typeface="Bookman Old Style"/>
                <a:sym typeface="Bookman Old Style"/>
              </a:rPr>
              <a:t>Shashikant </a:t>
            </a:r>
            <a:r>
              <a:rPr lang="en-US" sz="1600" b="1" dirty="0" err="1">
                <a:solidFill>
                  <a:schemeClr val="dk1"/>
                </a:solidFill>
                <a:latin typeface="Bookman Old Style"/>
                <a:ea typeface="Bookman Old Style"/>
                <a:cs typeface="Bookman Old Style"/>
                <a:sym typeface="Bookman Old Style"/>
              </a:rPr>
              <a:t>Gund</a:t>
            </a:r>
            <a:endParaRPr lang="en-US" sz="1600" b="1" dirty="0">
              <a:solidFill>
                <a:schemeClr val="dk1"/>
              </a:solidFill>
              <a:latin typeface="Bookman Old Style"/>
              <a:ea typeface="Bookman Old Style"/>
              <a:cs typeface="Bookman Old Style"/>
              <a:sym typeface="Bookman Old Style"/>
            </a:endParaRPr>
          </a:p>
          <a:p>
            <a:pPr marL="342900" indent="-342900">
              <a:lnSpc>
                <a:spcPct val="90000"/>
              </a:lnSpc>
              <a:spcBef>
                <a:spcPts val="360"/>
              </a:spcBef>
              <a:buClr>
                <a:schemeClr val="dk1"/>
              </a:buClr>
              <a:buSzPts val="1800"/>
              <a:buFont typeface="+mj-lt"/>
              <a:buAutoNum type="arabicPeriod"/>
            </a:pPr>
            <a:r>
              <a:rPr lang="en-US" sz="1600" b="1" dirty="0" err="1">
                <a:solidFill>
                  <a:schemeClr val="dk1"/>
                </a:solidFill>
                <a:latin typeface="Bookman Old Style"/>
                <a:ea typeface="Bookman Old Style"/>
                <a:cs typeface="Bookman Old Style"/>
                <a:sym typeface="Bookman Old Style"/>
              </a:rPr>
              <a:t>Rushikesh</a:t>
            </a:r>
            <a:r>
              <a:rPr lang="en-US" sz="1600" b="1" dirty="0">
                <a:solidFill>
                  <a:schemeClr val="dk1"/>
                </a:solidFill>
                <a:latin typeface="Bookman Old Style"/>
                <a:ea typeface="Bookman Old Style"/>
                <a:cs typeface="Bookman Old Style"/>
                <a:sym typeface="Bookman Old Style"/>
              </a:rPr>
              <a:t> </a:t>
            </a:r>
            <a:r>
              <a:rPr lang="en-US" sz="1600" b="1" dirty="0" err="1">
                <a:solidFill>
                  <a:schemeClr val="dk1"/>
                </a:solidFill>
                <a:latin typeface="Bookman Old Style"/>
                <a:ea typeface="Bookman Old Style"/>
                <a:cs typeface="Bookman Old Style"/>
                <a:sym typeface="Bookman Old Style"/>
              </a:rPr>
              <a:t>Borhade</a:t>
            </a:r>
            <a:endParaRPr lang="en-US" sz="1600" b="1" dirty="0">
              <a:solidFill>
                <a:schemeClr val="dk1"/>
              </a:solidFill>
              <a:latin typeface="Bookman Old Style"/>
              <a:ea typeface="Bookman Old Style"/>
              <a:cs typeface="Bookman Old Style"/>
              <a:sym typeface="Bookman Old Style"/>
            </a:endParaRPr>
          </a:p>
          <a:p>
            <a:pPr marL="342900" indent="-342900">
              <a:lnSpc>
                <a:spcPct val="90000"/>
              </a:lnSpc>
              <a:spcBef>
                <a:spcPts val="360"/>
              </a:spcBef>
              <a:buClr>
                <a:schemeClr val="dk1"/>
              </a:buClr>
              <a:buSzPts val="1800"/>
              <a:buFont typeface="+mj-lt"/>
              <a:buAutoNum type="arabicPeriod"/>
            </a:pPr>
            <a:r>
              <a:rPr lang="en-US" sz="1600" b="1" dirty="0" err="1">
                <a:solidFill>
                  <a:schemeClr val="dk1"/>
                </a:solidFill>
                <a:latin typeface="Bookman Old Style"/>
                <a:ea typeface="Bookman Old Style"/>
                <a:cs typeface="Bookman Old Style"/>
                <a:sym typeface="Bookman Old Style"/>
              </a:rPr>
              <a:t>Devendra</a:t>
            </a:r>
            <a:r>
              <a:rPr lang="en-US" sz="1600" b="1" dirty="0">
                <a:solidFill>
                  <a:schemeClr val="dk1"/>
                </a:solidFill>
                <a:latin typeface="Bookman Old Style"/>
                <a:ea typeface="Bookman Old Style"/>
                <a:cs typeface="Bookman Old Style"/>
                <a:sym typeface="Bookman Old Style"/>
              </a:rPr>
              <a:t> </a:t>
            </a:r>
            <a:r>
              <a:rPr lang="en-US" sz="1600" b="1" dirty="0" err="1">
                <a:solidFill>
                  <a:schemeClr val="dk1"/>
                </a:solidFill>
                <a:latin typeface="Bookman Old Style"/>
                <a:ea typeface="Bookman Old Style"/>
                <a:cs typeface="Bookman Old Style"/>
                <a:sym typeface="Bookman Old Style"/>
              </a:rPr>
              <a:t>Patil</a:t>
            </a:r>
            <a:endParaRPr lang="en-US" sz="1600" b="1" dirty="0">
              <a:solidFill>
                <a:schemeClr val="dk1"/>
              </a:solidFill>
              <a:latin typeface="Bookman Old Style"/>
              <a:ea typeface="Bookman Old Style"/>
              <a:cs typeface="Bookman Old Style"/>
              <a:sym typeface="Bookman Old Style"/>
            </a:endParaRPr>
          </a:p>
        </p:txBody>
      </p:sp>
      <p:sp>
        <p:nvSpPr>
          <p:cNvPr id="12" name="Google Shape;96;p1"/>
          <p:cNvSpPr>
            <a:spLocks noGrp="1"/>
          </p:cNvSpPr>
          <p:nvPr>
            <p:ph type="ftr" idx="11"/>
          </p:nvPr>
        </p:nvSpPr>
        <p:spPr>
          <a:xfrm>
            <a:off x="2858729" y="1222467"/>
            <a:ext cx="2895600" cy="954067"/>
          </a:xfrm>
          <a:prstGeom prst="rect">
            <a:avLst/>
          </a:prstGeom>
          <a:noFill/>
          <a:ln>
            <a:noFill/>
          </a:ln>
        </p:spPr>
        <p:txBody>
          <a:bodyPr spcFirstLastPara="1" wrap="square" lIns="91425" tIns="45700" rIns="91425" bIns="45700" anchor="ctr" anchorCtr="0">
            <a:spAutoFit/>
          </a:bodyPr>
          <a:lstStyle/>
          <a:p>
            <a:r>
              <a:rPr lang="en-IN" sz="2800" b="1" dirty="0">
                <a:solidFill>
                  <a:srgbClr val="FF0000"/>
                </a:solidFill>
                <a:latin typeface="Bookman Old Style"/>
                <a:ea typeface="Bookman Old Style"/>
                <a:cs typeface="Bookman Old Style"/>
                <a:sym typeface="Bookman Old Style"/>
              </a:rPr>
              <a:t>Group Name:- Debuggers</a:t>
            </a: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baseline="-25000" dirty="0">
                <a:latin typeface="Bookman Old Style"/>
                <a:ea typeface="Bookman Old Style"/>
                <a:cs typeface="Bookman Old Style"/>
                <a:sym typeface="Bookman Old Style"/>
              </a:rPr>
              <a:t>Project Status.</a:t>
            </a:r>
            <a:endParaRPr sz="3600" b="1" baseline="-25000" dirty="0">
              <a:latin typeface="Bookman Old Style"/>
              <a:ea typeface="Bookman Old Style"/>
              <a:cs typeface="Bookman Old Style"/>
              <a:sym typeface="Bookman Old Style"/>
            </a:endParaRPr>
          </a:p>
        </p:txBody>
      </p:sp>
      <p:sp>
        <p:nvSpPr>
          <p:cNvPr id="188" name="Google Shape;188;p9"/>
          <p:cNvSpPr txBox="1">
            <a:spLocks noGrp="1"/>
          </p:cNvSpPr>
          <p:nvPr>
            <p:ph type="subTitle" idx="4294967295"/>
          </p:nvPr>
        </p:nvSpPr>
        <p:spPr>
          <a:xfrm>
            <a:off x="353568" y="1069848"/>
            <a:ext cx="8458200" cy="2615184"/>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Arial"/>
              <a:buChar char="•"/>
            </a:pPr>
            <a:r>
              <a:rPr lang="en-US" sz="2000" b="0" i="0" u="none" strike="noStrike" cap="none" dirty="0">
                <a:solidFill>
                  <a:schemeClr val="dk1"/>
                </a:solidFill>
                <a:latin typeface="Century Schoolbook"/>
                <a:ea typeface="Century Schoolbook"/>
                <a:cs typeface="Century Schoolbook"/>
                <a:sym typeface="Century Schoolbook"/>
              </a:rPr>
              <a:t>To start working on our project we have to created the </a:t>
            </a:r>
            <a:r>
              <a:rPr lang="en-US" sz="2000" dirty="0">
                <a:latin typeface="Century Schoolbook"/>
                <a:ea typeface="Century Schoolbook"/>
                <a:cs typeface="Century Schoolbook"/>
                <a:sym typeface="Century Schoolbook"/>
              </a:rPr>
              <a:t>outlining </a:t>
            </a:r>
            <a:r>
              <a:rPr lang="en-US" sz="2000" b="0" i="0" u="none" strike="noStrike" cap="none" dirty="0">
                <a:solidFill>
                  <a:schemeClr val="dk1"/>
                </a:solidFill>
                <a:latin typeface="Century Schoolbook"/>
                <a:ea typeface="Century Schoolbook"/>
                <a:cs typeface="Century Schoolbook"/>
                <a:sym typeface="Century Schoolbook"/>
              </a:rPr>
              <a:t> which will contain the various option which are required for our project &amp; this one is our phase-1.</a:t>
            </a:r>
            <a:endParaRPr lang="en-US" sz="2000" dirty="0">
              <a:latin typeface="Century Schoolbook"/>
              <a:ea typeface="Century Schoolbook"/>
              <a:cs typeface="Century Schoolbook"/>
              <a:sym typeface="Century Schoolbook"/>
            </a:endParaRPr>
          </a:p>
          <a:p>
            <a:pPr marL="342900" marR="0" lvl="0" indent="-342900" algn="just" rtl="0">
              <a:spcBef>
                <a:spcPts val="0"/>
              </a:spcBef>
              <a:spcAft>
                <a:spcPts val="0"/>
              </a:spcAft>
              <a:buClr>
                <a:schemeClr val="dk1"/>
              </a:buClr>
              <a:buSzPts val="2000"/>
              <a:buFont typeface="Arial"/>
              <a:buChar char="•"/>
            </a:pPr>
            <a:endParaRPr sz="2000" b="0" i="0" u="none" strike="noStrike" cap="none" dirty="0">
              <a:solidFill>
                <a:schemeClr val="dk1"/>
              </a:solidFill>
              <a:latin typeface="Century Schoolbook"/>
              <a:ea typeface="Century Schoolbook"/>
              <a:cs typeface="Century Schoolbook"/>
              <a:sym typeface="Century Schoolbook"/>
            </a:endParaRPr>
          </a:p>
          <a:p>
            <a:pPr marL="342900" marR="0" lvl="0" indent="-342900" algn="just" rtl="0">
              <a:spcBef>
                <a:spcPts val="400"/>
              </a:spcBef>
              <a:spcAft>
                <a:spcPts val="0"/>
              </a:spcAft>
              <a:buClr>
                <a:schemeClr val="dk1"/>
              </a:buClr>
              <a:buSzPts val="2000"/>
              <a:buFont typeface="Arial"/>
              <a:buChar char="•"/>
            </a:pPr>
            <a:r>
              <a:rPr lang="en-US" sz="2000" b="0" i="0" u="none" strike="noStrike" cap="none" dirty="0">
                <a:solidFill>
                  <a:schemeClr val="dk1"/>
                </a:solidFill>
                <a:latin typeface="Century Schoolbook"/>
                <a:ea typeface="Century Schoolbook"/>
                <a:cs typeface="Century Schoolbook"/>
                <a:sym typeface="Century Schoolbook"/>
              </a:rPr>
              <a:t>The </a:t>
            </a:r>
            <a:r>
              <a:rPr lang="en-US" sz="2000" dirty="0">
                <a:latin typeface="Century Schoolbook"/>
                <a:ea typeface="Century Schoolbook"/>
                <a:cs typeface="Century Schoolbook"/>
                <a:sym typeface="Century Schoolbook"/>
              </a:rPr>
              <a:t>outlining</a:t>
            </a:r>
            <a:r>
              <a:rPr lang="en-US" sz="2000" b="0" i="0" u="none" strike="noStrike" cap="none" dirty="0">
                <a:solidFill>
                  <a:schemeClr val="dk1"/>
                </a:solidFill>
                <a:latin typeface="Century Schoolbook"/>
                <a:ea typeface="Century Schoolbook"/>
                <a:cs typeface="Century Schoolbook"/>
                <a:sym typeface="Century Schoolbook"/>
              </a:rPr>
              <a:t> of project which we had created is based on </a:t>
            </a:r>
            <a:r>
              <a:rPr lang="en-US" sz="2000" dirty="0">
                <a:latin typeface="Century Schoolbook"/>
                <a:ea typeface="Century Schoolbook"/>
                <a:cs typeface="Century Schoolbook"/>
                <a:sym typeface="Century Schoolbook"/>
              </a:rPr>
              <a:t>core java</a:t>
            </a:r>
            <a:r>
              <a:rPr lang="en-US" sz="2000" b="0" i="0" u="none" strike="noStrike" cap="none" dirty="0">
                <a:solidFill>
                  <a:schemeClr val="dk1"/>
                </a:solidFill>
                <a:latin typeface="Century Schoolbook"/>
                <a:ea typeface="Century Schoolbook"/>
                <a:cs typeface="Century Schoolbook"/>
                <a:sym typeface="Century Schoolbook"/>
              </a:rPr>
              <a:t>, in which we’re using the core JAVA concept and </a:t>
            </a:r>
            <a:r>
              <a:rPr lang="en-US" sz="2000" dirty="0">
                <a:latin typeface="Century Schoolbook"/>
                <a:ea typeface="Century Schoolbook"/>
                <a:cs typeface="Century Schoolbook"/>
                <a:sym typeface="Century Schoolbook"/>
              </a:rPr>
              <a:t>Hibernate</a:t>
            </a:r>
            <a:r>
              <a:rPr lang="en-US" sz="2000" b="0" i="0" u="none" strike="noStrike" cap="none" dirty="0">
                <a:solidFill>
                  <a:schemeClr val="dk1"/>
                </a:solidFill>
                <a:latin typeface="Century Schoolbook"/>
                <a:ea typeface="Century Schoolbook"/>
                <a:cs typeface="Century Schoolbook"/>
                <a:sym typeface="Century Schoolbook"/>
              </a:rPr>
              <a:t>(Database connectivity) concept.</a:t>
            </a:r>
            <a:endParaRPr lang="en-US" sz="2000" dirty="0">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cap="none" dirty="0">
                <a:latin typeface="Bookman Old Style"/>
                <a:ea typeface="Bookman Old Style"/>
                <a:cs typeface="Bookman Old Style"/>
                <a:sym typeface="Bookman Old Style"/>
              </a:rPr>
              <a:t> </a:t>
            </a:r>
            <a:r>
              <a:rPr lang="en-US" sz="2400" b="1" dirty="0">
                <a:latin typeface="Bookman Old Style"/>
                <a:ea typeface="Bookman Old Style"/>
                <a:cs typeface="Bookman Old Style"/>
                <a:sym typeface="Bookman Old Style"/>
              </a:rPr>
              <a:t>FUTURE SCOPE</a:t>
            </a:r>
            <a:r>
              <a:rPr lang="en-US" sz="2400" b="1" cap="none" dirty="0">
                <a:latin typeface="Bookman Old Style"/>
                <a:ea typeface="Bookman Old Style"/>
                <a:cs typeface="Bookman Old Style"/>
                <a:sym typeface="Bookman Old Style"/>
              </a:rPr>
              <a:t> </a:t>
            </a:r>
            <a:br>
              <a:rPr lang="en-US" sz="2400" b="1" cap="none" dirty="0">
                <a:latin typeface="Bookman Old Style"/>
                <a:ea typeface="Bookman Old Style"/>
                <a:cs typeface="Bookman Old Style"/>
                <a:sym typeface="Bookman Old Style"/>
              </a:rPr>
            </a:br>
            <a:endParaRPr sz="2400" baseline="-25000" dirty="0">
              <a:latin typeface="Bookman Old Style"/>
              <a:ea typeface="Bookman Old Style"/>
              <a:cs typeface="Bookman Old Style"/>
              <a:sym typeface="Bookman Old Style"/>
            </a:endParaRPr>
          </a:p>
        </p:txBody>
      </p:sp>
      <p:sp>
        <p:nvSpPr>
          <p:cNvPr id="243" name="Google Shape;243;p16"/>
          <p:cNvSpPr txBox="1">
            <a:spLocks noGrp="1"/>
          </p:cNvSpPr>
          <p:nvPr>
            <p:ph type="subTitle" idx="4294967295"/>
          </p:nvPr>
        </p:nvSpPr>
        <p:spPr>
          <a:xfrm>
            <a:off x="384048" y="1709928"/>
            <a:ext cx="8458200" cy="3794760"/>
          </a:xfrm>
          <a:prstGeom prst="rect">
            <a:avLst/>
          </a:prstGeom>
          <a:noFill/>
          <a:ln>
            <a:noFill/>
          </a:ln>
        </p:spPr>
        <p:txBody>
          <a:bodyPr spcFirstLastPara="1" wrap="square" lIns="91425" tIns="45700" rIns="91425" bIns="45700" anchor="t" anchorCtr="0">
            <a:noAutofit/>
          </a:bodyPr>
          <a:lstStyle/>
          <a:p>
            <a:pPr marL="127000" marR="0" lvl="0" indent="0" algn="just" rtl="0">
              <a:spcBef>
                <a:spcPts val="0"/>
              </a:spcBef>
              <a:spcAft>
                <a:spcPts val="0"/>
              </a:spcAft>
              <a:buClr>
                <a:schemeClr val="dk1"/>
              </a:buClr>
              <a:buSzPts val="2000"/>
              <a:buNone/>
            </a:pPr>
            <a:endParaRPr lang="en-US" sz="1800" b="0" i="0" u="none" strike="noStrike" cap="none" dirty="0">
              <a:solidFill>
                <a:schemeClr val="dk1"/>
              </a:solidFill>
              <a:latin typeface="Century Schoolbook"/>
              <a:ea typeface="Century Schoolbook"/>
              <a:cs typeface="Century Schoolbook"/>
              <a:sym typeface="Century Schoolbook"/>
            </a:endParaRPr>
          </a:p>
          <a:p>
            <a:pPr marL="469900" lvl="0" indent="-342900" algn="just">
              <a:spcBef>
                <a:spcPts val="0"/>
              </a:spcBef>
              <a:buSzPts val="2000"/>
              <a:buFont typeface="Arial" pitchFamily="34" charset="0"/>
              <a:buChar char="•"/>
            </a:pPr>
            <a:r>
              <a:rPr lang="en-US" sz="1800" dirty="0">
                <a:latin typeface="Century Schoolbook"/>
                <a:ea typeface="Century Schoolbook"/>
                <a:cs typeface="Century Schoolbook"/>
                <a:sym typeface="Century Schoolbook"/>
              </a:rPr>
              <a:t>Online sales will continue to rise. Every webpage designed to sell a product or market a services should understand future of online shopping. Although the online buyer cannot return an item as quickly in some situation as the buyer who can walk in and out of a Wal-Mart or Sears when the parking lot isn’t </a:t>
            </a:r>
            <a:r>
              <a:rPr lang="en-US" sz="1800" b="0" i="0" u="none" strike="noStrike" cap="none" dirty="0">
                <a:solidFill>
                  <a:schemeClr val="dk1"/>
                </a:solidFill>
                <a:latin typeface="Century Schoolbook"/>
                <a:ea typeface="Century Schoolbook"/>
                <a:cs typeface="Century Schoolbook"/>
                <a:sym typeface="Century Schoolbook"/>
              </a:rPr>
              <a:t> </a:t>
            </a:r>
            <a:r>
              <a:rPr lang="en-US" sz="1800" dirty="0">
                <a:latin typeface="Century Schoolbook"/>
                <a:ea typeface="Century Schoolbook"/>
                <a:cs typeface="Century Schoolbook"/>
                <a:sym typeface="Century Schoolbook"/>
              </a:rPr>
              <a:t>crowded or there is no line at the return desk , there are many other reasons to buy online.</a:t>
            </a:r>
          </a:p>
          <a:p>
            <a:pPr marL="127000" lvl="0" indent="0" algn="just">
              <a:spcBef>
                <a:spcPts val="0"/>
              </a:spcBef>
              <a:buSzPts val="2000"/>
              <a:buNone/>
            </a:pPr>
            <a:endParaRPr lang="en-US" sz="1800" dirty="0">
              <a:latin typeface="Century Schoolbook"/>
              <a:ea typeface="Century Schoolbook"/>
              <a:cs typeface="Century Schoolbook"/>
              <a:sym typeface="Century Schoolbook"/>
            </a:endParaRPr>
          </a:p>
          <a:p>
            <a:pPr marL="469900" lvl="0" indent="-342900" algn="just">
              <a:spcBef>
                <a:spcPts val="0"/>
              </a:spcBef>
              <a:buSzPts val="2000"/>
              <a:buFont typeface="Arial" pitchFamily="34" charset="0"/>
              <a:buChar char="•"/>
            </a:pPr>
            <a:r>
              <a:rPr lang="en-US" sz="1800" b="0" i="0" u="none" strike="noStrike" cap="none" dirty="0">
                <a:solidFill>
                  <a:schemeClr val="dk1"/>
                </a:solidFill>
                <a:latin typeface="Century Schoolbook"/>
                <a:ea typeface="Century Schoolbook"/>
                <a:cs typeface="Century Schoolbook"/>
                <a:sym typeface="Century Schoolbook"/>
              </a:rPr>
              <a:t>Internet social life is here – even simplifying the dating and matching processes</a:t>
            </a:r>
            <a:r>
              <a:rPr lang="en-US" sz="1800" dirty="0">
                <a:latin typeface="Century Schoolbook"/>
                <a:ea typeface="Century Schoolbook"/>
                <a:cs typeface="Century Schoolbook"/>
                <a:sym typeface="Century Schoolbook"/>
              </a:rPr>
              <a:t>. This computerized internet socializing saves time and money.</a:t>
            </a:r>
          </a:p>
          <a:p>
            <a:pPr marL="469900" lvl="0" indent="-342900" algn="just">
              <a:spcBef>
                <a:spcPts val="0"/>
              </a:spcBef>
              <a:buSzPts val="2000"/>
              <a:buFont typeface="Arial" pitchFamily="34" charset="0"/>
              <a:buChar char="•"/>
            </a:pPr>
            <a:endParaRPr lang="en-US" sz="1800" b="0" i="0" u="none" strike="noStrike" cap="none" dirty="0">
              <a:solidFill>
                <a:schemeClr val="dk1"/>
              </a:solidFill>
              <a:latin typeface="Century Schoolbook"/>
              <a:ea typeface="Century Schoolbook"/>
              <a:cs typeface="Century Schoolbook"/>
              <a:sym typeface="Century Schoolbook"/>
            </a:endParaRPr>
          </a:p>
          <a:p>
            <a:pPr marL="469900" indent="-342900" algn="just">
              <a:spcBef>
                <a:spcPts val="0"/>
              </a:spcBef>
              <a:buSzPts val="2000"/>
              <a:buFont typeface="Arial" pitchFamily="34" charset="0"/>
              <a:buChar char="•"/>
            </a:pPr>
            <a:r>
              <a:rPr lang="en-US" sz="1800" dirty="0">
                <a:latin typeface="Century Schoolbook"/>
                <a:ea typeface="Century Schoolbook"/>
                <a:cs typeface="Century Schoolbook"/>
                <a:sym typeface="Century Schoolbook"/>
              </a:rPr>
              <a:t>The project made here is just to ensure that this product could be valid in today real challenging world . Here all the facilities are made and tested.</a:t>
            </a:r>
          </a:p>
          <a:p>
            <a:pPr marL="469900" lvl="0" indent="-342900" algn="just">
              <a:spcBef>
                <a:spcPts val="0"/>
              </a:spcBef>
              <a:buSzPts val="2000"/>
              <a:buFont typeface="Arial" pitchFamily="34" charset="0"/>
              <a:buChar char="•"/>
            </a:pPr>
            <a:endParaRPr sz="1800" b="0" i="0" u="none" strike="noStrike" cap="none" dirty="0">
              <a:solidFill>
                <a:schemeClr val="dk1"/>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spTree>
    <p:extLst>
      <p:ext uri="{BB962C8B-B14F-4D97-AF65-F5344CB8AC3E}">
        <p14:creationId xmlns:p14="http://schemas.microsoft.com/office/powerpoint/2010/main" val="1959955339"/>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latin typeface="Bookman Old Style"/>
                <a:ea typeface="Bookman Old Style"/>
                <a:cs typeface="Bookman Old Style"/>
                <a:sym typeface="Bookman Old Style"/>
              </a:rPr>
              <a:t>Conclusion</a:t>
            </a:r>
            <a:endParaRPr sz="2400" baseline="-25000" dirty="0">
              <a:latin typeface="Bookman Old Style"/>
              <a:ea typeface="Bookman Old Style"/>
              <a:cs typeface="Bookman Old Style"/>
              <a:sym typeface="Bookman Old Style"/>
            </a:endParaRPr>
          </a:p>
        </p:txBody>
      </p:sp>
      <p:sp>
        <p:nvSpPr>
          <p:cNvPr id="235" name="Google Shape;235;p15"/>
          <p:cNvSpPr txBox="1">
            <a:spLocks noGrp="1"/>
          </p:cNvSpPr>
          <p:nvPr>
            <p:ph type="subTitle" idx="4294967295"/>
          </p:nvPr>
        </p:nvSpPr>
        <p:spPr>
          <a:xfrm>
            <a:off x="381000" y="1143000"/>
            <a:ext cx="8458200" cy="5334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800"/>
              <a:buNone/>
            </a:pPr>
            <a:r>
              <a:rPr lang="en-US" sz="1800" dirty="0">
                <a:latin typeface="Century Schoolbook"/>
                <a:ea typeface="Century Schoolbook"/>
                <a:cs typeface="Century Schoolbook"/>
                <a:sym typeface="Century Schoolbook"/>
              </a:rPr>
              <a:t>   </a:t>
            </a:r>
          </a:p>
          <a:p>
            <a:pPr marL="342900" marR="0" lvl="0" indent="-342900" algn="just" rtl="0">
              <a:spcBef>
                <a:spcPts val="360"/>
              </a:spcBef>
              <a:spcAft>
                <a:spcPts val="0"/>
              </a:spcAft>
              <a:buClr>
                <a:schemeClr val="dk1"/>
              </a:buClr>
              <a:buSzPts val="1800"/>
              <a:buFont typeface="Wingdings" pitchFamily="2" charset="2"/>
              <a:buChar char="q"/>
            </a:pPr>
            <a:r>
              <a:rPr lang="en-US" sz="1800" dirty="0">
                <a:latin typeface="Century Schoolbook"/>
                <a:ea typeface="Century Schoolbook"/>
                <a:cs typeface="Century Schoolbook"/>
                <a:sym typeface="Century Schoolbook"/>
              </a:rPr>
              <a:t>Online shopping is the best way to purchase any item but be careful because there may be some fake product on different sites.</a:t>
            </a:r>
          </a:p>
          <a:p>
            <a:pPr marL="0" marR="0" lvl="0" indent="0" algn="just" rtl="0">
              <a:spcBef>
                <a:spcPts val="360"/>
              </a:spcBef>
              <a:spcAft>
                <a:spcPts val="0"/>
              </a:spcAft>
              <a:buClr>
                <a:schemeClr val="dk1"/>
              </a:buClr>
              <a:buSzPts val="1800"/>
              <a:buNone/>
            </a:pPr>
            <a:endParaRPr lang="en-US" sz="1800" dirty="0">
              <a:latin typeface="Century Schoolbook"/>
              <a:ea typeface="Century Schoolbook"/>
              <a:cs typeface="Century Schoolbook"/>
              <a:sym typeface="Century Schoolbook"/>
            </a:endParaRPr>
          </a:p>
          <a:p>
            <a:pPr marL="342900" marR="0" lvl="0" indent="-342900" algn="just" rtl="0">
              <a:spcBef>
                <a:spcPts val="360"/>
              </a:spcBef>
              <a:spcAft>
                <a:spcPts val="0"/>
              </a:spcAft>
              <a:buClr>
                <a:schemeClr val="dk1"/>
              </a:buClr>
              <a:buSzPts val="1800"/>
              <a:buFont typeface="Wingdings" pitchFamily="2" charset="2"/>
              <a:buChar char="q"/>
            </a:pPr>
            <a:r>
              <a:rPr lang="en-US" sz="1800" b="0" i="0" u="none" strike="noStrike" cap="none" dirty="0">
                <a:solidFill>
                  <a:schemeClr val="dk1"/>
                </a:solidFill>
                <a:latin typeface="Century Schoolbook"/>
                <a:ea typeface="Century Schoolbook"/>
                <a:cs typeface="Century Schoolbook"/>
                <a:sym typeface="Century Schoolbook"/>
              </a:rPr>
              <a:t>Only purchase those items which can </a:t>
            </a:r>
            <a:r>
              <a:rPr lang="en-US" sz="1800" b="0" i="0" u="none" strike="noStrike" cap="none">
                <a:solidFill>
                  <a:schemeClr val="dk1"/>
                </a:solidFill>
                <a:latin typeface="Century Schoolbook"/>
                <a:ea typeface="Century Schoolbook"/>
                <a:cs typeface="Century Schoolbook"/>
                <a:sym typeface="Century Schoolbook"/>
              </a:rPr>
              <a:t>be recognised </a:t>
            </a:r>
            <a:r>
              <a:rPr lang="en-US" sz="1800" b="0" i="0" u="none" strike="noStrike" cap="none" dirty="0">
                <a:solidFill>
                  <a:schemeClr val="dk1"/>
                </a:solidFill>
                <a:latin typeface="Century Schoolbook"/>
                <a:ea typeface="Century Schoolbook"/>
                <a:cs typeface="Century Schoolbook"/>
                <a:sym typeface="Century Schoolbook"/>
              </a:rPr>
              <a:t>easily  that item is fake or not or choose according rating of buyer.</a:t>
            </a:r>
          </a:p>
          <a:p>
            <a:pPr marL="0" marR="0" lvl="0" indent="0" algn="just" rtl="0">
              <a:spcBef>
                <a:spcPts val="360"/>
              </a:spcBef>
              <a:spcAft>
                <a:spcPts val="0"/>
              </a:spcAft>
              <a:buClr>
                <a:schemeClr val="dk1"/>
              </a:buClr>
              <a:buSzPts val="1800"/>
              <a:buNone/>
            </a:pPr>
            <a:endParaRPr lang="en-US" sz="1800" b="0" i="0" u="none" strike="noStrike" cap="none" dirty="0">
              <a:solidFill>
                <a:schemeClr val="dk1"/>
              </a:solidFill>
              <a:latin typeface="Century Schoolbook"/>
              <a:ea typeface="Century Schoolbook"/>
              <a:cs typeface="Century Schoolbook"/>
              <a:sym typeface="Century Schoolbook"/>
            </a:endParaRPr>
          </a:p>
          <a:p>
            <a:pPr marL="342900" marR="0" lvl="0" indent="-342900" algn="just" rtl="0">
              <a:spcBef>
                <a:spcPts val="360"/>
              </a:spcBef>
              <a:spcAft>
                <a:spcPts val="0"/>
              </a:spcAft>
              <a:buClr>
                <a:schemeClr val="dk1"/>
              </a:buClr>
              <a:buSzPts val="1800"/>
              <a:buFont typeface="Wingdings" pitchFamily="2" charset="2"/>
              <a:buChar char="q"/>
            </a:pPr>
            <a:r>
              <a:rPr lang="en-US" sz="1800" dirty="0">
                <a:latin typeface="Century Schoolbook"/>
                <a:ea typeface="Century Schoolbook"/>
                <a:cs typeface="Century Schoolbook"/>
                <a:sym typeface="Century Schoolbook"/>
              </a:rPr>
              <a:t>But not to worry, on my site you will get all items genuine and trusty, just check once here before buy anywhere. </a:t>
            </a:r>
            <a:endParaRPr sz="1800" b="0" i="0" u="none" strike="noStrike" cap="none" dirty="0">
              <a:solidFill>
                <a:schemeClr val="dk1"/>
              </a:solidFill>
              <a:latin typeface="Century Schoolbook"/>
              <a:ea typeface="Century Schoolbook"/>
              <a:cs typeface="Century Schoolbook"/>
              <a:sym typeface="Century Schoolbook"/>
            </a:endParaRPr>
          </a:p>
        </p:txBody>
      </p:sp>
      <p:sp>
        <p:nvSpPr>
          <p:cNvPr id="2" name="Footer Placeholder 1"/>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spTree>
    <p:extLst>
      <p:ext uri="{BB962C8B-B14F-4D97-AF65-F5344CB8AC3E}">
        <p14:creationId xmlns:p14="http://schemas.microsoft.com/office/powerpoint/2010/main" val="2221685403"/>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9AB5E4"/>
            </a:gs>
            <a:gs pos="50000">
              <a:srgbClr val="C2D1ED"/>
            </a:gs>
            <a:gs pos="100000">
              <a:srgbClr val="E1E8F5"/>
            </a:gs>
          </a:gsLst>
          <a:lin ang="5400000" scaled="0"/>
        </a:gradFill>
        <a:effectLst/>
      </p:bgPr>
    </p:bg>
    <p:spTree>
      <p:nvGrpSpPr>
        <p:cNvPr id="1" name="Shape 255"/>
        <p:cNvGrpSpPr/>
        <p:nvPr/>
      </p:nvGrpSpPr>
      <p:grpSpPr>
        <a:xfrm>
          <a:off x="0" y="0"/>
          <a:ext cx="0" cy="0"/>
          <a:chOff x="0" y="0"/>
          <a:chExt cx="0" cy="0"/>
        </a:xfrm>
      </p:grpSpPr>
      <p:sp>
        <p:nvSpPr>
          <p:cNvPr id="256" name="Google Shape;256;p18"/>
          <p:cNvSpPr txBox="1">
            <a:spLocks noGrp="1"/>
          </p:cNvSpPr>
          <p:nvPr>
            <p:ph type="subTitle" idx="1"/>
          </p:nvPr>
        </p:nvSpPr>
        <p:spPr>
          <a:xfrm>
            <a:off x="0" y="304800"/>
            <a:ext cx="8763000" cy="42672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a:solidFill>
                <a:schemeClr val="dk1"/>
              </a:solidFill>
            </a:endParaRPr>
          </a:p>
          <a:p>
            <a:pPr marL="342900" lvl="0" indent="-342900" algn="ctr" rtl="0">
              <a:lnSpc>
                <a:spcPct val="150000"/>
              </a:lnSpc>
              <a:spcBef>
                <a:spcPts val="800"/>
              </a:spcBef>
              <a:spcAft>
                <a:spcPts val="0"/>
              </a:spcAft>
              <a:buClr>
                <a:srgbClr val="888888"/>
              </a:buClr>
              <a:buSzPts val="4000"/>
              <a:buNone/>
            </a:pPr>
            <a:endParaRPr sz="4000" b="1">
              <a:solidFill>
                <a:schemeClr val="dk1"/>
              </a:solidFill>
            </a:endParaRPr>
          </a:p>
          <a:p>
            <a:pPr marL="342900" lvl="0" indent="-342900" algn="ctr" rtl="0">
              <a:lnSpc>
                <a:spcPct val="150000"/>
              </a:lnSpc>
              <a:spcBef>
                <a:spcPts val="800"/>
              </a:spcBef>
              <a:spcAft>
                <a:spcPts val="0"/>
              </a:spcAft>
              <a:buClr>
                <a:srgbClr val="FF0000"/>
              </a:buClr>
              <a:buSzPts val="4000"/>
              <a:buNone/>
            </a:pPr>
            <a:r>
              <a:rPr lang="en-US" sz="4000" b="1">
                <a:solidFill>
                  <a:srgbClr val="FF0000"/>
                </a:solidFill>
                <a:latin typeface="Bookman Old Style"/>
                <a:ea typeface="Bookman Old Style"/>
                <a:cs typeface="Bookman Old Style"/>
                <a:sym typeface="Bookman Old Style"/>
              </a:rPr>
              <a:t>Thank You</a:t>
            </a:r>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ctrTitle"/>
          </p:nvPr>
        </p:nvSpPr>
        <p:spPr>
          <a:xfrm>
            <a:off x="0" y="0"/>
            <a:ext cx="9144000" cy="1470025"/>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Bookman Old Style"/>
                <a:ea typeface="Bookman Old Style"/>
                <a:cs typeface="Bookman Old Style"/>
                <a:sym typeface="Bookman Old Style"/>
              </a:rPr>
              <a:t>INDEX</a:t>
            </a:r>
            <a:endParaRPr dirty="0"/>
          </a:p>
        </p:txBody>
      </p:sp>
      <p:sp>
        <p:nvSpPr>
          <p:cNvPr id="104" name="Google Shape;104;p2"/>
          <p:cNvSpPr txBox="1">
            <a:spLocks noGrp="1"/>
          </p:cNvSpPr>
          <p:nvPr>
            <p:ph type="subTitle" idx="1"/>
          </p:nvPr>
        </p:nvSpPr>
        <p:spPr>
          <a:xfrm>
            <a:off x="457200" y="1600200"/>
            <a:ext cx="8458200" cy="4724400"/>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50000"/>
              </a:lnSpc>
              <a:spcBef>
                <a:spcPts val="0"/>
              </a:spcBef>
              <a:spcAft>
                <a:spcPts val="0"/>
              </a:spcAft>
              <a:buClr>
                <a:schemeClr val="dk1"/>
              </a:buClr>
              <a:buSzPts val="2400"/>
              <a:buFont typeface="Arial"/>
              <a:buAutoNum type="arabicPeriod"/>
            </a:pPr>
            <a:r>
              <a:rPr lang="en-US" sz="2600" b="1" dirty="0">
                <a:solidFill>
                  <a:schemeClr val="dk1"/>
                </a:solidFill>
                <a:latin typeface="Bookman Old Style"/>
                <a:ea typeface="Bookman Old Style"/>
                <a:cs typeface="Bookman Old Style"/>
                <a:sym typeface="Bookman Old Style"/>
              </a:rPr>
              <a:t>Introduction</a:t>
            </a:r>
            <a:endParaRPr sz="2600" dirty="0"/>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a:solidFill>
                  <a:schemeClr val="dk1"/>
                </a:solidFill>
                <a:latin typeface="Bookman Old Style"/>
                <a:ea typeface="Bookman Old Style"/>
                <a:cs typeface="Bookman Old Style"/>
                <a:sym typeface="Bookman Old Style"/>
              </a:rPr>
              <a:t>Problem Statement &amp; Benefits</a:t>
            </a:r>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a:solidFill>
                  <a:schemeClr val="dk1"/>
                </a:solidFill>
                <a:latin typeface="Bookman Old Style"/>
                <a:ea typeface="Bookman Old Style"/>
                <a:cs typeface="Bookman Old Style"/>
                <a:sym typeface="Bookman Old Style"/>
              </a:rPr>
              <a:t>Online Shopping Process </a:t>
            </a:r>
            <a:endParaRPr sz="2600" dirty="0"/>
          </a:p>
          <a:p>
            <a:pPr marL="514350" lvl="0" indent="-514350" algn="l" rtl="0">
              <a:lnSpc>
                <a:spcPct val="150000"/>
              </a:lnSpc>
              <a:spcBef>
                <a:spcPts val="0"/>
              </a:spcBef>
              <a:spcAft>
                <a:spcPts val="0"/>
              </a:spcAft>
              <a:buClr>
                <a:schemeClr val="dk1"/>
              </a:buClr>
              <a:buSzPts val="2400"/>
              <a:buFont typeface="Arial"/>
              <a:buAutoNum type="arabicPeriod"/>
            </a:pPr>
            <a:r>
              <a:rPr lang="en-IN" sz="2600" b="1" dirty="0">
                <a:solidFill>
                  <a:schemeClr val="dk1"/>
                </a:solidFill>
                <a:latin typeface="Bookman Old Style"/>
                <a:sym typeface="Bookman Old Style"/>
              </a:rPr>
              <a:t>Objectives</a:t>
            </a:r>
          </a:p>
          <a:p>
            <a:pPr marL="514350" indent="-514350" algn="l">
              <a:lnSpc>
                <a:spcPct val="150000"/>
              </a:lnSpc>
              <a:spcBef>
                <a:spcPts val="0"/>
              </a:spcBef>
              <a:buClr>
                <a:schemeClr val="dk1"/>
              </a:buClr>
              <a:buSzPts val="2400"/>
              <a:buFont typeface="Arial"/>
              <a:buAutoNum type="arabicPeriod"/>
            </a:pPr>
            <a:r>
              <a:rPr lang="en-US" sz="2400" b="1" dirty="0">
                <a:solidFill>
                  <a:schemeClr val="tx1"/>
                </a:solidFill>
                <a:latin typeface="Bookman Old Style"/>
                <a:ea typeface="Bookman Old Style"/>
                <a:cs typeface="Bookman Old Style"/>
                <a:sym typeface="Bookman Old Style"/>
              </a:rPr>
              <a:t>Literature Survey</a:t>
            </a:r>
            <a:endParaRPr sz="2600" dirty="0"/>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a:solidFill>
                  <a:schemeClr val="dk1"/>
                </a:solidFill>
                <a:latin typeface="Bookman Old Style"/>
                <a:sym typeface="Bookman Old Style"/>
              </a:rPr>
              <a:t>Plan of Action</a:t>
            </a:r>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a:solidFill>
                  <a:schemeClr val="dk1"/>
                </a:solidFill>
                <a:latin typeface="Bookman Old Style"/>
                <a:sym typeface="Bookman Old Style"/>
              </a:rPr>
              <a:t>Data Flow Diagram</a:t>
            </a:r>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a:solidFill>
                  <a:schemeClr val="dk1"/>
                </a:solidFill>
                <a:latin typeface="Bookman Old Style"/>
                <a:ea typeface="Bookman Old Style"/>
                <a:cs typeface="Bookman Old Style"/>
                <a:sym typeface="Bookman Old Style"/>
              </a:rPr>
              <a:t>Project Status</a:t>
            </a:r>
          </a:p>
          <a:p>
            <a:pPr marL="514350" lvl="0" indent="-514350" algn="l">
              <a:lnSpc>
                <a:spcPct val="150000"/>
              </a:lnSpc>
              <a:spcBef>
                <a:spcPts val="0"/>
              </a:spcBef>
              <a:buClr>
                <a:schemeClr val="dk1"/>
              </a:buClr>
              <a:buSzPts val="2400"/>
              <a:buFont typeface="Arial"/>
              <a:buAutoNum type="arabicPeriod"/>
            </a:pPr>
            <a:r>
              <a:rPr lang="en-US" sz="2600" b="1" dirty="0">
                <a:solidFill>
                  <a:schemeClr val="dk1"/>
                </a:solidFill>
                <a:latin typeface="Bookman Old Style"/>
                <a:ea typeface="Bookman Old Style"/>
                <a:cs typeface="Bookman Old Style"/>
                <a:sym typeface="Bookman Old Style"/>
              </a:rPr>
              <a:t>Future Scope</a:t>
            </a:r>
          </a:p>
          <a:p>
            <a:pPr marL="514350" lvl="0" indent="-514350" algn="l" rtl="0">
              <a:lnSpc>
                <a:spcPct val="150000"/>
              </a:lnSpc>
              <a:spcBef>
                <a:spcPts val="0"/>
              </a:spcBef>
              <a:spcAft>
                <a:spcPts val="0"/>
              </a:spcAft>
              <a:buClr>
                <a:schemeClr val="dk1"/>
              </a:buClr>
              <a:buSzPts val="2400"/>
              <a:buFont typeface="Arial"/>
              <a:buAutoNum type="arabicPeriod"/>
            </a:pPr>
            <a:r>
              <a:rPr lang="en-US" sz="2600" b="1" dirty="0">
                <a:solidFill>
                  <a:schemeClr val="dk1"/>
                </a:solidFill>
                <a:latin typeface="Bookman Old Style"/>
                <a:sym typeface="Bookman Old Style"/>
              </a:rPr>
              <a:t>Conclusion</a:t>
            </a:r>
            <a:endParaRPr sz="2600" dirty="0">
              <a:solidFill>
                <a:schemeClr val="dk1"/>
              </a:solidFill>
            </a:endParaRPr>
          </a:p>
          <a:p>
            <a:pPr marL="514350" lvl="0" indent="-514350" algn="l" rtl="0">
              <a:lnSpc>
                <a:spcPct val="90000"/>
              </a:lnSpc>
              <a:spcBef>
                <a:spcPts val="520"/>
              </a:spcBef>
              <a:spcAft>
                <a:spcPts val="0"/>
              </a:spcAft>
              <a:buClr>
                <a:srgbClr val="888888"/>
              </a:buClr>
              <a:buSzPts val="2600"/>
              <a:buNone/>
            </a:pPr>
            <a:endParaRPr sz="2600" dirty="0">
              <a:solidFill>
                <a:schemeClr val="dk1"/>
              </a:solidFill>
            </a:endParaRPr>
          </a:p>
          <a:p>
            <a:pPr marL="514350" lvl="0" indent="-349250" algn="l" rtl="0">
              <a:lnSpc>
                <a:spcPct val="90000"/>
              </a:lnSpc>
              <a:spcBef>
                <a:spcPts val="520"/>
              </a:spcBef>
              <a:spcAft>
                <a:spcPts val="0"/>
              </a:spcAft>
              <a:buClr>
                <a:srgbClr val="888888"/>
              </a:buClr>
              <a:buSzPts val="2600"/>
              <a:buFont typeface="Arial"/>
              <a:buNone/>
            </a:pPr>
            <a:endParaRPr sz="2600" dirty="0">
              <a:solidFill>
                <a:schemeClr val="dk1"/>
              </a:solidFill>
            </a:endParaRPr>
          </a:p>
        </p:txBody>
      </p:sp>
      <p:sp>
        <p:nvSpPr>
          <p:cNvPr id="2" name="Footer Placeholder 1"/>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0" y="0"/>
            <a:ext cx="9144000" cy="10668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chemeClr val="dk1"/>
                </a:solidFill>
                <a:latin typeface="Bookman Old Style"/>
                <a:ea typeface="Bookman Old Style"/>
                <a:cs typeface="Bookman Old Style"/>
                <a:sym typeface="Bookman Old Style"/>
              </a:rPr>
              <a:t>INTRODUCTION</a:t>
            </a:r>
            <a:endParaRPr sz="2400" b="1" i="0" u="none" strike="noStrike" cap="none" dirty="0">
              <a:solidFill>
                <a:schemeClr val="dk1"/>
              </a:solidFill>
              <a:latin typeface="Bookman Old Style"/>
              <a:ea typeface="Bookman Old Style"/>
              <a:cs typeface="Bookman Old Style"/>
              <a:sym typeface="Bookman Old Style"/>
            </a:endParaRPr>
          </a:p>
        </p:txBody>
      </p:sp>
      <p:sp>
        <p:nvSpPr>
          <p:cNvPr id="111" name="Google Shape;111;p3"/>
          <p:cNvSpPr txBox="1">
            <a:spLocks noGrp="1"/>
          </p:cNvSpPr>
          <p:nvPr>
            <p:ph type="subTitle" idx="1"/>
          </p:nvPr>
        </p:nvSpPr>
        <p:spPr>
          <a:xfrm>
            <a:off x="571500" y="1495963"/>
            <a:ext cx="8001000" cy="2031285"/>
          </a:xfrm>
          <a:prstGeom prst="rect">
            <a:avLst/>
          </a:prstGeom>
          <a:noFill/>
          <a:ln>
            <a:noFill/>
          </a:ln>
        </p:spPr>
        <p:txBody>
          <a:bodyPr spcFirstLastPara="1" wrap="square" lIns="91425" tIns="45700" rIns="91425" bIns="45700" anchor="ctr" anchorCtr="0">
            <a:spAutoFit/>
          </a:bodyPr>
          <a:lstStyle/>
          <a:p>
            <a:pPr marL="342900" lvl="0" indent="-457200" algn="just" rtl="0">
              <a:spcBef>
                <a:spcPts val="0"/>
              </a:spcBef>
              <a:spcAft>
                <a:spcPts val="0"/>
              </a:spcAft>
              <a:buClr>
                <a:schemeClr val="dk1"/>
              </a:buClr>
              <a:buSzPts val="1800"/>
              <a:buFont typeface="Wingdings" pitchFamily="2" charset="2"/>
              <a:buChar char="q"/>
            </a:pPr>
            <a:r>
              <a:rPr lang="en-US" sz="1800" dirty="0">
                <a:solidFill>
                  <a:schemeClr val="tx1"/>
                </a:solidFill>
                <a:latin typeface="+mn-lt"/>
              </a:rPr>
              <a:t>Shopping is one of the essential part of our daily life. We’re using different type of shops to buy different kind of things everyday.</a:t>
            </a:r>
          </a:p>
          <a:p>
            <a:pPr marL="0" lvl="0" indent="0" algn="just" rtl="0">
              <a:spcBef>
                <a:spcPts val="0"/>
              </a:spcBef>
              <a:spcAft>
                <a:spcPts val="0"/>
              </a:spcAft>
              <a:buClr>
                <a:schemeClr val="dk1"/>
              </a:buClr>
              <a:buSzPts val="1800"/>
            </a:pPr>
            <a:endParaRPr lang="en-US" sz="1800" dirty="0">
              <a:solidFill>
                <a:schemeClr val="tx1"/>
              </a:solidFill>
              <a:latin typeface="+mn-lt"/>
            </a:endParaRPr>
          </a:p>
          <a:p>
            <a:pPr marL="342900" lvl="0" indent="-457200" algn="just" rtl="0">
              <a:spcBef>
                <a:spcPts val="0"/>
              </a:spcBef>
              <a:spcAft>
                <a:spcPts val="0"/>
              </a:spcAft>
              <a:buClr>
                <a:schemeClr val="dk1"/>
              </a:buClr>
              <a:buSzPts val="1800"/>
              <a:buFont typeface="Wingdings" pitchFamily="2" charset="2"/>
              <a:buChar char="q"/>
            </a:pPr>
            <a:r>
              <a:rPr lang="en-US" sz="1800" dirty="0">
                <a:solidFill>
                  <a:schemeClr val="tx1"/>
                </a:solidFill>
                <a:latin typeface="+mn-lt"/>
              </a:rPr>
              <a:t>Today our life is divided into two parts :-</a:t>
            </a:r>
          </a:p>
          <a:p>
            <a:pPr marL="0" lvl="0" indent="0" algn="just" rtl="0">
              <a:spcBef>
                <a:spcPts val="0"/>
              </a:spcBef>
              <a:spcAft>
                <a:spcPts val="0"/>
              </a:spcAft>
              <a:buClr>
                <a:schemeClr val="dk1"/>
              </a:buClr>
              <a:buSzPts val="1800"/>
            </a:pPr>
            <a:endParaRPr lang="en-US" sz="1800" dirty="0">
              <a:solidFill>
                <a:schemeClr val="tx1"/>
              </a:solidFill>
              <a:latin typeface="+mn-lt"/>
            </a:endParaRPr>
          </a:p>
          <a:p>
            <a:pPr lvl="1" indent="-457200" algn="just">
              <a:spcBef>
                <a:spcPts val="0"/>
              </a:spcBef>
              <a:buClr>
                <a:schemeClr val="dk1"/>
              </a:buClr>
              <a:buSzPts val="1800"/>
              <a:buFont typeface="Arial" pitchFamily="34" charset="0"/>
              <a:buChar char="•"/>
            </a:pPr>
            <a:r>
              <a:rPr lang="en-US" sz="1800" b="1" dirty="0">
                <a:solidFill>
                  <a:schemeClr val="tx1"/>
                </a:solidFill>
                <a:latin typeface="+mn-lt"/>
              </a:rPr>
              <a:t>Physical life : </a:t>
            </a:r>
            <a:r>
              <a:rPr lang="en-US" sz="1800" dirty="0">
                <a:solidFill>
                  <a:schemeClr val="tx1"/>
                </a:solidFill>
                <a:latin typeface="+mn-lt"/>
              </a:rPr>
              <a:t>We met everyone physically</a:t>
            </a:r>
          </a:p>
          <a:p>
            <a:pPr lvl="1" indent="-457200" algn="just">
              <a:spcBef>
                <a:spcPts val="0"/>
              </a:spcBef>
              <a:buClr>
                <a:schemeClr val="dk1"/>
              </a:buClr>
              <a:buSzPts val="1800"/>
              <a:buFont typeface="Arial" pitchFamily="34" charset="0"/>
              <a:buChar char="•"/>
            </a:pPr>
            <a:r>
              <a:rPr lang="en-US" sz="1800" b="1" dirty="0">
                <a:solidFill>
                  <a:schemeClr val="tx1"/>
                </a:solidFill>
                <a:latin typeface="+mn-lt"/>
              </a:rPr>
              <a:t>Virtual life : </a:t>
            </a:r>
            <a:r>
              <a:rPr lang="en-US" sz="1800" dirty="0">
                <a:solidFill>
                  <a:schemeClr val="tx1"/>
                </a:solidFill>
                <a:latin typeface="+mn-lt"/>
              </a:rPr>
              <a:t>We met people on a virtual world called ‘Internet’ .</a:t>
            </a:r>
            <a:r>
              <a:rPr lang="en-US" sz="1800" b="1" dirty="0">
                <a:solidFill>
                  <a:schemeClr val="tx1"/>
                </a:solidFill>
                <a:latin typeface="+mn-lt"/>
              </a:rPr>
              <a:t>     </a:t>
            </a:r>
            <a:endParaRPr sz="1800" b="1" dirty="0">
              <a:solidFill>
                <a:schemeClr val="tx1"/>
              </a:solidFill>
              <a:latin typeface="+mn-lt"/>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3927" b="20892"/>
          <a:stretch/>
        </p:blipFill>
        <p:spPr>
          <a:xfrm>
            <a:off x="758952" y="3566160"/>
            <a:ext cx="7653528" cy="2139696"/>
          </a:xfrm>
          <a:prstGeom prst="rect">
            <a:avLst/>
          </a:prstGeom>
        </p:spPr>
      </p:pic>
      <p:sp>
        <p:nvSpPr>
          <p:cNvPr id="3" name="Footer Placeholder 2"/>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Shape 102"/>
        <p:cNvGrpSpPr/>
        <p:nvPr/>
      </p:nvGrpSpPr>
      <p:grpSpPr>
        <a:xfrm>
          <a:off x="0" y="0"/>
          <a:ext cx="0" cy="0"/>
          <a:chOff x="0" y="0"/>
          <a:chExt cx="0" cy="0"/>
        </a:xfrm>
      </p:grpSpPr>
      <p:sp>
        <p:nvSpPr>
          <p:cNvPr id="103" name="Google Shape;103;p2"/>
          <p:cNvSpPr txBox="1">
            <a:spLocks noGrp="1"/>
          </p:cNvSpPr>
          <p:nvPr>
            <p:ph type="ctrTitle"/>
          </p:nvPr>
        </p:nvSpPr>
        <p:spPr>
          <a:xfrm>
            <a:off x="0" y="0"/>
            <a:ext cx="9144000" cy="1470025"/>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Bookman Old Style"/>
                <a:sym typeface="Bookman Old Style"/>
              </a:rPr>
              <a:t>Problem Statement and Benefits of Online Shopping</a:t>
            </a:r>
            <a:endParaRPr dirty="0"/>
          </a:p>
        </p:txBody>
      </p:sp>
      <p:sp>
        <p:nvSpPr>
          <p:cNvPr id="104" name="Google Shape;104;p2"/>
          <p:cNvSpPr txBox="1">
            <a:spLocks noGrp="1"/>
          </p:cNvSpPr>
          <p:nvPr>
            <p:ph type="subTitle" idx="1"/>
          </p:nvPr>
        </p:nvSpPr>
        <p:spPr>
          <a:xfrm>
            <a:off x="487680" y="1125583"/>
            <a:ext cx="8458200" cy="1915160"/>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520"/>
              </a:spcBef>
              <a:spcAft>
                <a:spcPts val="0"/>
              </a:spcAft>
              <a:buClr>
                <a:srgbClr val="888888"/>
              </a:buClr>
              <a:buSzPts val="2600"/>
              <a:buNone/>
            </a:pPr>
            <a:endParaRPr sz="2400" dirty="0">
              <a:solidFill>
                <a:schemeClr val="dk1"/>
              </a:solidFill>
            </a:endParaRPr>
          </a:p>
          <a:p>
            <a:pPr marL="450850" lvl="0" indent="-285750" algn="l" rtl="0">
              <a:lnSpc>
                <a:spcPct val="90000"/>
              </a:lnSpc>
              <a:spcBef>
                <a:spcPts val="520"/>
              </a:spcBef>
              <a:spcAft>
                <a:spcPts val="0"/>
              </a:spcAft>
              <a:buClr>
                <a:srgbClr val="888888"/>
              </a:buClr>
              <a:buSzPts val="2600"/>
              <a:buFont typeface="Wingdings" pitchFamily="2" charset="2"/>
              <a:buChar char="q"/>
            </a:pPr>
            <a:r>
              <a:rPr lang="en-US" sz="2000" dirty="0">
                <a:solidFill>
                  <a:schemeClr val="dk1"/>
                </a:solidFill>
                <a:latin typeface="Arial" pitchFamily="34" charset="0"/>
                <a:cs typeface="Arial" pitchFamily="34" charset="0"/>
              </a:rPr>
              <a:t> </a:t>
            </a:r>
            <a:r>
              <a:rPr lang="en-US" sz="2000" b="1" dirty="0">
                <a:solidFill>
                  <a:schemeClr val="dk1"/>
                </a:solidFill>
                <a:latin typeface="Arial" pitchFamily="34" charset="0"/>
                <a:cs typeface="Arial" pitchFamily="34" charset="0"/>
              </a:rPr>
              <a:t>Efficiency : </a:t>
            </a:r>
            <a:r>
              <a:rPr lang="en-US" sz="2000" dirty="0">
                <a:solidFill>
                  <a:schemeClr val="dk1"/>
                </a:solidFill>
                <a:latin typeface="Arial" pitchFamily="34" charset="0"/>
                <a:cs typeface="Arial" pitchFamily="34" charset="0"/>
              </a:rPr>
              <a:t>You can access and manage all your shopping from secure site.</a:t>
            </a:r>
          </a:p>
          <a:p>
            <a:pPr marL="450850" lvl="0" indent="-285750" algn="l" rtl="0">
              <a:lnSpc>
                <a:spcPct val="90000"/>
              </a:lnSpc>
              <a:spcBef>
                <a:spcPts val="520"/>
              </a:spcBef>
              <a:spcAft>
                <a:spcPts val="0"/>
              </a:spcAft>
              <a:buClr>
                <a:srgbClr val="888888"/>
              </a:buClr>
              <a:buSzPts val="2600"/>
              <a:buFont typeface="Wingdings" pitchFamily="2" charset="2"/>
              <a:buChar char="q"/>
            </a:pPr>
            <a:r>
              <a:rPr lang="en-US" sz="2000" b="1" dirty="0">
                <a:solidFill>
                  <a:schemeClr val="dk1"/>
                </a:solidFill>
                <a:latin typeface="Arial" pitchFamily="34" charset="0"/>
                <a:cs typeface="Arial" pitchFamily="34" charset="0"/>
              </a:rPr>
              <a:t>Transaction : </a:t>
            </a:r>
            <a:r>
              <a:rPr lang="en-US" sz="2000" dirty="0">
                <a:solidFill>
                  <a:schemeClr val="dk1"/>
                </a:solidFill>
                <a:latin typeface="Arial" pitchFamily="34" charset="0"/>
                <a:cs typeface="Arial" pitchFamily="34" charset="0"/>
              </a:rPr>
              <a:t>Online Shopping sites generally execute and confirm transaction at or quicker than ATM processing speeds.</a:t>
            </a:r>
            <a:endParaRPr sz="2000" dirty="0">
              <a:solidFill>
                <a:schemeClr val="dk1"/>
              </a:solidFill>
              <a:latin typeface="Arial" pitchFamily="34" charset="0"/>
              <a:cs typeface="Arial" pitchFamily="34" charset="0"/>
            </a:endParaRPr>
          </a:p>
        </p:txBody>
      </p:sp>
      <p:sp>
        <p:nvSpPr>
          <p:cNvPr id="2" name="Footer Placeholder 1"/>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704" y="3040743"/>
            <a:ext cx="6906589" cy="3370218"/>
          </a:xfrm>
          <a:prstGeom prst="rect">
            <a:avLst/>
          </a:prstGeom>
        </p:spPr>
      </p:pic>
    </p:spTree>
    <p:extLst>
      <p:ext uri="{BB962C8B-B14F-4D97-AF65-F5344CB8AC3E}">
        <p14:creationId xmlns:p14="http://schemas.microsoft.com/office/powerpoint/2010/main" val="2285459145"/>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4"/>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latin typeface="Bookman Old Style"/>
                <a:ea typeface="Bookman Old Style"/>
                <a:cs typeface="Bookman Old Style"/>
                <a:sym typeface="Bookman Old Style"/>
              </a:rPr>
              <a:t>Online Shopping Process </a:t>
            </a:r>
            <a:endParaRPr sz="2400" b="1" baseline="-25000" dirty="0">
              <a:latin typeface="Bookman Old Style"/>
              <a:ea typeface="Bookman Old Style"/>
              <a:cs typeface="Bookman Old Style"/>
              <a:sym typeface="Bookman Old Style"/>
            </a:endParaRPr>
          </a:p>
        </p:txBody>
      </p:sp>
      <p:pic>
        <p:nvPicPr>
          <p:cNvPr id="5" name="Picture Placeholder 6"/>
          <p:cNvPicPr>
            <a:picLocks noGrp="1" noChangeAspect="1"/>
          </p:cNvPicPr>
          <p:nvPr>
            <p:ph type="pic" idx="2"/>
          </p:nvPr>
        </p:nvPicPr>
        <p:blipFill>
          <a:blip r:embed="rId3">
            <a:extLst>
              <a:ext uri="{28A0092B-C50C-407E-A947-70E740481C1C}">
                <a14:useLocalDpi xmlns:a14="http://schemas.microsoft.com/office/drawing/2010/main" val="0"/>
              </a:ext>
            </a:extLst>
          </a:blip>
          <a:srcRect t="12529" b="12529"/>
          <a:stretch>
            <a:fillRect/>
          </a:stretch>
        </p:blipFill>
        <p:spPr>
          <a:xfrm>
            <a:off x="1124712" y="1298448"/>
            <a:ext cx="6793992" cy="4828032"/>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32688"/>
            <a:ext cx="9144000" cy="5614416"/>
          </a:xfrm>
          <a:prstGeom prst="rect">
            <a:avLst/>
          </a:prstGeom>
        </p:spPr>
      </p:pic>
      <p:sp>
        <p:nvSpPr>
          <p:cNvPr id="2" name="Footer Placeholder 1"/>
          <p:cNvSpPr>
            <a:spLocks noGrp="1"/>
          </p:cNvSpPr>
          <p:nvPr>
            <p:ph type="ftr" idx="11"/>
          </p:nvPr>
        </p:nvSpPr>
        <p:spPr>
          <a:xfrm>
            <a:off x="3124200" y="6492875"/>
            <a:ext cx="2895600" cy="365125"/>
          </a:xfrm>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spTree>
    <p:extLst>
      <p:ext uri="{BB962C8B-B14F-4D97-AF65-F5344CB8AC3E}">
        <p14:creationId xmlns:p14="http://schemas.microsoft.com/office/powerpoint/2010/main" val="4087421909"/>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subTitle" idx="1"/>
          </p:nvPr>
        </p:nvSpPr>
        <p:spPr>
          <a:xfrm>
            <a:off x="609600" y="1295400"/>
            <a:ext cx="7874000" cy="4648200"/>
          </a:xfrm>
          <a:prstGeom prst="rect">
            <a:avLst/>
          </a:prstGeom>
          <a:noFill/>
          <a:ln>
            <a:noFill/>
          </a:ln>
        </p:spPr>
        <p:txBody>
          <a:bodyPr spcFirstLastPara="1" wrap="square" lIns="91425" tIns="45700" rIns="91425" bIns="45700" anchor="t" anchorCtr="0">
            <a:noAutofit/>
          </a:bodyPr>
          <a:lstStyle/>
          <a:p>
            <a:pPr marL="0" lvl="0" indent="-114300" algn="just" rtl="0">
              <a:spcBef>
                <a:spcPts val="0"/>
              </a:spcBef>
              <a:spcAft>
                <a:spcPts val="0"/>
              </a:spcAft>
              <a:buClr>
                <a:schemeClr val="dk1"/>
              </a:buClr>
              <a:buSzPts val="1800"/>
              <a:buFont typeface="Arial"/>
              <a:buChar char="•"/>
            </a:pPr>
            <a:r>
              <a:rPr lang="en-US" sz="1800" dirty="0">
                <a:solidFill>
                  <a:schemeClr val="dk1"/>
                </a:solidFill>
                <a:latin typeface="Century Schoolbook"/>
                <a:ea typeface="Century Schoolbook"/>
                <a:cs typeface="Century Schoolbook"/>
                <a:sym typeface="Century Schoolbook"/>
              </a:rPr>
              <a:t> To know the customer satisfaction for retailers .</a:t>
            </a:r>
          </a:p>
          <a:p>
            <a:pPr marL="0" lvl="0" indent="0" algn="just" rtl="0">
              <a:spcBef>
                <a:spcPts val="0"/>
              </a:spcBef>
              <a:spcAft>
                <a:spcPts val="0"/>
              </a:spcAft>
              <a:buClr>
                <a:schemeClr val="dk1"/>
              </a:buClr>
              <a:buSzPts val="1800"/>
            </a:pPr>
            <a:endParaRPr lang="en-US" sz="1800" dirty="0">
              <a:solidFill>
                <a:schemeClr val="dk1"/>
              </a:solidFill>
              <a:latin typeface="Century Schoolbook"/>
              <a:ea typeface="Century Schoolbook"/>
              <a:cs typeface="Century Schoolbook"/>
              <a:sym typeface="Century Schoolbook"/>
            </a:endParaRPr>
          </a:p>
          <a:p>
            <a:pPr marL="0" lvl="0" indent="-114300" algn="just" rtl="0">
              <a:spcBef>
                <a:spcPts val="0"/>
              </a:spcBef>
              <a:spcAft>
                <a:spcPts val="0"/>
              </a:spcAft>
              <a:buClr>
                <a:schemeClr val="dk1"/>
              </a:buClr>
              <a:buSzPts val="1800"/>
              <a:buFont typeface="Arial"/>
              <a:buChar char="•"/>
            </a:pPr>
            <a:r>
              <a:rPr lang="en-US" sz="1800" dirty="0">
                <a:solidFill>
                  <a:schemeClr val="dk1"/>
                </a:solidFill>
                <a:latin typeface="Century Schoolbook"/>
                <a:ea typeface="Century Schoolbook"/>
                <a:cs typeface="Century Schoolbook"/>
                <a:sym typeface="Century Schoolbook"/>
              </a:rPr>
              <a:t>To measure level of satisfaction of the selected retailers.</a:t>
            </a:r>
          </a:p>
          <a:p>
            <a:pPr marL="0" lvl="0" indent="0" algn="just" rtl="0">
              <a:spcBef>
                <a:spcPts val="0"/>
              </a:spcBef>
              <a:spcAft>
                <a:spcPts val="0"/>
              </a:spcAft>
              <a:buClr>
                <a:schemeClr val="dk1"/>
              </a:buClr>
              <a:buSzPts val="1800"/>
            </a:pPr>
            <a:endParaRPr lang="en-US" sz="1800" dirty="0">
              <a:solidFill>
                <a:schemeClr val="dk1"/>
              </a:solidFill>
              <a:latin typeface="Century Schoolbook"/>
              <a:ea typeface="Century Schoolbook"/>
              <a:cs typeface="Century Schoolbook"/>
              <a:sym typeface="Century Schoolbook"/>
            </a:endParaRPr>
          </a:p>
          <a:p>
            <a:pPr marL="0" lvl="0" indent="-114300" algn="just" rtl="0">
              <a:spcBef>
                <a:spcPts val="0"/>
              </a:spcBef>
              <a:spcAft>
                <a:spcPts val="0"/>
              </a:spcAft>
              <a:buClr>
                <a:schemeClr val="dk1"/>
              </a:buClr>
              <a:buSzPts val="1800"/>
              <a:buFont typeface="Arial"/>
              <a:buChar char="•"/>
            </a:pPr>
            <a:r>
              <a:rPr lang="en-US" sz="1800" dirty="0">
                <a:solidFill>
                  <a:schemeClr val="dk1"/>
                </a:solidFill>
                <a:latin typeface="Century Schoolbook"/>
                <a:ea typeface="Century Schoolbook"/>
                <a:cs typeface="Century Schoolbook"/>
                <a:sym typeface="Century Schoolbook"/>
              </a:rPr>
              <a:t>To study the comparatively analyze customer satisfaction for those retailers.</a:t>
            </a:r>
          </a:p>
          <a:p>
            <a:pPr marL="0" lvl="0" indent="0" algn="just" rtl="0">
              <a:spcBef>
                <a:spcPts val="0"/>
              </a:spcBef>
              <a:spcAft>
                <a:spcPts val="0"/>
              </a:spcAft>
              <a:buClr>
                <a:schemeClr val="dk1"/>
              </a:buClr>
              <a:buSzPts val="1800"/>
            </a:pPr>
            <a:endParaRPr lang="en-US" sz="1800" dirty="0">
              <a:solidFill>
                <a:schemeClr val="dk1"/>
              </a:solidFill>
              <a:latin typeface="Century Schoolbook"/>
              <a:ea typeface="Century Schoolbook"/>
              <a:cs typeface="Century Schoolbook"/>
              <a:sym typeface="Century Schoolbook"/>
            </a:endParaRPr>
          </a:p>
          <a:p>
            <a:pPr marL="0" lvl="0" indent="-114300" algn="just" rtl="0">
              <a:spcBef>
                <a:spcPts val="0"/>
              </a:spcBef>
              <a:spcAft>
                <a:spcPts val="0"/>
              </a:spcAft>
              <a:buClr>
                <a:schemeClr val="dk1"/>
              </a:buClr>
              <a:buSzPts val="1800"/>
              <a:buFont typeface="Arial"/>
              <a:buChar char="•"/>
            </a:pPr>
            <a:r>
              <a:rPr lang="en-US" sz="1800" dirty="0">
                <a:solidFill>
                  <a:schemeClr val="dk1"/>
                </a:solidFill>
                <a:latin typeface="Century Schoolbook"/>
                <a:ea typeface="Century Schoolbook"/>
                <a:cs typeface="Century Schoolbook"/>
                <a:sym typeface="Century Schoolbook"/>
              </a:rPr>
              <a:t>To study the consumer satisfaction towards making purchase at departmental store.</a:t>
            </a:r>
          </a:p>
          <a:p>
            <a:pPr marL="0" lvl="0" indent="0" algn="just" rtl="0">
              <a:spcBef>
                <a:spcPts val="0"/>
              </a:spcBef>
              <a:spcAft>
                <a:spcPts val="0"/>
              </a:spcAft>
              <a:buClr>
                <a:schemeClr val="dk1"/>
              </a:buClr>
              <a:buSzPts val="1800"/>
            </a:pPr>
            <a:endParaRPr lang="en-US" sz="1800" dirty="0">
              <a:solidFill>
                <a:schemeClr val="dk1"/>
              </a:solidFill>
              <a:latin typeface="Century Schoolbook"/>
              <a:ea typeface="Century Schoolbook"/>
              <a:cs typeface="Century Schoolbook"/>
              <a:sym typeface="Century Schoolbook"/>
            </a:endParaRPr>
          </a:p>
          <a:p>
            <a:pPr marL="0" lvl="0" indent="-114300" algn="just" rtl="0">
              <a:spcBef>
                <a:spcPts val="0"/>
              </a:spcBef>
              <a:spcAft>
                <a:spcPts val="0"/>
              </a:spcAft>
              <a:buClr>
                <a:schemeClr val="dk1"/>
              </a:buClr>
              <a:buSzPts val="1800"/>
              <a:buFont typeface="Arial"/>
              <a:buChar char="•"/>
            </a:pPr>
            <a:r>
              <a:rPr lang="en-US" sz="1800" dirty="0">
                <a:solidFill>
                  <a:schemeClr val="dk1"/>
                </a:solidFill>
                <a:latin typeface="Century Schoolbook"/>
                <a:ea typeface="Century Schoolbook"/>
                <a:cs typeface="Century Schoolbook"/>
                <a:sym typeface="Century Schoolbook"/>
              </a:rPr>
              <a:t>To explore the component of consumer satisfaction.</a:t>
            </a:r>
          </a:p>
          <a:p>
            <a:pPr marL="0" lvl="0" indent="0" algn="just" rtl="0">
              <a:spcBef>
                <a:spcPts val="0"/>
              </a:spcBef>
              <a:spcAft>
                <a:spcPts val="0"/>
              </a:spcAft>
              <a:buClr>
                <a:schemeClr val="dk1"/>
              </a:buClr>
              <a:buSzPts val="1800"/>
            </a:pPr>
            <a:endParaRPr lang="en-US" sz="1800" dirty="0">
              <a:solidFill>
                <a:schemeClr val="dk1"/>
              </a:solidFill>
              <a:latin typeface="Century Schoolbook"/>
              <a:ea typeface="Century Schoolbook"/>
              <a:cs typeface="Century Schoolbook"/>
              <a:sym typeface="Century Schoolbook"/>
            </a:endParaRPr>
          </a:p>
          <a:p>
            <a:pPr marL="0" lvl="0" indent="-114300" algn="just" rtl="0">
              <a:spcBef>
                <a:spcPts val="0"/>
              </a:spcBef>
              <a:spcAft>
                <a:spcPts val="0"/>
              </a:spcAft>
              <a:buClr>
                <a:schemeClr val="dk1"/>
              </a:buClr>
              <a:buSzPts val="1800"/>
              <a:buFont typeface="Arial"/>
              <a:buChar char="•"/>
            </a:pPr>
            <a:r>
              <a:rPr lang="en-US" sz="1800" dirty="0">
                <a:solidFill>
                  <a:schemeClr val="dk1"/>
                </a:solidFill>
                <a:latin typeface="Century Schoolbook"/>
                <a:ea typeface="Century Schoolbook"/>
                <a:cs typeface="Century Schoolbook"/>
                <a:sym typeface="Century Schoolbook"/>
              </a:rPr>
              <a:t>To rank the factor of satisfaction.</a:t>
            </a:r>
          </a:p>
          <a:p>
            <a:pPr marL="0" lvl="0" indent="-114300" algn="just" rtl="0">
              <a:spcBef>
                <a:spcPts val="0"/>
              </a:spcBef>
              <a:spcAft>
                <a:spcPts val="0"/>
              </a:spcAft>
              <a:buClr>
                <a:schemeClr val="dk1"/>
              </a:buClr>
              <a:buSzPts val="1800"/>
              <a:buFont typeface="Arial"/>
              <a:buChar char="•"/>
            </a:pPr>
            <a:endParaRPr sz="1800" dirty="0">
              <a:solidFill>
                <a:schemeClr val="dk1"/>
              </a:solidFill>
              <a:latin typeface="Century Schoolbook"/>
              <a:ea typeface="Century Schoolbook"/>
              <a:cs typeface="Century Schoolbook"/>
              <a:sym typeface="Century Schoolbook"/>
            </a:endParaRPr>
          </a:p>
          <a:p>
            <a:pPr marL="0" lvl="0" indent="0" algn="just" rtl="0">
              <a:spcBef>
                <a:spcPts val="360"/>
              </a:spcBef>
              <a:spcAft>
                <a:spcPts val="0"/>
              </a:spcAft>
              <a:buClr>
                <a:srgbClr val="888888"/>
              </a:buClr>
              <a:buSzPts val="1800"/>
              <a:buNone/>
            </a:pPr>
            <a:endParaRPr sz="1800" dirty="0">
              <a:solidFill>
                <a:schemeClr val="dk1"/>
              </a:solidFill>
              <a:latin typeface="Century Schoolbook"/>
              <a:ea typeface="Century Schoolbook"/>
              <a:cs typeface="Century Schoolbook"/>
              <a:sym typeface="Century Schoolbook"/>
            </a:endParaRPr>
          </a:p>
          <a:p>
            <a:pPr marL="0" lvl="0" indent="0" algn="just" rtl="0">
              <a:spcBef>
                <a:spcPts val="360"/>
              </a:spcBef>
              <a:spcAft>
                <a:spcPts val="0"/>
              </a:spcAft>
              <a:buClr>
                <a:srgbClr val="888888"/>
              </a:buClr>
              <a:buSzPts val="1800"/>
              <a:buNone/>
            </a:pPr>
            <a:endParaRPr sz="1800" dirty="0">
              <a:solidFill>
                <a:schemeClr val="dk1"/>
              </a:solidFill>
              <a:latin typeface="Century Schoolbook"/>
              <a:ea typeface="Century Schoolbook"/>
              <a:cs typeface="Century Schoolbook"/>
              <a:sym typeface="Century Schoolbook"/>
            </a:endParaRPr>
          </a:p>
        </p:txBody>
      </p:sp>
      <p:sp>
        <p:nvSpPr>
          <p:cNvPr id="118" name="Google Shape;118;p4"/>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latin typeface="Bookman Old Style"/>
                <a:ea typeface="Bookman Old Style"/>
                <a:cs typeface="Bookman Old Style"/>
                <a:sym typeface="Bookman Old Style"/>
              </a:rPr>
              <a:t>OBJECTIVES </a:t>
            </a:r>
            <a:endParaRPr sz="2400" b="1" baseline="-25000" dirty="0">
              <a:latin typeface="Bookman Old Style"/>
              <a:ea typeface="Bookman Old Style"/>
              <a:cs typeface="Bookman Old Style"/>
              <a:sym typeface="Bookman Old Style"/>
            </a:endParaRPr>
          </a:p>
        </p:txBody>
      </p:sp>
      <p:sp>
        <p:nvSpPr>
          <p:cNvPr id="2" name="Footer Placeholder 1"/>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subTitle" idx="1"/>
          </p:nvPr>
        </p:nvSpPr>
        <p:spPr>
          <a:xfrm>
            <a:off x="228600" y="1143000"/>
            <a:ext cx="8483600" cy="5105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888888"/>
              </a:buClr>
              <a:buSzPts val="800"/>
              <a:buNone/>
            </a:pPr>
            <a:endParaRPr sz="800" b="1">
              <a:solidFill>
                <a:schemeClr val="dk1"/>
              </a:solidFill>
            </a:endParaRPr>
          </a:p>
          <a:p>
            <a:pPr marL="0" lvl="0" indent="0" algn="just" rtl="0">
              <a:spcBef>
                <a:spcPts val="560"/>
              </a:spcBef>
              <a:spcAft>
                <a:spcPts val="0"/>
              </a:spcAft>
              <a:buClr>
                <a:srgbClr val="888888"/>
              </a:buClr>
              <a:buSzPts val="2800"/>
              <a:buNone/>
            </a:pPr>
            <a:endParaRPr sz="2800" b="1">
              <a:solidFill>
                <a:schemeClr val="dk1"/>
              </a:solidFill>
            </a:endParaRPr>
          </a:p>
          <a:p>
            <a:pPr marL="0" lvl="0" indent="0" algn="just" rtl="0">
              <a:spcBef>
                <a:spcPts val="560"/>
              </a:spcBef>
              <a:spcAft>
                <a:spcPts val="0"/>
              </a:spcAft>
              <a:buClr>
                <a:srgbClr val="888888"/>
              </a:buClr>
              <a:buSzPts val="2800"/>
              <a:buNone/>
            </a:pPr>
            <a:endParaRPr sz="2800" b="1">
              <a:solidFill>
                <a:schemeClr val="dk1"/>
              </a:solidFill>
            </a:endParaRPr>
          </a:p>
        </p:txBody>
      </p:sp>
      <p:sp>
        <p:nvSpPr>
          <p:cNvPr id="125" name="Google Shape;125;p5"/>
          <p:cNvSpPr txBox="1">
            <a:spLocks noGrp="1"/>
          </p:cNvSpPr>
          <p:nvPr>
            <p:ph type="ctrTitle"/>
          </p:nvPr>
        </p:nvSpPr>
        <p:spPr>
          <a:xfrm>
            <a:off x="0" y="0"/>
            <a:ext cx="9144000" cy="1115568"/>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latin typeface="Bookman Old Style"/>
                <a:ea typeface="Bookman Old Style"/>
                <a:cs typeface="Bookman Old Style"/>
                <a:sym typeface="Bookman Old Style"/>
              </a:rPr>
              <a:t>Literature Survey</a:t>
            </a:r>
            <a:endParaRPr sz="2400" b="1" baseline="-25000" dirty="0">
              <a:latin typeface="Bookman Old Style"/>
              <a:ea typeface="Bookman Old Style"/>
              <a:cs typeface="Bookman Old Style"/>
              <a:sym typeface="Bookman Old Style"/>
            </a:endParaRPr>
          </a:p>
        </p:txBody>
      </p:sp>
      <p:sp>
        <p:nvSpPr>
          <p:cNvPr id="2" name="Rectangle 1"/>
          <p:cNvSpPr/>
          <p:nvPr/>
        </p:nvSpPr>
        <p:spPr>
          <a:xfrm>
            <a:off x="429768" y="1098838"/>
            <a:ext cx="8394192" cy="4524315"/>
          </a:xfrm>
          <a:prstGeom prst="rect">
            <a:avLst/>
          </a:prstGeom>
        </p:spPr>
        <p:txBody>
          <a:bodyPr wrap="square">
            <a:spAutoFit/>
          </a:bodyPr>
          <a:lstStyle/>
          <a:p>
            <a:pPr marL="285750" indent="-285750" algn="just">
              <a:buFont typeface="Arial" pitchFamily="34" charset="0"/>
              <a:buChar char="•"/>
            </a:pPr>
            <a:r>
              <a:rPr lang="en-US" sz="1600" dirty="0"/>
              <a:t>Nowadays, people use internet as a daily device to access their emails, do online tasks, to read online headline, look for certain information and many other functions (Bellman, 2001). This daily usage of the Internet by these people takes them naturally to operate it as a shoppers stop too. Additional constituents found which makes a difference to the buying behavior of the buyers and their attitudes include their culture surroundings, particular needs, commitment of the product, mood to trust, to what extent buyers can easily share their personal information and their willingness to invest on internet buying (Bellman et al 1999).</a:t>
            </a:r>
          </a:p>
          <a:p>
            <a:pPr algn="just"/>
            <a:endParaRPr lang="en-US" sz="1600" dirty="0"/>
          </a:p>
          <a:p>
            <a:pPr marL="285750" indent="-285750" algn="just">
              <a:buFont typeface="Arial" pitchFamily="34" charset="0"/>
              <a:buChar char="•"/>
            </a:pPr>
            <a:r>
              <a:rPr lang="en-US" sz="1600" dirty="0"/>
              <a:t>Review of the Related Literature and Previous Studies</a:t>
            </a:r>
          </a:p>
          <a:p>
            <a:pPr marL="285750" indent="-285750" algn="just">
              <a:buFont typeface="Arial" pitchFamily="34" charset="0"/>
              <a:buChar char="•"/>
            </a:pPr>
            <a:endParaRPr lang="en-US" sz="1600" dirty="0"/>
          </a:p>
          <a:p>
            <a:pPr marL="285750" indent="-285750" algn="just">
              <a:buFont typeface="Arial" pitchFamily="34" charset="0"/>
              <a:buChar char="•"/>
            </a:pPr>
            <a:r>
              <a:rPr lang="en-US" sz="1600" dirty="0"/>
              <a:t>The willingness of the buyers to do shopping at the internet stores is referred to as their intention to shop online. Often, this factor is assessed by the willingness of the consumers to purchase and to return to the same website for making further shopping. This then also adds to the buyer’s faith on the particular website. The intention of the consumer to make a purchase through internet is greatly attached with their mind-set heading for buying from internet and makes an impact on their final choice making and buying behavior (Jarvenpaa et. al., 2000).</a:t>
            </a:r>
            <a:endParaRPr lang="en-IN" sz="1600" dirty="0"/>
          </a:p>
        </p:txBody>
      </p:sp>
      <p:sp>
        <p:nvSpPr>
          <p:cNvPr id="3" name="Footer Placeholder 2"/>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a:latin typeface="Bookman Old Style"/>
                <a:ea typeface="Bookman Old Style"/>
                <a:cs typeface="Bookman Old Style"/>
                <a:sym typeface="Bookman Old Style"/>
              </a:rPr>
              <a:t>Plan of Action</a:t>
            </a:r>
            <a:endParaRPr sz="2400" b="1" baseline="-25000">
              <a:latin typeface="Bookman Old Style"/>
              <a:ea typeface="Bookman Old Style"/>
              <a:cs typeface="Bookman Old Style"/>
              <a:sym typeface="Bookman Old Style"/>
            </a:endParaRPr>
          </a:p>
        </p:txBody>
      </p:sp>
      <p:graphicFrame>
        <p:nvGraphicFramePr>
          <p:cNvPr id="140" name="Google Shape;140;p7"/>
          <p:cNvGraphicFramePr/>
          <p:nvPr>
            <p:extLst>
              <p:ext uri="{D42A27DB-BD31-4B8C-83A1-F6EECF244321}">
                <p14:modId xmlns:p14="http://schemas.microsoft.com/office/powerpoint/2010/main" val="3356283816"/>
              </p:ext>
            </p:extLst>
          </p:nvPr>
        </p:nvGraphicFramePr>
        <p:xfrm>
          <a:off x="990600" y="1295400"/>
          <a:ext cx="7162800" cy="4770160"/>
        </p:xfrm>
        <a:graphic>
          <a:graphicData uri="http://schemas.openxmlformats.org/drawingml/2006/table">
            <a:tbl>
              <a:tblPr firstRow="1" bandRow="1">
                <a:noFill/>
                <a:tableStyleId>{9F00EF43-210E-480E-8194-EA907FCB6B3F}</a:tableStyleId>
              </a:tblPr>
              <a:tblGrid>
                <a:gridCol w="655320">
                  <a:extLst>
                    <a:ext uri="{9D8B030D-6E8A-4147-A177-3AD203B41FA5}">
                      <a16:colId xmlns:a16="http://schemas.microsoft.com/office/drawing/2014/main" val="20000"/>
                    </a:ext>
                  </a:extLst>
                </a:gridCol>
                <a:gridCol w="1971040">
                  <a:extLst>
                    <a:ext uri="{9D8B030D-6E8A-4147-A177-3AD203B41FA5}">
                      <a16:colId xmlns:a16="http://schemas.microsoft.com/office/drawing/2014/main" val="20001"/>
                    </a:ext>
                  </a:extLst>
                </a:gridCol>
                <a:gridCol w="4536440">
                  <a:extLst>
                    <a:ext uri="{9D8B030D-6E8A-4147-A177-3AD203B41FA5}">
                      <a16:colId xmlns:a16="http://schemas.microsoft.com/office/drawing/2014/main" val="20002"/>
                    </a:ext>
                  </a:extLst>
                </a:gridCol>
              </a:tblGrid>
              <a:tr h="914400">
                <a:tc>
                  <a:txBody>
                    <a:bodyPr/>
                    <a:lstStyle/>
                    <a:p>
                      <a:pPr marL="0" marR="0" lvl="0" indent="0" algn="ctr" rtl="0">
                        <a:spcBef>
                          <a:spcPts val="0"/>
                        </a:spcBef>
                        <a:spcAft>
                          <a:spcPts val="0"/>
                        </a:spcAft>
                        <a:buNone/>
                      </a:pPr>
                      <a:r>
                        <a:rPr lang="en-US" sz="1800" dirty="0">
                          <a:latin typeface="Century Schoolbook"/>
                          <a:ea typeface="Century Schoolbook"/>
                          <a:cs typeface="Century Schoolbook"/>
                          <a:sym typeface="Century Schoolbook"/>
                        </a:rPr>
                        <a:t>Sr. No</a:t>
                      </a:r>
                      <a:endParaRPr dirty="0"/>
                    </a:p>
                  </a:txBody>
                  <a:tcPr marL="91450" marR="91450" marT="45725" marB="45725"/>
                </a:tc>
                <a:tc>
                  <a:txBody>
                    <a:bodyPr/>
                    <a:lstStyle/>
                    <a:p>
                      <a:pPr marL="0" marR="0" lvl="0" indent="0" algn="ctr" rtl="0">
                        <a:spcBef>
                          <a:spcPts val="0"/>
                        </a:spcBef>
                        <a:spcAft>
                          <a:spcPts val="0"/>
                        </a:spcAft>
                        <a:buNone/>
                      </a:pPr>
                      <a:r>
                        <a:rPr lang="en-US" sz="1800" dirty="0">
                          <a:latin typeface="Century Schoolbook"/>
                          <a:ea typeface="Century Schoolbook"/>
                          <a:cs typeface="Century Schoolbook"/>
                          <a:sym typeface="Century Schoolbook"/>
                        </a:rPr>
                        <a:t>Duration  of  time </a:t>
                      </a:r>
                      <a:endParaRPr dirty="0"/>
                    </a:p>
                  </a:txBody>
                  <a:tcPr marL="91450" marR="91450" marT="45725" marB="45725"/>
                </a:tc>
                <a:tc>
                  <a:txBody>
                    <a:bodyPr/>
                    <a:lstStyle/>
                    <a:p>
                      <a:pPr marL="0" marR="0" lvl="0" indent="0" algn="ctr" rtl="0">
                        <a:spcBef>
                          <a:spcPts val="0"/>
                        </a:spcBef>
                        <a:spcAft>
                          <a:spcPts val="0"/>
                        </a:spcAft>
                        <a:buNone/>
                      </a:pPr>
                      <a:r>
                        <a:rPr lang="en-US" sz="1800">
                          <a:latin typeface="Century Schoolbook"/>
                          <a:ea typeface="Century Schoolbook"/>
                          <a:cs typeface="Century Schoolbook"/>
                          <a:sym typeface="Century Schoolbook"/>
                        </a:rPr>
                        <a:t>Work Done  by  projectees </a:t>
                      </a:r>
                      <a:endParaRPr sz="1800">
                        <a:latin typeface="Century Schoolbook"/>
                        <a:ea typeface="Century Schoolbook"/>
                        <a:cs typeface="Century Schoolbook"/>
                        <a:sym typeface="Century Schoolbook"/>
                      </a:endParaRPr>
                    </a:p>
                  </a:txBody>
                  <a:tcPr marL="91450" marR="91450" marT="45725" marB="45725"/>
                </a:tc>
                <a:extLst>
                  <a:ext uri="{0D108BD9-81ED-4DB2-BD59-A6C34878D82A}">
                    <a16:rowId xmlns:a16="http://schemas.microsoft.com/office/drawing/2014/main" val="10000"/>
                  </a:ext>
                </a:extLst>
              </a:tr>
              <a:tr h="68580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1</a:t>
                      </a:r>
                      <a:endParaRPr/>
                    </a:p>
                  </a:txBody>
                  <a:tcPr marL="91450" marR="91450" marT="45725" marB="45725"/>
                </a:tc>
                <a:tc>
                  <a:txBody>
                    <a:bodyPr/>
                    <a:lstStyle/>
                    <a:p>
                      <a:pPr marL="0" marR="0" lvl="0" indent="0" algn="ctr" rtl="0">
                        <a:spcBef>
                          <a:spcPts val="0"/>
                        </a:spcBef>
                        <a:spcAft>
                          <a:spcPts val="0"/>
                        </a:spcAft>
                        <a:buNone/>
                      </a:pPr>
                      <a:r>
                        <a:rPr lang="en-IN" sz="1800" dirty="0">
                          <a:latin typeface="Century Schoolbook"/>
                          <a:ea typeface="Century Schoolbook"/>
                          <a:cs typeface="Century Schoolbook"/>
                          <a:sym typeface="Century Schoolbook"/>
                        </a:rPr>
                        <a:t>3 days</a:t>
                      </a:r>
                      <a:endParaRPr sz="1800" dirty="0">
                        <a:latin typeface="Century Schoolbook"/>
                        <a:ea typeface="Century Schoolbook"/>
                        <a:cs typeface="Century Schoolbook"/>
                        <a:sym typeface="Century Schoolbook"/>
                      </a:endParaRPr>
                    </a:p>
                  </a:txBody>
                  <a:tcPr marL="91450" marR="91450" marT="45725" marB="45725"/>
                </a:tc>
                <a:tc>
                  <a:txBody>
                    <a:bodyPr/>
                    <a:lstStyle/>
                    <a:p>
                      <a:pPr marL="0" marR="0" lvl="0" indent="0" algn="l" rtl="0">
                        <a:spcBef>
                          <a:spcPts val="0"/>
                        </a:spcBef>
                        <a:spcAft>
                          <a:spcPts val="0"/>
                        </a:spcAft>
                        <a:buNone/>
                      </a:pPr>
                      <a:r>
                        <a:rPr lang="en-US" sz="1800" dirty="0">
                          <a:latin typeface="Century Schoolbook"/>
                          <a:ea typeface="Century Schoolbook"/>
                          <a:cs typeface="Century Schoolbook"/>
                          <a:sym typeface="Century Schoolbook"/>
                        </a:rPr>
                        <a:t>Discusses  on area of project and selected the topic.</a:t>
                      </a:r>
                      <a:endParaRPr sz="1800" dirty="0">
                        <a:latin typeface="Century Schoolbook"/>
                        <a:ea typeface="Century Schoolbook"/>
                        <a:cs typeface="Century Schoolbook"/>
                        <a:sym typeface="Century Schoolbook"/>
                      </a:endParaRPr>
                    </a:p>
                  </a:txBody>
                  <a:tcPr marL="91450" marR="91450" marT="45725" marB="45725"/>
                </a:tc>
                <a:extLst>
                  <a:ext uri="{0D108BD9-81ED-4DB2-BD59-A6C34878D82A}">
                    <a16:rowId xmlns:a16="http://schemas.microsoft.com/office/drawing/2014/main" val="10001"/>
                  </a:ext>
                </a:extLst>
              </a:tr>
              <a:tr h="60960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2</a:t>
                      </a:r>
                      <a:endParaRPr/>
                    </a:p>
                  </a:txBody>
                  <a:tcPr marL="91450" marR="91450" marT="45725" marB="45725"/>
                </a:tc>
                <a:tc>
                  <a:txBody>
                    <a:bodyPr/>
                    <a:lstStyle/>
                    <a:p>
                      <a:pPr marL="0" marR="0" lvl="0" indent="0" algn="ctr" rtl="0">
                        <a:spcBef>
                          <a:spcPts val="0"/>
                        </a:spcBef>
                        <a:spcAft>
                          <a:spcPts val="0"/>
                        </a:spcAft>
                        <a:buNone/>
                      </a:pPr>
                      <a:r>
                        <a:rPr lang="en-IN" sz="1800" dirty="0">
                          <a:latin typeface="Century Schoolbook"/>
                          <a:ea typeface="Century Schoolbook"/>
                          <a:cs typeface="Century Schoolbook"/>
                          <a:sym typeface="Century Schoolbook"/>
                        </a:rPr>
                        <a:t>3 days</a:t>
                      </a:r>
                      <a:endParaRPr sz="1800" dirty="0">
                        <a:latin typeface="Century Schoolbook"/>
                        <a:ea typeface="Century Schoolbook"/>
                        <a:cs typeface="Century Schoolbook"/>
                        <a:sym typeface="Century Schoolbook"/>
                      </a:endParaRPr>
                    </a:p>
                  </a:txBody>
                  <a:tcPr marL="91450" marR="91450" marT="45725" marB="45725"/>
                </a:tc>
                <a:tc>
                  <a:txBody>
                    <a:bodyPr/>
                    <a:lstStyle/>
                    <a:p>
                      <a:pPr marL="0" marR="0" lvl="0" indent="0" algn="l" rtl="0">
                        <a:spcBef>
                          <a:spcPts val="0"/>
                        </a:spcBef>
                        <a:spcAft>
                          <a:spcPts val="0"/>
                        </a:spcAft>
                        <a:buNone/>
                      </a:pPr>
                      <a:r>
                        <a:rPr lang="en-US" sz="1800" dirty="0">
                          <a:latin typeface="Century Schoolbook"/>
                          <a:ea typeface="Century Schoolbook"/>
                          <a:cs typeface="Century Schoolbook"/>
                          <a:sym typeface="Century Schoolbook"/>
                        </a:rPr>
                        <a:t>Requirement gathering.</a:t>
                      </a:r>
                      <a:endParaRPr sz="1800" dirty="0">
                        <a:latin typeface="Century Schoolbook"/>
                        <a:ea typeface="Century Schoolbook"/>
                        <a:cs typeface="Century Schoolbook"/>
                        <a:sym typeface="Century Schoolbook"/>
                      </a:endParaRPr>
                    </a:p>
                  </a:txBody>
                  <a:tcPr marL="91450" marR="91450" marT="45725" marB="45725"/>
                </a:tc>
                <a:extLst>
                  <a:ext uri="{0D108BD9-81ED-4DB2-BD59-A6C34878D82A}">
                    <a16:rowId xmlns:a16="http://schemas.microsoft.com/office/drawing/2014/main" val="10002"/>
                  </a:ext>
                </a:extLst>
              </a:tr>
              <a:tr h="619025">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3</a:t>
                      </a:r>
                      <a:endParaRPr/>
                    </a:p>
                  </a:txBody>
                  <a:tcPr marL="91450" marR="91450" marT="45725" marB="45725"/>
                </a:tc>
                <a:tc>
                  <a:txBody>
                    <a:bodyPr/>
                    <a:lstStyle/>
                    <a:p>
                      <a:pPr marL="0" marR="0" lvl="0" indent="0" algn="ctr" rtl="0">
                        <a:spcBef>
                          <a:spcPts val="0"/>
                        </a:spcBef>
                        <a:spcAft>
                          <a:spcPts val="0"/>
                        </a:spcAft>
                        <a:buNone/>
                      </a:pPr>
                      <a:r>
                        <a:rPr lang="en-IN" sz="1800" dirty="0">
                          <a:latin typeface="Century Schoolbook"/>
                          <a:ea typeface="Century Schoolbook"/>
                          <a:cs typeface="Century Schoolbook"/>
                          <a:sym typeface="Century Schoolbook"/>
                        </a:rPr>
                        <a:t>2 days</a:t>
                      </a:r>
                      <a:endParaRPr sz="1800" dirty="0">
                        <a:latin typeface="Century Schoolbook"/>
                        <a:ea typeface="Century Schoolbook"/>
                        <a:cs typeface="Century Schoolbook"/>
                        <a:sym typeface="Century Schoolbook"/>
                      </a:endParaRPr>
                    </a:p>
                    <a:p>
                      <a:pPr marL="0" marR="0" lvl="0" indent="0" algn="ctr" rtl="0">
                        <a:spcBef>
                          <a:spcPts val="0"/>
                        </a:spcBef>
                        <a:spcAft>
                          <a:spcPts val="0"/>
                        </a:spcAft>
                        <a:buNone/>
                      </a:pPr>
                      <a:endParaRPr sz="1800" dirty="0">
                        <a:latin typeface="Century Schoolbook"/>
                        <a:ea typeface="Century Schoolbook"/>
                        <a:cs typeface="Century Schoolbook"/>
                        <a:sym typeface="Century Schoolbook"/>
                      </a:endParaRPr>
                    </a:p>
                  </a:txBody>
                  <a:tcPr marL="91450" marR="91450" marT="45725" marB="45725"/>
                </a:tc>
                <a:tc>
                  <a:txBody>
                    <a:bodyPr/>
                    <a:lstStyle/>
                    <a:p>
                      <a:pPr marL="0" marR="0" lvl="0" indent="0" algn="l" rtl="0">
                        <a:spcBef>
                          <a:spcPts val="0"/>
                        </a:spcBef>
                        <a:spcAft>
                          <a:spcPts val="0"/>
                        </a:spcAft>
                        <a:buNone/>
                      </a:pPr>
                      <a:r>
                        <a:rPr lang="en-US" sz="1800" dirty="0">
                          <a:latin typeface="Century Schoolbook"/>
                          <a:ea typeface="Century Schoolbook"/>
                          <a:cs typeface="Century Schoolbook"/>
                          <a:sym typeface="Century Schoolbook"/>
                        </a:rPr>
                        <a:t>Studied previous</a:t>
                      </a:r>
                      <a:r>
                        <a:rPr lang="en-US" sz="1800" baseline="0" dirty="0">
                          <a:latin typeface="Century Schoolbook"/>
                          <a:ea typeface="Century Schoolbook"/>
                          <a:cs typeface="Century Schoolbook"/>
                          <a:sym typeface="Century Schoolbook"/>
                        </a:rPr>
                        <a:t> work </a:t>
                      </a:r>
                      <a:r>
                        <a:rPr lang="en-US" sz="1800" dirty="0">
                          <a:latin typeface="Century Schoolbook"/>
                          <a:ea typeface="Century Schoolbook"/>
                          <a:cs typeface="Century Schoolbook"/>
                          <a:sym typeface="Century Schoolbook"/>
                        </a:rPr>
                        <a:t>.</a:t>
                      </a:r>
                      <a:endParaRPr sz="1800" dirty="0">
                        <a:latin typeface="Century Schoolbook"/>
                        <a:ea typeface="Century Schoolbook"/>
                        <a:cs typeface="Century Schoolbook"/>
                        <a:sym typeface="Century Schoolbook"/>
                      </a:endParaRPr>
                    </a:p>
                  </a:txBody>
                  <a:tcPr marL="91450" marR="91450" marT="45725" marB="45725"/>
                </a:tc>
                <a:extLst>
                  <a:ext uri="{0D108BD9-81ED-4DB2-BD59-A6C34878D82A}">
                    <a16:rowId xmlns:a16="http://schemas.microsoft.com/office/drawing/2014/main" val="10003"/>
                  </a:ext>
                </a:extLst>
              </a:tr>
              <a:tr h="43235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4</a:t>
                      </a:r>
                      <a:endParaRPr/>
                    </a:p>
                  </a:txBody>
                  <a:tcPr marL="91450" marR="91450" marT="45725" marB="45725"/>
                </a:tc>
                <a:tc>
                  <a:txBody>
                    <a:bodyPr/>
                    <a:lstStyle/>
                    <a:p>
                      <a:pPr marL="0" marR="0" lvl="0" indent="0" algn="ctr" rtl="0">
                        <a:spcBef>
                          <a:spcPts val="0"/>
                        </a:spcBef>
                        <a:spcAft>
                          <a:spcPts val="0"/>
                        </a:spcAft>
                        <a:buNone/>
                      </a:pPr>
                      <a:r>
                        <a:rPr lang="en-IN" sz="1800" dirty="0">
                          <a:latin typeface="Century Schoolbook"/>
                          <a:ea typeface="Century Schoolbook"/>
                          <a:cs typeface="Century Schoolbook"/>
                          <a:sym typeface="Century Schoolbook"/>
                        </a:rPr>
                        <a:t>2 days</a:t>
                      </a:r>
                      <a:endParaRPr sz="1800" dirty="0">
                        <a:latin typeface="Century Schoolbook"/>
                        <a:ea typeface="Century Schoolbook"/>
                        <a:cs typeface="Century Schoolbook"/>
                        <a:sym typeface="Century Schoolbook"/>
                      </a:endParaRPr>
                    </a:p>
                    <a:p>
                      <a:pPr marL="0" marR="0" lvl="0" indent="0" algn="ctr" rtl="0">
                        <a:spcBef>
                          <a:spcPts val="0"/>
                        </a:spcBef>
                        <a:spcAft>
                          <a:spcPts val="0"/>
                        </a:spcAft>
                        <a:buNone/>
                      </a:pPr>
                      <a:endParaRPr sz="1800" dirty="0">
                        <a:latin typeface="Century Schoolbook"/>
                        <a:ea typeface="Century Schoolbook"/>
                        <a:cs typeface="Century Schoolbook"/>
                        <a:sym typeface="Century Schoolbook"/>
                      </a:endParaRPr>
                    </a:p>
                  </a:txBody>
                  <a:tcPr marL="91450" marR="91450" marT="45725" marB="45725"/>
                </a:tc>
                <a:tc>
                  <a:txBody>
                    <a:bodyPr/>
                    <a:lstStyle/>
                    <a:p>
                      <a:pPr marL="0" marR="0" lvl="0" indent="0" algn="l" rtl="0">
                        <a:spcBef>
                          <a:spcPts val="0"/>
                        </a:spcBef>
                        <a:spcAft>
                          <a:spcPts val="0"/>
                        </a:spcAft>
                        <a:buNone/>
                      </a:pPr>
                      <a:r>
                        <a:rPr lang="en-US" sz="1800" dirty="0">
                          <a:latin typeface="Century Schoolbook"/>
                          <a:ea typeface="Century Schoolbook"/>
                          <a:cs typeface="Century Schoolbook"/>
                          <a:sym typeface="Century Schoolbook"/>
                        </a:rPr>
                        <a:t>Discussion on new innovative things in project.</a:t>
                      </a:r>
                      <a:endParaRPr sz="1800" dirty="0">
                        <a:latin typeface="Century Schoolbook"/>
                        <a:ea typeface="Century Schoolbook"/>
                        <a:cs typeface="Century Schoolbook"/>
                        <a:sym typeface="Century Schoolbook"/>
                      </a:endParaRPr>
                    </a:p>
                  </a:txBody>
                  <a:tcPr marL="91450" marR="91450" marT="45725" marB="45725"/>
                </a:tc>
                <a:extLst>
                  <a:ext uri="{0D108BD9-81ED-4DB2-BD59-A6C34878D82A}">
                    <a16:rowId xmlns:a16="http://schemas.microsoft.com/office/drawing/2014/main" val="10004"/>
                  </a:ext>
                </a:extLst>
              </a:tr>
              <a:tr h="43235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5</a:t>
                      </a:r>
                      <a:endParaRPr/>
                    </a:p>
                  </a:txBody>
                  <a:tcPr marL="91450" marR="91450" marT="45725" marB="45725"/>
                </a:tc>
                <a:tc>
                  <a:txBody>
                    <a:bodyPr/>
                    <a:lstStyle/>
                    <a:p>
                      <a:pPr marL="0" marR="0" lvl="0" indent="0" algn="ctr" rtl="0">
                        <a:spcBef>
                          <a:spcPts val="0"/>
                        </a:spcBef>
                        <a:spcAft>
                          <a:spcPts val="0"/>
                        </a:spcAft>
                        <a:buNone/>
                      </a:pPr>
                      <a:r>
                        <a:rPr lang="en-IN" sz="1800" dirty="0">
                          <a:latin typeface="Century Schoolbook"/>
                          <a:ea typeface="Century Schoolbook"/>
                          <a:cs typeface="Century Schoolbook"/>
                          <a:sym typeface="Century Schoolbook"/>
                        </a:rPr>
                        <a:t>1 days</a:t>
                      </a:r>
                      <a:endParaRPr sz="1800" dirty="0">
                        <a:latin typeface="Century Schoolbook"/>
                        <a:ea typeface="Century Schoolbook"/>
                        <a:cs typeface="Century Schoolbook"/>
                        <a:sym typeface="Century Schoolbook"/>
                      </a:endParaRPr>
                    </a:p>
                    <a:p>
                      <a:pPr marL="0" marR="0" lvl="0" indent="0" algn="ctr" rtl="0">
                        <a:spcBef>
                          <a:spcPts val="0"/>
                        </a:spcBef>
                        <a:spcAft>
                          <a:spcPts val="0"/>
                        </a:spcAft>
                        <a:buNone/>
                      </a:pPr>
                      <a:endParaRPr sz="1800" dirty="0">
                        <a:latin typeface="Century Schoolbook"/>
                        <a:ea typeface="Century Schoolbook"/>
                        <a:cs typeface="Century Schoolbook"/>
                        <a:sym typeface="Century Schoolbook"/>
                      </a:endParaRPr>
                    </a:p>
                  </a:txBody>
                  <a:tcPr marL="91450" marR="91450" marT="45725" marB="45725"/>
                </a:tc>
                <a:tc>
                  <a:txBody>
                    <a:bodyPr/>
                    <a:lstStyle/>
                    <a:p>
                      <a:pPr marL="0" marR="0" lvl="0" indent="0" algn="l" rtl="0">
                        <a:spcBef>
                          <a:spcPts val="0"/>
                        </a:spcBef>
                        <a:spcAft>
                          <a:spcPts val="0"/>
                        </a:spcAft>
                        <a:buNone/>
                      </a:pPr>
                      <a:r>
                        <a:rPr lang="en-US" sz="1800" dirty="0">
                          <a:latin typeface="Century Schoolbook"/>
                          <a:ea typeface="Century Schoolbook"/>
                          <a:cs typeface="Century Schoolbook"/>
                          <a:sym typeface="Century Schoolbook"/>
                        </a:rPr>
                        <a:t>Compared other project with our project.</a:t>
                      </a:r>
                      <a:endParaRPr dirty="0"/>
                    </a:p>
                  </a:txBody>
                  <a:tcPr marL="91450" marR="91450" marT="45725" marB="45725"/>
                </a:tc>
                <a:extLst>
                  <a:ext uri="{0D108BD9-81ED-4DB2-BD59-A6C34878D82A}">
                    <a16:rowId xmlns:a16="http://schemas.microsoft.com/office/drawing/2014/main" val="10005"/>
                  </a:ext>
                </a:extLst>
              </a:tr>
              <a:tr h="432350">
                <a:tc>
                  <a:txBody>
                    <a:bodyPr/>
                    <a:lstStyle/>
                    <a:p>
                      <a:pPr marL="342900" marR="0" lvl="0" indent="-342900" algn="ctr" rtl="0">
                        <a:spcBef>
                          <a:spcPts val="0"/>
                        </a:spcBef>
                        <a:spcAft>
                          <a:spcPts val="0"/>
                        </a:spcAft>
                        <a:buClr>
                          <a:schemeClr val="dk1"/>
                        </a:buClr>
                        <a:buSzPts val="1800"/>
                        <a:buFont typeface="Calibri"/>
                        <a:buNone/>
                      </a:pPr>
                      <a:r>
                        <a:rPr lang="en-US" sz="1800">
                          <a:latin typeface="Century Schoolbook"/>
                          <a:ea typeface="Century Schoolbook"/>
                          <a:cs typeface="Century Schoolbook"/>
                          <a:sym typeface="Century Schoolbook"/>
                        </a:rPr>
                        <a:t>6</a:t>
                      </a:r>
                      <a:endParaRPr/>
                    </a:p>
                  </a:txBody>
                  <a:tcPr marL="91450" marR="91450" marT="45725" marB="45725"/>
                </a:tc>
                <a:tc>
                  <a:txBody>
                    <a:bodyPr/>
                    <a:lstStyle/>
                    <a:p>
                      <a:pPr marL="0" marR="0" lvl="0" indent="0" algn="ctr" rtl="0">
                        <a:spcBef>
                          <a:spcPts val="0"/>
                        </a:spcBef>
                        <a:spcAft>
                          <a:spcPts val="0"/>
                        </a:spcAft>
                        <a:buNone/>
                      </a:pPr>
                      <a:r>
                        <a:rPr lang="en-IN" sz="1800" dirty="0">
                          <a:latin typeface="Century Schoolbook"/>
                          <a:ea typeface="Century Schoolbook"/>
                          <a:cs typeface="Century Schoolbook"/>
                          <a:sym typeface="Century Schoolbook"/>
                        </a:rPr>
                        <a:t>1 days</a:t>
                      </a:r>
                      <a:endParaRPr sz="1800" dirty="0">
                        <a:latin typeface="Century Schoolbook"/>
                        <a:ea typeface="Century Schoolbook"/>
                        <a:cs typeface="Century Schoolbook"/>
                        <a:sym typeface="Century Schoolbook"/>
                      </a:endParaRPr>
                    </a:p>
                    <a:p>
                      <a:pPr marL="0" marR="0" lvl="0" indent="0" algn="ctr" rtl="0">
                        <a:spcBef>
                          <a:spcPts val="0"/>
                        </a:spcBef>
                        <a:spcAft>
                          <a:spcPts val="0"/>
                        </a:spcAft>
                        <a:buNone/>
                      </a:pPr>
                      <a:endParaRPr sz="1800" dirty="0">
                        <a:latin typeface="Century Schoolbook"/>
                        <a:ea typeface="Century Schoolbook"/>
                        <a:cs typeface="Century Schoolbook"/>
                        <a:sym typeface="Century Schoolbook"/>
                      </a:endParaRPr>
                    </a:p>
                  </a:txBody>
                  <a:tcPr marL="91450" marR="91450" marT="45725" marB="45725"/>
                </a:tc>
                <a:tc>
                  <a:txBody>
                    <a:bodyPr/>
                    <a:lstStyle/>
                    <a:p>
                      <a:pPr marL="0" marR="0" lvl="0" indent="0" algn="l" rtl="0">
                        <a:spcBef>
                          <a:spcPts val="0"/>
                        </a:spcBef>
                        <a:spcAft>
                          <a:spcPts val="0"/>
                        </a:spcAft>
                        <a:buNone/>
                      </a:pPr>
                      <a:r>
                        <a:rPr lang="en-US" sz="1800" dirty="0">
                          <a:latin typeface="Century Schoolbook"/>
                          <a:ea typeface="Century Schoolbook"/>
                          <a:cs typeface="Century Schoolbook"/>
                          <a:sym typeface="Century Schoolbook"/>
                        </a:rPr>
                        <a:t>Selected a project.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 name="Footer Placeholder 1"/>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ctrTitle"/>
          </p:nvPr>
        </p:nvSpPr>
        <p:spPr>
          <a:xfrm>
            <a:off x="0" y="0"/>
            <a:ext cx="9144000" cy="914400"/>
          </a:xfrm>
          <a:prstGeom prst="rect">
            <a:avLst/>
          </a:prstGeom>
          <a:gradFill>
            <a:gsLst>
              <a:gs pos="0">
                <a:srgbClr val="8CB3E3"/>
              </a:gs>
              <a:gs pos="50000">
                <a:srgbClr val="BFCFEC"/>
              </a:gs>
              <a:gs pos="100000">
                <a:srgbClr val="E0E8F4"/>
              </a:gs>
            </a:gsLst>
            <a:lin ang="5400000"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latin typeface="Bookman Old Style"/>
                <a:ea typeface="Bookman Old Style"/>
                <a:cs typeface="Bookman Old Style"/>
                <a:sym typeface="Bookman Old Style"/>
              </a:rPr>
              <a:t> Flow Diagram</a:t>
            </a:r>
            <a:endParaRPr sz="2400" b="1" baseline="-25000" dirty="0">
              <a:latin typeface="Bookman Old Style"/>
              <a:ea typeface="Bookman Old Style"/>
              <a:cs typeface="Bookman Old Style"/>
              <a:sym typeface="Bookman Old Style"/>
            </a:endParaRPr>
          </a:p>
        </p:txBody>
      </p:sp>
      <p:sp>
        <p:nvSpPr>
          <p:cNvPr id="2" name="Footer Placeholder 1"/>
          <p:cNvSpPr>
            <a:spLocks noGrp="1"/>
          </p:cNvSpPr>
          <p:nvPr>
            <p:ph type="ftr" idx="11"/>
          </p:nvPr>
        </p:nvSpPr>
        <p:spPr/>
        <p:txBody>
          <a:bodyPr/>
          <a:lstStyle/>
          <a:p>
            <a:pPr lvl="0"/>
            <a:r>
              <a:rPr lang="en-IN" b="1" dirty="0">
                <a:solidFill>
                  <a:srgbClr val="FF0000"/>
                </a:solidFill>
                <a:latin typeface="Bookman Old Style"/>
                <a:ea typeface="Bookman Old Style"/>
                <a:cs typeface="Bookman Old Style"/>
                <a:sym typeface="Bookman Old Style"/>
              </a:rPr>
              <a:t>Group Name:- Debuggers</a:t>
            </a:r>
          </a:p>
        </p:txBody>
      </p:sp>
      <p:pic>
        <p:nvPicPr>
          <p:cNvPr id="2112"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20" y="973887"/>
            <a:ext cx="7792719" cy="535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TotalTime>
  <Words>836</Words>
  <Application>Microsoft Office PowerPoint</Application>
  <PresentationFormat>On-screen Show (4:3)</PresentationFormat>
  <Paragraphs>133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Wingdings</vt:lpstr>
      <vt:lpstr>Bookman Old Style</vt:lpstr>
      <vt:lpstr>Arial</vt:lpstr>
      <vt:lpstr>Century Schoolbook</vt:lpstr>
      <vt:lpstr>Calibri</vt:lpstr>
      <vt:lpstr>Office Theme</vt:lpstr>
      <vt:lpstr>PowerPoint Presentation</vt:lpstr>
      <vt:lpstr>INDEX</vt:lpstr>
      <vt:lpstr>PowerPoint Presentation</vt:lpstr>
      <vt:lpstr>Problem Statement and Benefits of Online Shopping</vt:lpstr>
      <vt:lpstr>Online Shopping Process </vt:lpstr>
      <vt:lpstr>OBJECTIVES </vt:lpstr>
      <vt:lpstr>Literature Survey</vt:lpstr>
      <vt:lpstr>Plan of Action</vt:lpstr>
      <vt:lpstr> Flow Diagram</vt:lpstr>
      <vt:lpstr>Project Status.</vt:lpstr>
      <vt:lpstr> FUTURE SCOPE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Patients Information Maintaining &amp; Analyzing</dc:title>
  <dc:creator>S.D.Kamble</dc:creator>
  <cp:lastModifiedBy>shoaib q</cp:lastModifiedBy>
  <cp:revision>59</cp:revision>
  <dcterms:created xsi:type="dcterms:W3CDTF">2011-07-12T22:14:42Z</dcterms:created>
  <dcterms:modified xsi:type="dcterms:W3CDTF">2022-04-19T10:02:41Z</dcterms:modified>
</cp:coreProperties>
</file>