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5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hare.files.pitt.edu\ssoe\bioe\Federspiel_Shared\PfHb%20capture%20(Hemefilter)\RESEARCH_2022\Hb%20Conc.%20Assay%20Comparison\10.7.22.updated10_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hare.files.pitt.edu\ssoe\bioe\Federspiel_Shared\PfHb%20capture%20(Hemefilter)\RESEARCH_2022\Hb%20Conc.%20Assay%20Comparison\10.7.22.updated10_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hare.files.pitt.edu\ssoe\bioe\Federspiel_Shared\PfHb%20capture%20(Hemefilter)\RESEARCH_2022\Column%20Resistance%20Data%20with%20added%20height%20to%20Outlet\H_resistivity_10_4_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Sheet1!$M$13</c:f>
              <c:strCache>
                <c:ptCount val="1"/>
                <c:pt idx="0">
                  <c:v>Absorbance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6.5159667541557307E-3"/>
                  <c:y val="-1.837999416739574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Sheet1!$L$14:$L$21</c:f>
              <c:numCache>
                <c:formatCode>General</c:formatCode>
                <c:ptCount val="8"/>
                <c:pt idx="0">
                  <c:v>0.01</c:v>
                </c:pt>
                <c:pt idx="1">
                  <c:v>5.0000000000000001E-3</c:v>
                </c:pt>
                <c:pt idx="2">
                  <c:v>2.5000000000000001E-3</c:v>
                </c:pt>
                <c:pt idx="3">
                  <c:v>1.25E-3</c:v>
                </c:pt>
                <c:pt idx="4">
                  <c:v>6.2500000000000001E-4</c:v>
                </c:pt>
                <c:pt idx="5">
                  <c:v>3.1250000000000001E-4</c:v>
                </c:pt>
                <c:pt idx="6">
                  <c:v>1.5625E-4</c:v>
                </c:pt>
                <c:pt idx="7">
                  <c:v>7.8125000000000002E-5</c:v>
                </c:pt>
              </c:numCache>
            </c:numRef>
          </c:xVal>
          <c:yVal>
            <c:numRef>
              <c:f>Sheet1!$N$14:$N$21</c:f>
              <c:numCache>
                <c:formatCode>0.0000</c:formatCode>
                <c:ptCount val="8"/>
                <c:pt idx="0">
                  <c:v>0.19533333333333336</c:v>
                </c:pt>
                <c:pt idx="1">
                  <c:v>9.3333333333333351E-2</c:v>
                </c:pt>
                <c:pt idx="2">
                  <c:v>4.2333333333333341E-2</c:v>
                </c:pt>
                <c:pt idx="3">
                  <c:v>1.8999999999999996E-2</c:v>
                </c:pt>
                <c:pt idx="4">
                  <c:v>4.8666666666666719E-3</c:v>
                </c:pt>
                <c:pt idx="5">
                  <c:v>-6.6666666666659324E-5</c:v>
                </c:pt>
                <c:pt idx="6">
                  <c:v>-3.599999999999999E-3</c:v>
                </c:pt>
                <c:pt idx="7">
                  <c:v>-6.3E-3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9B4-49B5-85F2-8FB6633F0E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7136703"/>
        <c:axId val="1897138783"/>
      </c:scatterChart>
      <c:valAx>
        <c:axId val="1897136703"/>
        <c:scaling>
          <c:orientation val="minMax"/>
          <c:max val="1.000000000000000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Dilution of lysed blood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38783"/>
        <c:crosses val="autoZero"/>
        <c:crossBetween val="midCat"/>
      </c:valAx>
      <c:valAx>
        <c:axId val="1897138783"/>
        <c:scaling>
          <c:orientation val="minMax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A540 - blank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40166243845429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1367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Absorbance - blank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2.4418635170603675E-2"/>
                  <c:y val="-2.9295348498104425E-2"/>
                </c:manualLayout>
              </c:layout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Sheet1!$L$4:$L$9</c:f>
              <c:numCache>
                <c:formatCode>General</c:formatCode>
                <c:ptCount val="6"/>
                <c:pt idx="0">
                  <c:v>250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  <c:pt idx="5">
                  <c:v>25</c:v>
                </c:pt>
              </c:numCache>
            </c:numRef>
          </c:xVal>
          <c:yVal>
            <c:numRef>
              <c:f>Sheet1!$N$4:$N$9</c:f>
              <c:numCache>
                <c:formatCode>0.0000</c:formatCode>
                <c:ptCount val="6"/>
                <c:pt idx="0">
                  <c:v>0.25800000000000001</c:v>
                </c:pt>
                <c:pt idx="1">
                  <c:v>0.20829999999999999</c:v>
                </c:pt>
                <c:pt idx="2">
                  <c:v>0.15583333333333335</c:v>
                </c:pt>
                <c:pt idx="3">
                  <c:v>0.10250000000000001</c:v>
                </c:pt>
                <c:pt idx="4">
                  <c:v>4.6866666666666675E-2</c:v>
                </c:pt>
                <c:pt idx="5">
                  <c:v>2.2000000000000013E-2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D84-4A4B-AA7B-841C0A056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5112383"/>
        <c:axId val="1745114047"/>
      </c:scatterChart>
      <c:valAx>
        <c:axId val="1745112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Conc Hb mg/dL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114047"/>
        <c:crosses val="autoZero"/>
        <c:crossBetween val="midCat"/>
      </c:valAx>
      <c:valAx>
        <c:axId val="174511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A540 - blank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112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358705161854772E-2"/>
          <c:y val="5.0925925925925923E-2"/>
          <c:w val="0.90286351706036749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v>Old Top Column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Sheet1!$C$27:$C$29</c:f>
                <c:numCache>
                  <c:formatCode>General</c:formatCode>
                  <c:ptCount val="3"/>
                  <c:pt idx="0">
                    <c:v>0.66316773091945891</c:v>
                  </c:pt>
                  <c:pt idx="1">
                    <c:v>1.0271120984297102</c:v>
                  </c:pt>
                  <c:pt idx="2">
                    <c:v>6.9209709747050471E-2</c:v>
                  </c:pt>
                </c:numCache>
              </c:numRef>
            </c:plus>
            <c:minus>
              <c:numRef>
                <c:f>Sheet1!$C$27:$C$29</c:f>
                <c:numCache>
                  <c:formatCode>General</c:formatCode>
                  <c:ptCount val="3"/>
                  <c:pt idx="0">
                    <c:v>0.66316773091945891</c:v>
                  </c:pt>
                  <c:pt idx="1">
                    <c:v>1.0271120984297102</c:v>
                  </c:pt>
                  <c:pt idx="2">
                    <c:v>6.9209709747050471E-2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Sheet1!$A$27:$A$29</c:f>
              <c:strCache>
                <c:ptCount val="3"/>
                <c:pt idx="0">
                  <c:v>HF-001</c:v>
                </c:pt>
                <c:pt idx="1">
                  <c:v>HF-002</c:v>
                </c:pt>
                <c:pt idx="2">
                  <c:v>HF-003</c:v>
                </c:pt>
              </c:strCache>
            </c:strRef>
          </c:cat>
          <c:val>
            <c:numRef>
              <c:f>Sheet1!$B$27:$B$29</c:f>
              <c:numCache>
                <c:formatCode>General</c:formatCode>
                <c:ptCount val="3"/>
                <c:pt idx="0">
                  <c:v>9.6182895301537652</c:v>
                </c:pt>
                <c:pt idx="1">
                  <c:v>8.3770989689114135</c:v>
                </c:pt>
                <c:pt idx="2">
                  <c:v>7.9646748389955322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18-43C7-ADC7-1B56123595C7}"/>
            </c:ext>
          </c:extLst>
        </c:ser>
        <c:ser>
          <c:idx val="1"/>
          <c:order val="1"/>
          <c:tx>
            <c:v>New Top Column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Sheet1!$E$27:$E$29</c:f>
                <c:numCache>
                  <c:formatCode>General</c:formatCode>
                  <c:ptCount val="3"/>
                  <c:pt idx="0">
                    <c:v>0.2213890617307073</c:v>
                  </c:pt>
                  <c:pt idx="1">
                    <c:v>0.1824572294441596</c:v>
                  </c:pt>
                  <c:pt idx="2">
                    <c:v>0.13631385896807502</c:v>
                  </c:pt>
                </c:numCache>
              </c:numRef>
            </c:plus>
            <c:minus>
              <c:numRef>
                <c:f>Sheet1!$E$27:$E$29</c:f>
                <c:numCache>
                  <c:formatCode>General</c:formatCode>
                  <c:ptCount val="3"/>
                  <c:pt idx="0">
                    <c:v>0.2213890617307073</c:v>
                  </c:pt>
                  <c:pt idx="1">
                    <c:v>0.1824572294441596</c:v>
                  </c:pt>
                  <c:pt idx="2">
                    <c:v>0.13631385896807502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Sheet1!$A$27:$A$29</c:f>
              <c:strCache>
                <c:ptCount val="3"/>
                <c:pt idx="0">
                  <c:v>HF-001</c:v>
                </c:pt>
                <c:pt idx="1">
                  <c:v>HF-002</c:v>
                </c:pt>
                <c:pt idx="2">
                  <c:v>HF-003</c:v>
                </c:pt>
              </c:strCache>
            </c:strRef>
          </c:cat>
          <c:val>
            <c:numRef>
              <c:f>Sheet1!$D$27:$D$29</c:f>
              <c:numCache>
                <c:formatCode>General</c:formatCode>
                <c:ptCount val="3"/>
                <c:pt idx="0">
                  <c:v>9.3749599569229147</c:v>
                </c:pt>
                <c:pt idx="1">
                  <c:v>9.9194341937282626</c:v>
                </c:pt>
                <c:pt idx="2">
                  <c:v>8.7165466390282678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18-43C7-ADC7-1B5612359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5931295"/>
        <c:axId val="1735931711"/>
      </c:barChart>
      <c:catAx>
        <c:axId val="173593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5931711"/>
        <c:crosses val="autoZero"/>
        <c:auto val="1"/>
        <c:lblAlgn val="ctr"/>
        <c:lblOffset val="100"/>
        <c:noMultiLvlLbl val="0"/>
      </c:catAx>
      <c:valAx>
        <c:axId val="173593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 (mmHg/(mL/min))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593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56903299707685"/>
          <c:y val="8.378273533336178E-2"/>
          <c:w val="0.48487004586786325"/>
          <c:h val="6.6892298414878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C584-8984-6A94-61CF-A1FFEC6E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68A5C-8E7C-1C9A-81A4-240E253EE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F29F-E1AB-03E1-6D91-053ABA9E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22C6-CB74-0223-F266-7CFBCDF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09D2-4E1B-9932-0A12-2BD61296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A675-A36A-E72A-EAFE-D2BA85D9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D4165-7E04-30B2-B190-D2E117B55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1CF2-9BD3-87E3-9244-243BE04F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EA67-ECB6-8E0F-03E2-944868E2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CEEA-5C68-488A-F263-26398074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80B22-F11B-E9B5-59D1-352FD5DF8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312A-4EAD-995D-2E53-E8A0237E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04F3-267E-6200-C098-A491148E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9683E-F216-D1A0-A80E-EE39CDCF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9E1E-BBD6-5C40-6BD5-B5BA2CD5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B95A-733F-41A9-B719-776FB06A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708C-3118-0EEC-9448-395FD426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F819-2E92-63A3-4092-0808489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4194-BF80-FAED-A914-398EEED9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E771-E994-22F9-1C11-D82C93BA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8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4802-1D04-97E8-B417-61F0734C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A27B-EC60-1823-7570-A9959F8F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F394-8794-0F64-CC22-8585217C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64C8-1EF6-BF09-5A49-2E2F55B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8716-58C5-EF81-AD70-A4181C34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5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E2BC-0CDF-E98C-3067-8D0878BA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EBEC-2F5E-9854-56E9-7DB142305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ECBA0-8FD7-AC6D-1F54-14ACBF32B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B3640-F355-28A9-F7CE-9F3EAF1B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6A87E-DCB5-5E2F-6DA6-A0CE5444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96BD-046A-C7AE-00C9-B105BC66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E869-AF4B-B5EF-6FE7-73225192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E20C-E2C3-E8F1-2564-28BF46BD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CEB0-43A4-7D9B-5314-B8EE872B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672A6-4934-FBB5-0877-E17B6884D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8F13C-28E8-AB6F-B719-3D1F85382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A28A2-788A-9DA2-82B6-CEDCDAA7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DB032-0BC5-2649-8543-02107410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23DCA-1BDE-1B06-5466-A1B05955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54A1-6B3B-98A6-75A5-437FF343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3A2B1-AA3F-E1DE-5F33-16A31546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24604-DFC1-494A-F515-FEA271D6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298A4-AD9E-8E75-FD01-19F92E3E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2ACBF-E724-E44A-00C4-F8C84FEA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C9144-2BB5-BC1D-8704-F9EFD2EA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2A520-0EFB-9DF6-E837-BE0EB049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A354-EC5A-EA85-FB40-B578AA51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00B0-DC62-FEE9-2265-09830597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7C852-364F-EF4D-2CAD-6E5A90E0C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DA477-AF45-942A-1E48-E9F99017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0A7BB-4277-E653-03A8-6D8CF126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F2A5-1802-BE4A-5117-4368F1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CD73-6E97-04BB-DB90-8D7223DB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41D01-223E-57EC-6DB8-9A89DE25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88B8C-A202-C492-EE47-BA2E6D049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F9AA-8847-D79C-CDFB-3CA3748F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34311-7A46-B443-A650-A85DA995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4FB9-1870-65DC-98B8-2FA169EF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6F8D0-EA2C-1234-5FAD-26C5C306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59515-3C2A-45DD-7CAA-11237DCC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27-DD88-AEDA-F6FD-016688D09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3EA5-F582-4121-BE13-0AD3FD7FCA2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DB47-A89E-80AF-F44E-B78E30A9F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A428-A312-2CB8-9046-9732AEBE4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8C5F-2AA0-4724-B833-2C6E969F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B7E-FB56-312A-3670-7F87D6BA6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Hemefilter 10/10/22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AB9-0296-2A38-98BB-633B26E2F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Madison Butler</a:t>
            </a:r>
          </a:p>
        </p:txBody>
      </p:sp>
    </p:spTree>
    <p:extLst>
      <p:ext uri="{BB962C8B-B14F-4D97-AF65-F5344CB8AC3E}">
        <p14:creationId xmlns:p14="http://schemas.microsoft.com/office/powerpoint/2010/main" val="42869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23B9-9BEA-FFDE-4F19-BD59E707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7CCA-AF4C-9709-4A56-3CE2BAE9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Received blood, added antibiotics for storage</a:t>
            </a:r>
          </a:p>
          <a:p>
            <a:r>
              <a:rPr lang="en-US" dirty="0"/>
              <a:t>Calculated PfHb levels in rat blood:</a:t>
            </a:r>
          </a:p>
          <a:p>
            <a:pPr lvl="1"/>
            <a:r>
              <a:rPr lang="en-US" dirty="0"/>
              <a:t>Assay method to stay consistent to previous experiments</a:t>
            </a:r>
          </a:p>
          <a:p>
            <a:pPr lvl="1"/>
            <a:r>
              <a:rPr lang="en-US" dirty="0"/>
              <a:t>Direct optical method</a:t>
            </a:r>
          </a:p>
          <a:p>
            <a:r>
              <a:rPr lang="en-US" dirty="0"/>
              <a:t>Brain device development meeting</a:t>
            </a:r>
          </a:p>
          <a:p>
            <a:r>
              <a:rPr lang="en-US" dirty="0"/>
              <a:t>Resistance data</a:t>
            </a:r>
          </a:p>
        </p:txBody>
      </p:sp>
    </p:spTree>
    <p:extLst>
      <p:ext uri="{BB962C8B-B14F-4D97-AF65-F5344CB8AC3E}">
        <p14:creationId xmlns:p14="http://schemas.microsoft.com/office/powerpoint/2010/main" val="212632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ACBB-5E4B-56D0-D1F9-CFD0B04D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PfHb</a:t>
            </a:r>
            <a:r>
              <a:rPr lang="en-US" dirty="0"/>
              <a:t> of rat blood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29C39D-0A9A-8D5F-4612-963A833C0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23924"/>
              </p:ext>
            </p:extLst>
          </p:nvPr>
        </p:nvGraphicFramePr>
        <p:xfrm>
          <a:off x="838200" y="1491191"/>
          <a:ext cx="10515599" cy="346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507">
                  <a:extLst>
                    <a:ext uri="{9D8B030D-6E8A-4147-A177-3AD203B41FA5}">
                      <a16:colId xmlns:a16="http://schemas.microsoft.com/office/drawing/2014/main" val="2857281210"/>
                    </a:ext>
                  </a:extLst>
                </a:gridCol>
                <a:gridCol w="3718831">
                  <a:extLst>
                    <a:ext uri="{9D8B030D-6E8A-4147-A177-3AD203B41FA5}">
                      <a16:colId xmlns:a16="http://schemas.microsoft.com/office/drawing/2014/main" val="3380583766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638868329"/>
                    </a:ext>
                  </a:extLst>
                </a:gridCol>
                <a:gridCol w="1106262">
                  <a:extLst>
                    <a:ext uri="{9D8B030D-6E8A-4147-A177-3AD203B41FA5}">
                      <a16:colId xmlns:a16="http://schemas.microsoft.com/office/drawing/2014/main" val="2086989801"/>
                    </a:ext>
                  </a:extLst>
                </a:gridCol>
                <a:gridCol w="2879270">
                  <a:extLst>
                    <a:ext uri="{9D8B030D-6E8A-4147-A177-3AD203B41FA5}">
                      <a16:colId xmlns:a16="http://schemas.microsoft.com/office/drawing/2014/main" val="4060090915"/>
                    </a:ext>
                  </a:extLst>
                </a:gridCol>
              </a:tblGrid>
              <a:tr h="311538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 (mg/dL)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045"/>
                  </a:ext>
                </a:extLst>
              </a:tr>
              <a:tr h="924893">
                <a:tc>
                  <a:txBody>
                    <a:bodyPr/>
                    <a:lstStyle/>
                    <a:p>
                      <a:r>
                        <a:rPr lang="en-US" sz="1600" dirty="0"/>
                        <a:t>Sigma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Colorimetric product from reaction with </a:t>
                      </a:r>
                      <a:r>
                        <a:rPr lang="en-US" sz="1600" dirty="0" err="1"/>
                        <a:t>PfHb</a:t>
                      </a:r>
                      <a:r>
                        <a:rPr lang="en-US" sz="1600" dirty="0"/>
                        <a:t>. Used by Anna and Ryan in previous experiments.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23.9 * 10</a:t>
                      </a:r>
                      <a:r>
                        <a:rPr lang="en-US" sz="1600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Reasonable figure.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53155"/>
                  </a:ext>
                </a:extLst>
              </a:tr>
              <a:tr h="898071">
                <a:tc>
                  <a:txBody>
                    <a:bodyPr/>
                    <a:lstStyle/>
                    <a:p>
                      <a:r>
                        <a:rPr lang="en-US" sz="1600" dirty="0"/>
                        <a:t>Direct 540 concentration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Based on ASTM method. Need to order </a:t>
                      </a:r>
                      <a:r>
                        <a:rPr lang="en-US" sz="1600" dirty="0" err="1"/>
                        <a:t>Drabkin’s</a:t>
                      </a:r>
                      <a:r>
                        <a:rPr lang="en-US" sz="1600" dirty="0"/>
                        <a:t> solution to follow method exactly.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2.03 * 10</a:t>
                      </a:r>
                      <a:r>
                        <a:rPr lang="en-US" sz="1600" baseline="30000" dirty="0"/>
                        <a:t>-3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Seems unreasonably high. Why is it about 2x the size of sigma assay result?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99429"/>
                  </a:ext>
                </a:extLst>
              </a:tr>
              <a:tr h="311538">
                <a:tc>
                  <a:txBody>
                    <a:bodyPr/>
                    <a:lstStyle/>
                    <a:p>
                      <a:r>
                        <a:rPr lang="en-US" sz="1600" dirty="0"/>
                        <a:t>Direct 540 concentration curve with correction factor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Curious why result was so high.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2.03 * 10</a:t>
                      </a:r>
                      <a:r>
                        <a:rPr lang="en-US" sz="1600" baseline="30000" dirty="0"/>
                        <a:t>-3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 seems to be picking up other blood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8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3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B73B-4279-43F6-B882-537BEAAC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Sigma Hb assay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198C-B0C4-881A-C71C-C07C62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6079" cy="4351338"/>
          </a:xfrm>
        </p:spPr>
        <p:txBody>
          <a:bodyPr/>
          <a:lstStyle/>
          <a:p>
            <a:r>
              <a:rPr lang="en-US" dirty="0"/>
              <a:t>Triton/NaOH method: colorimetric product produced by reaction with reagent, absorbance measured at 400nm</a:t>
            </a:r>
          </a:p>
          <a:p>
            <a:r>
              <a:rPr lang="en-US" dirty="0"/>
              <a:t>Used by Anna &amp; Ryan in past experiments</a:t>
            </a:r>
          </a:p>
          <a:p>
            <a:r>
              <a:rPr lang="en-US" dirty="0"/>
              <a:t>Result: 177 +/- 4.23 mg/dL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D706E-D2A4-09A5-7833-0CD0F3B3C94C}"/>
                  </a:ext>
                </a:extLst>
              </p:cNvPr>
              <p:cNvSpPr txBox="1"/>
              <p:nvPr/>
            </p:nvSpPr>
            <p:spPr>
              <a:xfrm>
                <a:off x="7394803" y="3229362"/>
                <a:ext cx="3134191" cy="399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[Hb]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540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𝐵𝑙𝑎𝑛𝑘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𝐶𝑎𝑙𝑖𝑏𝑟𝑎𝑡𝑜𝑟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𝐵𝑙𝑎𝑛𝑘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D706E-D2A4-09A5-7833-0CD0F3B3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03" y="3229362"/>
                <a:ext cx="3134191" cy="399276"/>
              </a:xfrm>
              <a:prstGeom prst="rect">
                <a:avLst/>
              </a:prstGeom>
              <a:blipFill>
                <a:blip r:embed="rId2"/>
                <a:stretch>
                  <a:fillRect l="-4475" t="-3077" r="-1167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6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868A-978A-7DE8-F4E9-B41A499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Gas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1F7C-65D4-8736-41B6-F40EAA16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95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Measure total Hemoglobin from BGA</a:t>
            </a:r>
          </a:p>
          <a:p>
            <a:r>
              <a:rPr lang="en-US" dirty="0"/>
              <a:t>Lyse blood completely in water and make further water dilutions</a:t>
            </a:r>
          </a:p>
          <a:p>
            <a:pPr lvl="1"/>
            <a:r>
              <a:rPr lang="en-US" dirty="0"/>
              <a:t>Measure dilutions at concentration curve at 540 nm</a:t>
            </a:r>
          </a:p>
          <a:p>
            <a:pPr lvl="1"/>
            <a:r>
              <a:rPr lang="en-US" dirty="0"/>
              <a:t>Measure sample of un-lysed plasma at 540nm</a:t>
            </a:r>
          </a:p>
          <a:p>
            <a:pPr lvl="1"/>
            <a:r>
              <a:rPr lang="en-US" dirty="0"/>
              <a:t>Relate plasma as a dilution of total hemoglobin, find concentration of </a:t>
            </a:r>
            <a:r>
              <a:rPr lang="en-US" dirty="0" err="1"/>
              <a:t>PfHb</a:t>
            </a:r>
            <a:endParaRPr lang="en-US" dirty="0"/>
          </a:p>
          <a:p>
            <a:r>
              <a:rPr lang="en-US" dirty="0"/>
              <a:t>Sample based on ISO standard, using BGA. Not sure on precise method.</a:t>
            </a:r>
          </a:p>
          <a:p>
            <a:r>
              <a:rPr lang="en-US" dirty="0"/>
              <a:t>Result: 201 +/- 0.41 mg/dL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515331-05E5-CD2D-16B5-A0B6288AD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022029"/>
              </p:ext>
            </p:extLst>
          </p:nvPr>
        </p:nvGraphicFramePr>
        <p:xfrm>
          <a:off x="6887935" y="1690688"/>
          <a:ext cx="4572000" cy="4134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13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D903-C567-6BCD-6A0E-1277C341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540nm direct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521B-4B4A-9C7C-8DCA-73E4EF83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0043" cy="4351338"/>
          </a:xfrm>
        </p:spPr>
        <p:txBody>
          <a:bodyPr>
            <a:normAutofit/>
          </a:bodyPr>
          <a:lstStyle/>
          <a:p>
            <a:r>
              <a:rPr lang="en-US" dirty="0"/>
              <a:t>Based on ASTM method but using different diluent that the ASTM lists as a replacement</a:t>
            </a:r>
          </a:p>
          <a:p>
            <a:r>
              <a:rPr lang="en-US" dirty="0"/>
              <a:t>Once panther express is set up will try with </a:t>
            </a:r>
            <a:r>
              <a:rPr lang="en-US" dirty="0" err="1"/>
              <a:t>Drabkin’s</a:t>
            </a:r>
            <a:r>
              <a:rPr lang="en-US" dirty="0"/>
              <a:t> solution (will be able to replicate ASTM exactly then)</a:t>
            </a:r>
          </a:p>
          <a:p>
            <a:r>
              <a:rPr lang="en-US" dirty="0"/>
              <a:t>Result: 358 +/- 0.73 mg/dL</a:t>
            </a:r>
          </a:p>
          <a:p>
            <a:r>
              <a:rPr lang="en-US" dirty="0"/>
              <a:t>Result with correction factor of 0.5: 179 +/- 0.36 mg/dL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6C65E0-0ED4-3847-00EB-ECC25742E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255324"/>
              </p:ext>
            </p:extLst>
          </p:nvPr>
        </p:nvGraphicFramePr>
        <p:xfrm>
          <a:off x="7243082" y="1914525"/>
          <a:ext cx="4572000" cy="378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76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C571-9F54-1FC3-6F24-11CB20FE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[Hb]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2274-7CF2-B548-8375-969FFC1E0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1339" cy="4040414"/>
          </a:xfrm>
        </p:spPr>
        <p:txBody>
          <a:bodyPr>
            <a:normAutofit/>
          </a:bodyPr>
          <a:lstStyle/>
          <a:p>
            <a:r>
              <a:rPr lang="en-US" dirty="0"/>
              <a:t>It’s important to be able to reliably know </a:t>
            </a:r>
            <a:r>
              <a:rPr lang="en-US" dirty="0" err="1"/>
              <a:t>PfHb</a:t>
            </a:r>
            <a:r>
              <a:rPr lang="en-US" dirty="0"/>
              <a:t> values of ex-vivo materials to characterize benchtop experiments accurately</a:t>
            </a:r>
          </a:p>
          <a:p>
            <a:r>
              <a:rPr lang="en-US" dirty="0"/>
              <a:t>It’s important to reproduce previous experiments well</a:t>
            </a:r>
          </a:p>
          <a:p>
            <a:r>
              <a:rPr lang="en-US" dirty="0"/>
              <a:t>Going to repeat these measurements Tuesday:</a:t>
            </a:r>
          </a:p>
          <a:p>
            <a:pPr lvl="1"/>
            <a:r>
              <a:rPr lang="en-US" dirty="0"/>
              <a:t>If values return similar: sigma assay method will be used as most accurate method to stay consistent to previous experiments</a:t>
            </a:r>
          </a:p>
          <a:p>
            <a:pPr lvl="1"/>
            <a:r>
              <a:rPr lang="en-US" dirty="0"/>
              <a:t>If values are a bit different: use average of assay values</a:t>
            </a:r>
          </a:p>
          <a:p>
            <a:pPr lvl="1"/>
            <a:r>
              <a:rPr lang="en-US" dirty="0"/>
              <a:t>If values are very different: delay Hb under flow experiment until </a:t>
            </a:r>
            <a:r>
              <a:rPr lang="en-US" dirty="0" err="1"/>
              <a:t>PfHb</a:t>
            </a:r>
            <a:r>
              <a:rPr lang="en-US" dirty="0"/>
              <a:t> levels can be determined</a:t>
            </a:r>
          </a:p>
        </p:txBody>
      </p:sp>
    </p:spTree>
    <p:extLst>
      <p:ext uri="{BB962C8B-B14F-4D97-AF65-F5344CB8AC3E}">
        <p14:creationId xmlns:p14="http://schemas.microsoft.com/office/powerpoint/2010/main" val="29705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4A32-B626-A039-39B4-A200AD4A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FD0A98-18D8-4575-69A4-8611D8DFD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578800"/>
              </p:ext>
            </p:extLst>
          </p:nvPr>
        </p:nvGraphicFramePr>
        <p:xfrm>
          <a:off x="4735285" y="1690688"/>
          <a:ext cx="692467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195283-D7E9-61C2-ED62-B019E549D13F}"/>
              </a:ext>
            </a:extLst>
          </p:cNvPr>
          <p:cNvSpPr txBox="1"/>
          <p:nvPr/>
        </p:nvSpPr>
        <p:spPr>
          <a:xfrm>
            <a:off x="838200" y="1690688"/>
            <a:ext cx="37991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Variability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have a population average of 9.00 mmHg/(mL/min) and a coefficient of variation of 84.8 * 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Haven’t investigated effect of gap size or mass beads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4/6 measurements between +/- 10% of pop, 2/6 between +/2 5% of 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tailed t-test found difference between old and new column populations (p &lt; 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column produces 7.60% higher resistance values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4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D388-FD7A-A29C-9301-5C81DDB1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E9ED-5536-D5C5-BDF1-BEC8B82B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2268"/>
          </a:xfrm>
        </p:spPr>
        <p:txBody>
          <a:bodyPr/>
          <a:lstStyle/>
          <a:p>
            <a:r>
              <a:rPr lang="en-US" dirty="0"/>
              <a:t>Tuesday – repeat of </a:t>
            </a:r>
            <a:r>
              <a:rPr lang="en-US" dirty="0" err="1"/>
              <a:t>PfHb</a:t>
            </a:r>
            <a:r>
              <a:rPr lang="en-US" dirty="0"/>
              <a:t> measurements</a:t>
            </a:r>
          </a:p>
          <a:p>
            <a:r>
              <a:rPr lang="en-US" dirty="0"/>
              <a:t>Tuesday – adjustment of PfHb to 150-200 mg/dL if needed</a:t>
            </a:r>
          </a:p>
          <a:p>
            <a:r>
              <a:rPr lang="en-US" dirty="0"/>
              <a:t>Wednesday – Hb under flow with Anna</a:t>
            </a:r>
          </a:p>
        </p:txBody>
      </p:sp>
    </p:spTree>
    <p:extLst>
      <p:ext uri="{BB962C8B-B14F-4D97-AF65-F5344CB8AC3E}">
        <p14:creationId xmlns:p14="http://schemas.microsoft.com/office/powerpoint/2010/main" val="58753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535</Words>
  <Application>Microsoft Office PowerPoint</Application>
  <PresentationFormat>Widescreen</PresentationFormat>
  <Paragraphs>72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Hemefilter 10/10/22</vt:lpstr>
      <vt:lpstr>Last week</vt:lpstr>
      <vt:lpstr>PfHb of rat blood</vt:lpstr>
      <vt:lpstr>Sigma Hb assay</vt:lpstr>
      <vt:lpstr>Blood Gas Analyzer</vt:lpstr>
      <vt:lpstr>540nm direct method</vt:lpstr>
      <vt:lpstr>Plan for [Hb]</vt:lpstr>
      <vt:lpstr>Resistance testing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Hemefilter 10/7/22</dc:title>
  <dc:creator>Butler, Madison</dc:creator>
  <cp:lastModifiedBy>Madison Butler</cp:lastModifiedBy>
  <cp:revision>69</cp:revision>
  <dcterms:created xsi:type="dcterms:W3CDTF">2022-10-07T15:58:29Z</dcterms:created>
  <dcterms:modified xsi:type="dcterms:W3CDTF">2022-10-10T13:45:42Z</dcterms:modified>
</cp:coreProperties>
</file>