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hare.files.pitt.edu\ssoe\bioe\Federspiel_Shared\PfHb%20capture%20(Hemefilter)\RESEARCH_2022\Column%20Resistance%20Data%20with%20added%20height%20to%20Outlet\H_resistivity_9_21_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hare.files.pitt.edu\ssoe\bioe\Federspiel_Shared\PfHb%20capture%20(Hemefilter)\RESEARCH_2022\Column%20Resistance%20Data%20with%20added%20height%20to%20Outlet\H_resistivity_9_21_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[H_resistivity_9_21_22.xlsx]Sheet1!$B$17</c:f>
              <c:strCache>
                <c:ptCount val="1"/>
                <c:pt idx="0">
                  <c:v>R (mmgHg/(ml/min))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[H_resistivity_9_21_22.xlsx]Sheet1!$C$18:$C$20</c:f>
                <c:numCache>
                  <c:formatCode>General</c:formatCode>
                  <c:ptCount val="3"/>
                  <c:pt idx="0">
                    <c:v>0.21225055375988172</c:v>
                  </c:pt>
                  <c:pt idx="1">
                    <c:v>0.17077868386764852</c:v>
                  </c:pt>
                  <c:pt idx="2">
                    <c:v>0.1369703423271543</c:v>
                  </c:pt>
                </c:numCache>
              </c:numRef>
            </c:plus>
            <c:minus>
              <c:numRef>
                <c:f>[H_resistivity_9_21_22.xlsx]Sheet1!$C$18:$C$20</c:f>
                <c:numCache>
                  <c:formatCode>General</c:formatCode>
                  <c:ptCount val="3"/>
                  <c:pt idx="0">
                    <c:v>0.21225055375988172</c:v>
                  </c:pt>
                  <c:pt idx="1">
                    <c:v>0.17077868386764852</c:v>
                  </c:pt>
                  <c:pt idx="2">
                    <c:v>0.1369703423271543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[H_resistivity_9_21_22.xlsx]Sheet1!$A$18:$A$20</c:f>
              <c:strCache>
                <c:ptCount val="3"/>
                <c:pt idx="0">
                  <c:v>HF-001</c:v>
                </c:pt>
                <c:pt idx="1">
                  <c:v>HF-002</c:v>
                </c:pt>
                <c:pt idx="2">
                  <c:v>HF-003</c:v>
                </c:pt>
              </c:strCache>
            </c:strRef>
          </c:cat>
          <c:val>
            <c:numRef>
              <c:f>[H_resistivity_9_21_22.xlsx]Sheet1!$B$18:$B$20</c:f>
              <c:numCache>
                <c:formatCode>General</c:formatCode>
                <c:ptCount val="3"/>
                <c:pt idx="0">
                  <c:v>9.1241565039450858</c:v>
                </c:pt>
                <c:pt idx="1">
                  <c:v>9.6474844147845449</c:v>
                </c:pt>
                <c:pt idx="2">
                  <c:v>8.4779999673508026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3-46BE-AFCE-42A378A2F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201632"/>
        <c:axId val="611198304"/>
      </c:barChart>
      <c:catAx>
        <c:axId val="61120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198304"/>
        <c:crosses val="autoZero"/>
        <c:auto val="1"/>
        <c:lblAlgn val="ctr"/>
        <c:lblOffset val="100"/>
        <c:noMultiLvlLbl val="0"/>
      </c:catAx>
      <c:valAx>
        <c:axId val="6111983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 (mmHg/(mL/min))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0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t1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0.21764935925914608"/>
                  <c:y val="9.7089849060185557E-2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Sheet1!$D$3:$D$8</c:f>
              <c:numCache>
                <c:formatCode>General</c:formatCode>
                <c:ptCount val="6"/>
                <c:pt idx="0">
                  <c:v>0</c:v>
                </c:pt>
                <c:pt idx="1">
                  <c:v>72</c:v>
                </c:pt>
                <c:pt idx="2">
                  <c:v>147</c:v>
                </c:pt>
                <c:pt idx="3">
                  <c:v>228</c:v>
                </c:pt>
                <c:pt idx="4">
                  <c:v>311</c:v>
                </c:pt>
                <c:pt idx="5">
                  <c:v>400</c:v>
                </c:pt>
              </c:numCache>
            </c:numRef>
          </c:xVal>
          <c:yVal>
            <c:numRef>
              <c:f>Sheet1!$C$3:$C$8</c:f>
              <c:numCache>
                <c:formatCode>0.000</c:formatCode>
                <c:ptCount val="6"/>
                <c:pt idx="0">
                  <c:v>0</c:v>
                </c:pt>
                <c:pt idx="1">
                  <c:v>3.6105004642116356E-2</c:v>
                </c:pt>
                <c:pt idx="2">
                  <c:v>7.3562567177016647E-2</c:v>
                </c:pt>
                <c:pt idx="3">
                  <c:v>0.1124779834266903</c:v>
                </c:pt>
                <c:pt idx="4">
                  <c:v>0.15296934478142729</c:v>
                </c:pt>
                <c:pt idx="5">
                  <c:v>0.19516969927180358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38-40DE-B7BE-5DBBFE9FAF15}"/>
            </c:ext>
          </c:extLst>
        </c:ser>
        <c:ser>
          <c:idx val="1"/>
          <c:order val="1"/>
          <c:tx>
            <c:v>t2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0.12801360977113796"/>
                  <c:y val="0.27082212782935067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Sheet1!$E$3:$E$8</c:f>
              <c:numCache>
                <c:formatCode>General</c:formatCode>
                <c:ptCount val="6"/>
                <c:pt idx="0">
                  <c:v>0</c:v>
                </c:pt>
                <c:pt idx="1">
                  <c:v>71</c:v>
                </c:pt>
                <c:pt idx="2">
                  <c:v>148</c:v>
                </c:pt>
                <c:pt idx="3">
                  <c:v>231</c:v>
                </c:pt>
                <c:pt idx="4">
                  <c:v>321</c:v>
                </c:pt>
                <c:pt idx="5">
                  <c:v>423</c:v>
                </c:pt>
              </c:numCache>
            </c:numRef>
          </c:xVal>
          <c:yVal>
            <c:numRef>
              <c:f>Sheet1!$C$3:$C$8</c:f>
              <c:numCache>
                <c:formatCode>0.000</c:formatCode>
                <c:ptCount val="6"/>
                <c:pt idx="0">
                  <c:v>0</c:v>
                </c:pt>
                <c:pt idx="1">
                  <c:v>3.6105004642116356E-2</c:v>
                </c:pt>
                <c:pt idx="2">
                  <c:v>7.3562567177016647E-2</c:v>
                </c:pt>
                <c:pt idx="3">
                  <c:v>0.1124779834266903</c:v>
                </c:pt>
                <c:pt idx="4">
                  <c:v>0.15296934478142729</c:v>
                </c:pt>
                <c:pt idx="5">
                  <c:v>0.19516969927180358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38-40DE-B7BE-5DBBFE9FAF15}"/>
            </c:ext>
          </c:extLst>
        </c:ser>
        <c:ser>
          <c:idx val="2"/>
          <c:order val="2"/>
          <c:tx>
            <c:v>t3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3.2657042869641294E-2"/>
                  <c:y val="0.42239537766112567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Sheet1!$F$3:$F$8</c:f>
              <c:numCache>
                <c:formatCode>General</c:formatCode>
                <c:ptCount val="6"/>
                <c:pt idx="0">
                  <c:v>0</c:v>
                </c:pt>
                <c:pt idx="1">
                  <c:v>72</c:v>
                </c:pt>
                <c:pt idx="2">
                  <c:v>151</c:v>
                </c:pt>
                <c:pt idx="3">
                  <c:v>232</c:v>
                </c:pt>
                <c:pt idx="4">
                  <c:v>323</c:v>
                </c:pt>
                <c:pt idx="5">
                  <c:v>423</c:v>
                </c:pt>
              </c:numCache>
            </c:numRef>
          </c:xVal>
          <c:yVal>
            <c:numRef>
              <c:f>Sheet1!$C$3:$C$8</c:f>
              <c:numCache>
                <c:formatCode>0.000</c:formatCode>
                <c:ptCount val="6"/>
                <c:pt idx="0">
                  <c:v>0</c:v>
                </c:pt>
                <c:pt idx="1">
                  <c:v>3.6105004642116356E-2</c:v>
                </c:pt>
                <c:pt idx="2">
                  <c:v>7.3562567177016647E-2</c:v>
                </c:pt>
                <c:pt idx="3">
                  <c:v>0.1124779834266903</c:v>
                </c:pt>
                <c:pt idx="4">
                  <c:v>0.15296934478142729</c:v>
                </c:pt>
                <c:pt idx="5">
                  <c:v>0.19516969927180358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F38-40DE-B7BE-5DBBFE9FA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830096"/>
        <c:axId val="496836336"/>
      </c:scatterChart>
      <c:valAx>
        <c:axId val="49683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</a:t>
                </a:r>
                <a:r>
                  <a:rPr lang="en-US" baseline="0" dirty="0"/>
                  <a:t> (s)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836336"/>
        <c:crosses val="autoZero"/>
        <c:crossBetween val="midCat"/>
      </c:valAx>
      <c:valAx>
        <c:axId val="49683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ln(hi/h(t))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830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3C64-EDCE-864E-5CCD-1C791677C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60ADC-C38E-FF21-ABA8-ED4C5C2F5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980F-CCF5-CE20-0932-8E5EE03A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D89-68C9-5A32-B70D-376A1E96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82-1DC5-4A3E-18B3-3494E2C9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0478-D7E2-DC6E-7974-2CAC37BD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BCCDF-B0E4-0876-7D4E-9C2EB080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5E59-90D3-4188-3A8A-B451427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F42B-41F8-3784-6A7B-4A175911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4E64-5355-1D9D-73D0-F447C47A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4D62B-A725-5FFA-7494-A25289B8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34DD5-ECD8-CEEE-8BC5-77828534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2D09-B2FD-E1A2-8BB2-65A20A39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9657-017B-3A64-B870-7DB71D5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6B0F-79B9-5D51-068A-6420BB6F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CD58-689C-6D04-8648-2136EB24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ACFD-52D5-7697-1D32-D8CCB4B2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F2DD-E9E5-0CEC-3EEE-7E050B1A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E9A5-C784-FAD9-5AC3-975D4359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646D-66FE-7E6D-F445-DFCC50D9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5334-F5EE-D725-6FC8-C223349E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F93E-B090-1447-B917-D48F774A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40B5-38CC-14A2-B083-B08CEEFB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5BD7-0850-0AF9-082B-19B9E0A7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9163-18AD-1B8E-7213-B158414F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ED75-36BD-2953-E628-B27E3156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57E4-7366-2BEE-17C1-71CB14D5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787C-CBC1-9793-4865-904D5F57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BD8A-23D0-9DD1-465D-821EBFA4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3C2C-58F8-02C8-7D2C-999DA871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6ECE-57EA-4141-627B-8F2112F6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5FBC-68D2-3391-E7BF-88E53EB7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94E4-FC52-FC35-13CF-101B1E3A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24DA6-FF28-AF5F-9984-364F72DF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887AE-1177-3DCF-1626-2CA76F194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F38DF-8737-04CC-A4D1-B980CAFCC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9196B-2AD9-4B1D-EE3D-12977F7C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7EAF8-0195-20E8-F5CC-F8DC2A0D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CA270-7F84-AC57-A84C-2742B190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DAF-2011-EA76-0E2E-68C3FCC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357C7-62AD-D485-CD54-05292717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1080F-B3CA-94DD-A5EB-53B3590E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16938-759B-5EE0-F39F-51E94E38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2D90-0D15-F488-CFDF-DB68DB36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F0A27-7A47-3FA9-B02E-A436BFE3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5E58-A308-C1A9-6C6A-5545FC9B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E488-0036-56A3-7385-EE6C3E53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7933-B418-0442-E71B-E87A6A57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7CBED-45DD-BCBD-5F15-00BF5893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48AD-CE31-8D78-5700-20D784AA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FA70-9848-E753-2BC2-B8B5D320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9538-D013-5AAB-8DAB-B738D8C0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0CE-0753-1C1F-DB18-08027FC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8FA5A-B177-4209-C9F0-A5467528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A17C6-7F9E-8DC7-F018-82445E39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0159-A532-6A75-B00A-69BC8CED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F4B7-6F64-F280-7E40-457DE2EC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870D-90BB-E83B-2259-E6E206B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89569-4382-E085-70DF-0CBCC3C6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1280-D04F-75D3-0EFD-4F9150A3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27DC-99E1-447C-8F81-C09B67AAB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D1B2-897A-40B3-ACD6-FB0D03242E5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72CB-8576-B2EB-2CFE-4320D12C7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C0F25-199D-E732-0314-31C141B8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5D02-916D-4DC8-94C0-2FFBADF9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F7E-9936-46EE-7A58-D38FC9FA5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Hemefilter 10/3/22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52DC-1995-4EA4-B9AE-5D37AA708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Madison Butler</a:t>
            </a:r>
          </a:p>
        </p:txBody>
      </p:sp>
    </p:spTree>
    <p:extLst>
      <p:ext uri="{BB962C8B-B14F-4D97-AF65-F5344CB8AC3E}">
        <p14:creationId xmlns:p14="http://schemas.microsoft.com/office/powerpoint/2010/main" val="23629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E74F-06A8-D5A0-06A0-0A80018A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&amp; resistance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DAB8-2D24-DDA6-4AED-EB626D2D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All columns passed gap test: range 0.45-0.48mm</a:t>
            </a:r>
          </a:p>
          <a:p>
            <a:r>
              <a:rPr lang="en-US" sz="1600" dirty="0"/>
              <a:t>Columns tested for resistance using new top column</a:t>
            </a:r>
          </a:p>
          <a:p>
            <a:r>
              <a:rPr lang="en-US" sz="1600" dirty="0"/>
              <a:t>12.9% difference between HF-002 and HF-003</a:t>
            </a:r>
          </a:p>
          <a:p>
            <a:r>
              <a:rPr lang="en-US" sz="1600" dirty="0"/>
              <a:t>All resistance values higher than previous column</a:t>
            </a:r>
          </a:p>
          <a:p>
            <a:pPr lvl="1"/>
            <a:r>
              <a:rPr lang="en-US" sz="1200" dirty="0"/>
              <a:t>5.82 mmHg/(mL/min)</a:t>
            </a:r>
          </a:p>
          <a:p>
            <a:r>
              <a:rPr lang="en-US" sz="1600" dirty="0"/>
              <a:t>What would cause higher resistance?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B06733-C7F9-9037-604F-E31EA6E30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05545"/>
              </p:ext>
            </p:extLst>
          </p:nvPr>
        </p:nvGraphicFramePr>
        <p:xfrm>
          <a:off x="836484" y="3742266"/>
          <a:ext cx="4901402" cy="243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355F89-A04A-6E4B-9050-67124D3FB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82637"/>
              </p:ext>
            </p:extLst>
          </p:nvPr>
        </p:nvGraphicFramePr>
        <p:xfrm>
          <a:off x="6278035" y="1825625"/>
          <a:ext cx="5075765" cy="372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0AA30D-8ADE-420E-8C07-98F26F685358}"/>
              </a:ext>
            </a:extLst>
          </p:cNvPr>
          <p:cNvSpPr txBox="1"/>
          <p:nvPr/>
        </p:nvSpPr>
        <p:spPr>
          <a:xfrm>
            <a:off x="6454116" y="5564519"/>
            <a:ext cx="507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HF-001 resistance data as example, standard deviations calculated from difference in resistances in one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74953-890B-4B55-E303-080049BD0D99}"/>
              </a:ext>
            </a:extLst>
          </p:cNvPr>
          <p:cNvSpPr txBox="1"/>
          <p:nvPr/>
        </p:nvSpPr>
        <p:spPr>
          <a:xfrm>
            <a:off x="1100667" y="6142567"/>
            <a:ext cx="463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HF-001, HF-002, HF-003 resistance results</a:t>
            </a:r>
          </a:p>
        </p:txBody>
      </p:sp>
    </p:spTree>
    <p:extLst>
      <p:ext uri="{BB962C8B-B14F-4D97-AF65-F5344CB8AC3E}">
        <p14:creationId xmlns:p14="http://schemas.microsoft.com/office/powerpoint/2010/main" val="86915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E19A-3B54-8902-8F7D-EBCEF58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5686" cy="1325563"/>
          </a:xfrm>
        </p:spPr>
        <p:txBody>
          <a:bodyPr/>
          <a:lstStyle/>
          <a:p>
            <a:r>
              <a:rPr lang="en-US" dirty="0"/>
              <a:t>Other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057A-CF58-BC16-1AC4-0E705E84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Nahmah placed </a:t>
            </a:r>
            <a:r>
              <a:rPr lang="en-US" dirty="0" err="1"/>
              <a:t>Lampire</a:t>
            </a:r>
            <a:r>
              <a:rPr lang="en-US" dirty="0"/>
              <a:t> order (thanks!), enables:</a:t>
            </a:r>
          </a:p>
          <a:p>
            <a:pPr lvl="1"/>
            <a:r>
              <a:rPr lang="en-US" dirty="0"/>
              <a:t>Hb under flow experiments (top priority)</a:t>
            </a:r>
          </a:p>
          <a:p>
            <a:pPr lvl="1"/>
            <a:r>
              <a:rPr lang="en-US" dirty="0"/>
              <a:t>Hb concentration evaluation of plasma samples</a:t>
            </a:r>
          </a:p>
          <a:p>
            <a:r>
              <a:rPr lang="en-US" dirty="0"/>
              <a:t>Can hopefully place orders soon, currently need:</a:t>
            </a:r>
          </a:p>
          <a:p>
            <a:pPr lvl="1"/>
            <a:r>
              <a:rPr lang="en-US" dirty="0"/>
              <a:t>Manufactured PBS (to stay consistent to previous experiments)</a:t>
            </a:r>
          </a:p>
          <a:p>
            <a:pPr lvl="1"/>
            <a:r>
              <a:rPr lang="en-US" dirty="0"/>
              <a:t>Poly prep chromatography columns (Hp immobilization on beads)</a:t>
            </a:r>
          </a:p>
          <a:p>
            <a:pPr lvl="1"/>
            <a:r>
              <a:rPr lang="en-US" dirty="0" err="1"/>
              <a:t>Drabkin’s</a:t>
            </a:r>
            <a:r>
              <a:rPr lang="en-US" dirty="0"/>
              <a:t> reagent for comparison with PBS as diluent for Hb measurement</a:t>
            </a:r>
          </a:p>
          <a:p>
            <a:pPr lvl="1"/>
            <a:r>
              <a:rPr lang="en-US" dirty="0"/>
              <a:t>Bilirubin for effect on Hb measurement? (less necessary, expensive)</a:t>
            </a:r>
          </a:p>
          <a:p>
            <a:pPr lvl="1"/>
            <a:r>
              <a:rPr lang="en-US" dirty="0"/>
              <a:t>HCl, other reagents</a:t>
            </a:r>
          </a:p>
          <a:p>
            <a:r>
              <a:rPr lang="en-US" dirty="0"/>
              <a:t>(Not Hemefilter related directly) received EVD </a:t>
            </a:r>
            <a:r>
              <a:rPr lang="en-US" dirty="0" err="1"/>
              <a:t>cath</a:t>
            </a:r>
            <a:r>
              <a:rPr lang="en-US" dirty="0"/>
              <a:t> from Dr. Greene</a:t>
            </a:r>
          </a:p>
          <a:p>
            <a:r>
              <a:rPr lang="en-US" dirty="0"/>
              <a:t>IACUC training – Anna and Madison should be done?</a:t>
            </a:r>
          </a:p>
          <a:p>
            <a:pPr lvl="1"/>
            <a:r>
              <a:rPr lang="en-US" dirty="0"/>
              <a:t>AESP form – necessary? TB test part of form</a:t>
            </a:r>
          </a:p>
        </p:txBody>
      </p:sp>
    </p:spTree>
    <p:extLst>
      <p:ext uri="{BB962C8B-B14F-4D97-AF65-F5344CB8AC3E}">
        <p14:creationId xmlns:p14="http://schemas.microsoft.com/office/powerpoint/2010/main" val="5865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B2C3-4BF3-D94D-5A31-3A02A02B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C644-9B07-36B4-6313-21D57D2A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 ships (&amp; hopefully arrives) Tuesday</a:t>
            </a:r>
          </a:p>
          <a:p>
            <a:r>
              <a:rPr lang="en-US" dirty="0" err="1"/>
              <a:t>PfHb</a:t>
            </a:r>
            <a:r>
              <a:rPr lang="en-US" dirty="0"/>
              <a:t> measuring Wednesday – Madison &amp; Anna</a:t>
            </a:r>
          </a:p>
          <a:p>
            <a:r>
              <a:rPr lang="en-US" dirty="0"/>
              <a:t>PfHb brain capture device meeting Wednesday – 10am</a:t>
            </a:r>
          </a:p>
          <a:p>
            <a:r>
              <a:rPr lang="en-US" dirty="0"/>
              <a:t>Writing missing SOPs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1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A945-4AF6-983B-60E2-82BB25B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following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93AF-B067-399B-A506-C412F6A7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Hb under flow 10/12/22</a:t>
            </a:r>
          </a:p>
          <a:p>
            <a:r>
              <a:rPr lang="en-US" dirty="0"/>
              <a:t>Determine Hb capture in Hb under flow experiment</a:t>
            </a:r>
          </a:p>
          <a:p>
            <a:r>
              <a:rPr lang="en-US" dirty="0"/>
              <a:t>Rat studies mid October – determining control group </a:t>
            </a:r>
            <a:r>
              <a:rPr lang="en-US" dirty="0" err="1"/>
              <a:t>PfHb</a:t>
            </a:r>
            <a:r>
              <a:rPr lang="en-US" dirty="0"/>
              <a:t> levels</a:t>
            </a:r>
          </a:p>
          <a:p>
            <a:pPr lvl="1"/>
            <a:r>
              <a:rPr lang="en-US" dirty="0"/>
              <a:t>Anna and Madison set up to observe?</a:t>
            </a:r>
          </a:p>
          <a:p>
            <a:pPr lvl="1"/>
            <a:r>
              <a:rPr lang="en-US" dirty="0"/>
              <a:t>Oxygenator?</a:t>
            </a:r>
          </a:p>
          <a:p>
            <a:r>
              <a:rPr lang="en-US" dirty="0"/>
              <a:t>Plan for benchtop recirculation experiments</a:t>
            </a:r>
          </a:p>
          <a:p>
            <a:pPr lvl="1"/>
            <a:r>
              <a:rPr lang="en-US" dirty="0"/>
              <a:t>Bovine blood? Substantially cheaper</a:t>
            </a:r>
          </a:p>
          <a:p>
            <a:r>
              <a:rPr lang="en-US" dirty="0"/>
              <a:t>Finalize Hb concentration protocol (diluent, accuracy vs BGA/</a:t>
            </a:r>
            <a:r>
              <a:rPr lang="en-US" dirty="0" err="1"/>
              <a:t>hemocue</a:t>
            </a:r>
            <a:r>
              <a:rPr lang="en-US" dirty="0"/>
              <a:t>/assay method)</a:t>
            </a:r>
          </a:p>
          <a:p>
            <a:r>
              <a:rPr lang="en-US" dirty="0"/>
              <a:t>All SOPs written</a:t>
            </a:r>
          </a:p>
          <a:p>
            <a:r>
              <a:rPr lang="en-US" dirty="0"/>
              <a:t>Purchasing necessary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304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Hemefilter 10/3/22</vt:lpstr>
      <vt:lpstr>Gap &amp; resistance tests</vt:lpstr>
      <vt:lpstr>Other items</vt:lpstr>
      <vt:lpstr>This week</vt:lpstr>
      <vt:lpstr>Plans for following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Hemefilter 9/26/22</dc:title>
  <dc:creator>Butler, Madison</dc:creator>
  <cp:lastModifiedBy>Madison Butler</cp:lastModifiedBy>
  <cp:revision>31</cp:revision>
  <dcterms:created xsi:type="dcterms:W3CDTF">2022-09-21T16:33:11Z</dcterms:created>
  <dcterms:modified xsi:type="dcterms:W3CDTF">2022-10-03T13:56:27Z</dcterms:modified>
</cp:coreProperties>
</file>