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37"/>
  </p:notesMasterIdLst>
  <p:sldIdLst>
    <p:sldId id="277" r:id="rId2"/>
    <p:sldId id="515" r:id="rId3"/>
    <p:sldId id="279" r:id="rId4"/>
    <p:sldId id="259" r:id="rId5"/>
    <p:sldId id="290" r:id="rId6"/>
    <p:sldId id="289" r:id="rId7"/>
    <p:sldId id="286" r:id="rId8"/>
    <p:sldId id="283" r:id="rId9"/>
    <p:sldId id="285" r:id="rId10"/>
    <p:sldId id="493" r:id="rId11"/>
    <p:sldId id="503" r:id="rId12"/>
    <p:sldId id="495" r:id="rId13"/>
    <p:sldId id="507" r:id="rId14"/>
    <p:sldId id="527" r:id="rId15"/>
    <p:sldId id="528" r:id="rId16"/>
    <p:sldId id="504" r:id="rId17"/>
    <p:sldId id="502" r:id="rId18"/>
    <p:sldId id="530" r:id="rId19"/>
    <p:sldId id="529" r:id="rId20"/>
    <p:sldId id="511" r:id="rId21"/>
    <p:sldId id="516" r:id="rId22"/>
    <p:sldId id="531" r:id="rId23"/>
    <p:sldId id="505" r:id="rId24"/>
    <p:sldId id="264" r:id="rId25"/>
    <p:sldId id="512" r:id="rId26"/>
    <p:sldId id="522" r:id="rId27"/>
    <p:sldId id="519" r:id="rId28"/>
    <p:sldId id="520" r:id="rId29"/>
    <p:sldId id="513" r:id="rId30"/>
    <p:sldId id="523" r:id="rId31"/>
    <p:sldId id="524" r:id="rId32"/>
    <p:sldId id="526" r:id="rId33"/>
    <p:sldId id="278" r:id="rId34"/>
    <p:sldId id="288" r:id="rId35"/>
    <p:sldId id="496"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7D5"/>
    <a:srgbClr val="43A4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5E1B5-A1BA-C24E-A4F2-76EB1C221A71}" v="9" dt="2020-09-03T21:00:46.706"/>
  </p1510:revLst>
</p1510:revInfo>
</file>

<file path=ppt/tableStyles.xml><?xml version="1.0" encoding="utf-8"?>
<a:tblStyleLst xmlns:a="http://schemas.openxmlformats.org/drawingml/2006/main" def="{CFB8AB25-B02A-4FEE-BBD8-65859C278D32}">
  <a:tblStyle styleId="{CFB8AB25-B02A-4FEE-BBD8-65859C278D3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117" d="100"/>
          <a:sy n="117" d="100"/>
        </p:scale>
        <p:origin x="26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livemercer-my.sharepoint.com/personal/10992088_live_mercer_edu/Documents/Depression%20PP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bg2">
                    <a:lumMod val="50000"/>
                  </a:schemeClr>
                </a:solidFill>
                <a:latin typeface="Encode Sans SemiCondensed" pitchFamily="2" charset="77"/>
                <a:ea typeface="Lato" panose="020F0502020204030203" pitchFamily="34" charset="0"/>
                <a:cs typeface="Lato" panose="020F0502020204030203" pitchFamily="34" charset="0"/>
              </a:defRPr>
            </a:pPr>
            <a:r>
              <a:rPr lang="en-US" sz="3200" b="1" i="0">
                <a:solidFill>
                  <a:schemeClr val="bg2">
                    <a:lumMod val="50000"/>
                  </a:schemeClr>
                </a:solidFill>
                <a:latin typeface="Encode Sans SemiCondensed" pitchFamily="2" charset="77"/>
              </a:rPr>
              <a:t>Normalized Death Rate by Disease</a:t>
            </a:r>
          </a:p>
          <a:p>
            <a:pPr>
              <a:defRPr sz="3200" b="1">
                <a:solidFill>
                  <a:schemeClr val="bg2">
                    <a:lumMod val="50000"/>
                  </a:schemeClr>
                </a:solidFill>
                <a:latin typeface="Encode Sans SemiCondensed" pitchFamily="2" charset="77"/>
              </a:defRPr>
            </a:pPr>
            <a:r>
              <a:rPr lang="en-US" sz="3000" b="0" i="0">
                <a:solidFill>
                  <a:schemeClr val="bg2">
                    <a:lumMod val="75000"/>
                  </a:schemeClr>
                </a:solidFill>
                <a:latin typeface="Encode Sans SemiCondensed" pitchFamily="2" charset="77"/>
              </a:rPr>
              <a:t>18+</a:t>
            </a:r>
            <a:r>
              <a:rPr lang="en-US" sz="3000" b="0" i="0" baseline="0">
                <a:solidFill>
                  <a:schemeClr val="bg2">
                    <a:lumMod val="75000"/>
                  </a:schemeClr>
                </a:solidFill>
                <a:latin typeface="Encode Sans SemiCondensed" pitchFamily="2" charset="77"/>
              </a:rPr>
              <a:t>,</a:t>
            </a:r>
            <a:r>
              <a:rPr lang="en-US" sz="3000" b="0" i="0">
                <a:solidFill>
                  <a:schemeClr val="bg2">
                    <a:lumMod val="75000"/>
                  </a:schemeClr>
                </a:solidFill>
                <a:latin typeface="Encode Sans SemiCondensed" pitchFamily="2" charset="77"/>
              </a:rPr>
              <a:t> Georgia,</a:t>
            </a:r>
            <a:r>
              <a:rPr lang="en-US" sz="3000" b="0" i="0" baseline="0">
                <a:solidFill>
                  <a:schemeClr val="bg2">
                    <a:lumMod val="75000"/>
                  </a:schemeClr>
                </a:solidFill>
                <a:latin typeface="Encode Sans SemiCondensed" pitchFamily="2" charset="77"/>
              </a:rPr>
              <a:t> </a:t>
            </a:r>
            <a:r>
              <a:rPr lang="en-US" sz="3000" b="0" i="0">
                <a:solidFill>
                  <a:schemeClr val="bg2">
                    <a:lumMod val="75000"/>
                  </a:schemeClr>
                </a:solidFill>
                <a:latin typeface="Encode Sans SemiCondensed" pitchFamily="2" charset="77"/>
              </a:rPr>
              <a:t>1993-2018</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bg2">
                  <a:lumMod val="50000"/>
                </a:schemeClr>
              </a:solidFill>
              <a:latin typeface="Encode Sans SemiCondensed" pitchFamily="2" charset="77"/>
              <a:ea typeface="Lato" panose="020F0502020204030203" pitchFamily="34" charset="0"/>
              <a:cs typeface="Lato" panose="020F0502020204030203" pitchFamily="34" charset="0"/>
            </a:defRPr>
          </a:pPr>
          <a:endParaRPr lang="en-US"/>
        </a:p>
      </c:txPr>
    </c:title>
    <c:autoTitleDeleted val="0"/>
    <c:plotArea>
      <c:layout/>
      <c:lineChart>
        <c:grouping val="standard"/>
        <c:varyColors val="0"/>
        <c:ser>
          <c:idx val="0"/>
          <c:order val="0"/>
          <c:tx>
            <c:strRef>
              <c:f>Sheet1!$A$80</c:f>
              <c:strCache>
                <c:ptCount val="1"/>
                <c:pt idx="0">
                  <c:v>Heart Disease</c:v>
                </c:pt>
              </c:strCache>
            </c:strRef>
          </c:tx>
          <c:spPr>
            <a:ln w="28575" cap="rnd">
              <a:solidFill>
                <a:schemeClr val="accent1">
                  <a:lumMod val="75000"/>
                </a:schemeClr>
              </a:solidFill>
              <a:round/>
            </a:ln>
            <a:effectLst/>
          </c:spPr>
          <c:marker>
            <c:symbol val="none"/>
          </c:marker>
          <c:cat>
            <c:strRef>
              <c:f>Sheet1!$B$79:$F$79</c:f>
              <c:strCache>
                <c:ptCount val="5"/>
                <c:pt idx="0">
                  <c:v>1993-1998</c:v>
                </c:pt>
                <c:pt idx="1">
                  <c:v>1999-2003</c:v>
                </c:pt>
                <c:pt idx="2">
                  <c:v>2004-2008</c:v>
                </c:pt>
                <c:pt idx="3">
                  <c:v>2009-2013</c:v>
                </c:pt>
                <c:pt idx="4">
                  <c:v>2014-2018</c:v>
                </c:pt>
              </c:strCache>
            </c:strRef>
          </c:cat>
          <c:val>
            <c:numRef>
              <c:f>Sheet1!$B$80:$F$80</c:f>
              <c:numCache>
                <c:formatCode>General</c:formatCode>
                <c:ptCount val="5"/>
                <c:pt idx="0">
                  <c:v>1</c:v>
                </c:pt>
                <c:pt idx="1">
                  <c:v>0.66202582728006454</c:v>
                </c:pt>
                <c:pt idx="2">
                  <c:v>0.23345439870863602</c:v>
                </c:pt>
                <c:pt idx="3">
                  <c:v>1.7554479418886434E-2</c:v>
                </c:pt>
                <c:pt idx="4">
                  <c:v>0</c:v>
                </c:pt>
              </c:numCache>
            </c:numRef>
          </c:val>
          <c:smooth val="0"/>
          <c:extLst>
            <c:ext xmlns:c16="http://schemas.microsoft.com/office/drawing/2014/chart" uri="{C3380CC4-5D6E-409C-BE32-E72D297353CC}">
              <c16:uniqueId val="{00000000-DFCC-F74F-989A-090DC303233A}"/>
            </c:ext>
          </c:extLst>
        </c:ser>
        <c:ser>
          <c:idx val="1"/>
          <c:order val="1"/>
          <c:tx>
            <c:strRef>
              <c:f>Sheet1!$A$81</c:f>
              <c:strCache>
                <c:ptCount val="1"/>
                <c:pt idx="0">
                  <c:v>Stroke</c:v>
                </c:pt>
              </c:strCache>
            </c:strRef>
          </c:tx>
          <c:spPr>
            <a:ln w="28575" cap="rnd">
              <a:solidFill>
                <a:schemeClr val="accent6">
                  <a:lumMod val="50000"/>
                </a:schemeClr>
              </a:solidFill>
              <a:round/>
            </a:ln>
            <a:effectLst/>
          </c:spPr>
          <c:marker>
            <c:symbol val="none"/>
          </c:marker>
          <c:cat>
            <c:strRef>
              <c:f>Sheet1!$B$79:$F$79</c:f>
              <c:strCache>
                <c:ptCount val="5"/>
                <c:pt idx="0">
                  <c:v>1993-1998</c:v>
                </c:pt>
                <c:pt idx="1">
                  <c:v>1999-2003</c:v>
                </c:pt>
                <c:pt idx="2">
                  <c:v>2004-2008</c:v>
                </c:pt>
                <c:pt idx="3">
                  <c:v>2009-2013</c:v>
                </c:pt>
                <c:pt idx="4">
                  <c:v>2014-2018</c:v>
                </c:pt>
              </c:strCache>
            </c:strRef>
          </c:cat>
          <c:val>
            <c:numRef>
              <c:f>Sheet1!$B$81:$F$81</c:f>
              <c:numCache>
                <c:formatCode>General</c:formatCode>
                <c:ptCount val="5"/>
                <c:pt idx="0">
                  <c:v>1</c:v>
                </c:pt>
                <c:pt idx="1">
                  <c:v>0.84252597921662786</c:v>
                </c:pt>
                <c:pt idx="2">
                  <c:v>0.30375699440447651</c:v>
                </c:pt>
                <c:pt idx="3">
                  <c:v>0</c:v>
                </c:pt>
                <c:pt idx="4">
                  <c:v>0.21262989608313382</c:v>
                </c:pt>
              </c:numCache>
            </c:numRef>
          </c:val>
          <c:smooth val="0"/>
          <c:extLst>
            <c:ext xmlns:c16="http://schemas.microsoft.com/office/drawing/2014/chart" uri="{C3380CC4-5D6E-409C-BE32-E72D297353CC}">
              <c16:uniqueId val="{00000001-DFCC-F74F-989A-090DC303233A}"/>
            </c:ext>
          </c:extLst>
        </c:ser>
        <c:ser>
          <c:idx val="2"/>
          <c:order val="2"/>
          <c:tx>
            <c:strRef>
              <c:f>Sheet1!$A$82</c:f>
              <c:strCache>
                <c:ptCount val="1"/>
                <c:pt idx="0">
                  <c:v>Cancer</c:v>
                </c:pt>
              </c:strCache>
            </c:strRef>
          </c:tx>
          <c:spPr>
            <a:ln w="28575" cap="rnd">
              <a:solidFill>
                <a:schemeClr val="accent3">
                  <a:lumMod val="50000"/>
                </a:schemeClr>
              </a:solidFill>
              <a:round/>
            </a:ln>
            <a:effectLst/>
          </c:spPr>
          <c:marker>
            <c:symbol val="none"/>
          </c:marker>
          <c:cat>
            <c:strRef>
              <c:f>Sheet1!$B$79:$F$79</c:f>
              <c:strCache>
                <c:ptCount val="5"/>
                <c:pt idx="0">
                  <c:v>1993-1998</c:v>
                </c:pt>
                <c:pt idx="1">
                  <c:v>1999-2003</c:v>
                </c:pt>
                <c:pt idx="2">
                  <c:v>2004-2008</c:v>
                </c:pt>
                <c:pt idx="3">
                  <c:v>2009-2013</c:v>
                </c:pt>
                <c:pt idx="4">
                  <c:v>2014-2018</c:v>
                </c:pt>
              </c:strCache>
            </c:strRef>
          </c:cat>
          <c:val>
            <c:numRef>
              <c:f>Sheet1!$B$82:$F$82</c:f>
              <c:numCache>
                <c:formatCode>General</c:formatCode>
                <c:ptCount val="5"/>
                <c:pt idx="0">
                  <c:v>1</c:v>
                </c:pt>
                <c:pt idx="1">
                  <c:v>0.57014590347923821</c:v>
                </c:pt>
                <c:pt idx="2">
                  <c:v>6.5095398428734574E-2</c:v>
                </c:pt>
                <c:pt idx="3">
                  <c:v>0</c:v>
                </c:pt>
                <c:pt idx="4">
                  <c:v>0.24691358024691321</c:v>
                </c:pt>
              </c:numCache>
            </c:numRef>
          </c:val>
          <c:smooth val="0"/>
          <c:extLst>
            <c:ext xmlns:c16="http://schemas.microsoft.com/office/drawing/2014/chart" uri="{C3380CC4-5D6E-409C-BE32-E72D297353CC}">
              <c16:uniqueId val="{00000002-DFCC-F74F-989A-090DC303233A}"/>
            </c:ext>
          </c:extLst>
        </c:ser>
        <c:ser>
          <c:idx val="3"/>
          <c:order val="3"/>
          <c:tx>
            <c:strRef>
              <c:f>Sheet1!$A$83</c:f>
              <c:strCache>
                <c:ptCount val="1"/>
                <c:pt idx="0">
                  <c:v>Suicide</c:v>
                </c:pt>
              </c:strCache>
            </c:strRef>
          </c:tx>
          <c:spPr>
            <a:ln w="28575" cap="rnd">
              <a:solidFill>
                <a:schemeClr val="accent2">
                  <a:lumMod val="50000"/>
                </a:schemeClr>
              </a:solidFill>
              <a:round/>
            </a:ln>
            <a:effectLst/>
          </c:spPr>
          <c:marker>
            <c:symbol val="none"/>
          </c:marker>
          <c:cat>
            <c:strRef>
              <c:f>Sheet1!$B$79:$F$79</c:f>
              <c:strCache>
                <c:ptCount val="5"/>
                <c:pt idx="0">
                  <c:v>1993-1998</c:v>
                </c:pt>
                <c:pt idx="1">
                  <c:v>1999-2003</c:v>
                </c:pt>
                <c:pt idx="2">
                  <c:v>2004-2008</c:v>
                </c:pt>
                <c:pt idx="3">
                  <c:v>2009-2013</c:v>
                </c:pt>
                <c:pt idx="4">
                  <c:v>2014-2018</c:v>
                </c:pt>
              </c:strCache>
            </c:strRef>
          </c:cat>
          <c:val>
            <c:numRef>
              <c:f>Sheet1!$B$83:$F$83</c:f>
              <c:numCache>
                <c:formatCode>General</c:formatCode>
                <c:ptCount val="5"/>
                <c:pt idx="0">
                  <c:v>0.3351955307262568</c:v>
                </c:pt>
                <c:pt idx="1">
                  <c:v>0.16201117318435757</c:v>
                </c:pt>
                <c:pt idx="2">
                  <c:v>0</c:v>
                </c:pt>
                <c:pt idx="3">
                  <c:v>0.42458100558659156</c:v>
                </c:pt>
                <c:pt idx="4">
                  <c:v>1</c:v>
                </c:pt>
              </c:numCache>
            </c:numRef>
          </c:val>
          <c:smooth val="0"/>
          <c:extLst>
            <c:ext xmlns:c16="http://schemas.microsoft.com/office/drawing/2014/chart" uri="{C3380CC4-5D6E-409C-BE32-E72D297353CC}">
              <c16:uniqueId val="{00000003-DFCC-F74F-989A-090DC303233A}"/>
            </c:ext>
          </c:extLst>
        </c:ser>
        <c:dLbls>
          <c:showLegendKey val="0"/>
          <c:showVal val="0"/>
          <c:showCatName val="0"/>
          <c:showSerName val="0"/>
          <c:showPercent val="0"/>
          <c:showBubbleSize val="0"/>
        </c:dLbls>
        <c:smooth val="0"/>
        <c:axId val="1694182528"/>
        <c:axId val="1738263120"/>
      </c:lineChart>
      <c:catAx>
        <c:axId val="169418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crossAx val="1738263120"/>
        <c:crosses val="autoZero"/>
        <c:auto val="1"/>
        <c:lblAlgn val="ctr"/>
        <c:lblOffset val="100"/>
        <c:noMultiLvlLbl val="0"/>
      </c:catAx>
      <c:valAx>
        <c:axId val="173826312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pPr>
                <a:r>
                  <a:rPr lang="en-US" sz="2400" b="1">
                    <a:solidFill>
                      <a:schemeClr val="bg2">
                        <a:lumMod val="50000"/>
                      </a:schemeClr>
                    </a:solidFill>
                  </a:rPr>
                  <a:t>Normalized Death Rate</a:t>
                </a: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crossAx val="1694182528"/>
        <c:crosses val="autoZero"/>
        <c:crossBetween val="between"/>
        <c:majorUnit val="0.2"/>
      </c:valAx>
      <c:spPr>
        <a:noFill/>
        <a:ln>
          <a:noFill/>
        </a:ln>
        <a:effectLst/>
      </c:spPr>
    </c:plotArea>
    <c:legend>
      <c:legendPos val="b"/>
      <c:legendEntry>
        <c:idx val="0"/>
        <c:txPr>
          <a:bodyPr rot="0" spcFirstLastPara="1" vertOverflow="ellipsis" vert="horz" wrap="square" anchor="ctr" anchorCtr="1"/>
          <a:lstStyle/>
          <a:p>
            <a:pPr>
              <a:defRPr sz="2400" b="1" i="0" u="none" strike="noStrike" kern="1200" baseline="0">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legendEntry>
      <c:legendEntry>
        <c:idx val="1"/>
        <c:txPr>
          <a:bodyPr rot="0" spcFirstLastPara="1" vertOverflow="ellipsis" vert="horz" wrap="square" anchor="ctr" anchorCtr="1"/>
          <a:lstStyle/>
          <a:p>
            <a:pPr>
              <a:defRPr sz="2400" b="1" i="0" u="none" strike="noStrike" kern="1200" baseline="0">
                <a:solidFill>
                  <a:schemeClr val="accent6">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legendEntry>
      <c:legendEntry>
        <c:idx val="2"/>
        <c:txPr>
          <a:bodyPr rot="0" spcFirstLastPara="1" vertOverflow="ellipsis" vert="horz" wrap="square" anchor="ctr" anchorCtr="1"/>
          <a:lstStyle/>
          <a:p>
            <a:pPr>
              <a:defRPr sz="2400" b="1" i="0" u="none" strike="noStrike" kern="1200" baseline="0">
                <a:solidFill>
                  <a:schemeClr val="accent3">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legendEntry>
      <c:legendEntry>
        <c:idx val="3"/>
        <c:txPr>
          <a:bodyPr rot="0" spcFirstLastPara="1" vertOverflow="ellipsis" vert="horz" wrap="square" anchor="ctr" anchorCtr="1"/>
          <a:lstStyle/>
          <a:p>
            <a:pPr>
              <a:defRPr sz="2400" b="1" i="0" u="none" strike="noStrike" kern="1200" baseline="0">
                <a:solidFill>
                  <a:schemeClr val="accent2">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legendEntry>
      <c:overlay val="0"/>
      <c:spPr>
        <a:noFill/>
        <a:ln>
          <a:noFill/>
        </a:ln>
        <a:effectLst/>
      </c:spPr>
      <c:txPr>
        <a:bodyPr rot="0" spcFirstLastPara="1" vertOverflow="ellipsis" vert="horz" wrap="square" anchor="ctr" anchorCtr="1"/>
        <a:lstStyle/>
        <a:p>
          <a:pPr>
            <a:defRPr sz="2400" b="1" i="0" u="none" strike="noStrike" kern="1200" baseline="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uFillTx/>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uFillTx/>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uFillTx/>
                <a:latin typeface="Calibri"/>
                <a:ea typeface="Calibri"/>
                <a:cs typeface="Calibri"/>
                <a:sym typeface="Calibri"/>
              </a:rPr>
              <a:t>‹#›</a:t>
            </a:fld>
            <a:endParaRPr sz="1200" b="0" i="0" u="none" strike="noStrike" cap="none">
              <a:solidFill>
                <a:schemeClr val="dk1"/>
              </a:solidFill>
              <a:uFillTx/>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ptodate.com/contents/unipolar-depression-in-adults-epidemiology-pathogenesis-and-neurobiology/abstract/50"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uptodate.com/contents/unipolar-depression-in-adults-epidemiology-pathogenesis-and-neurobiology/abstract/5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Otherwise known as MDD</a:t>
            </a:r>
            <a:endParaRPr/>
          </a:p>
        </p:txBody>
      </p:sp>
    </p:spTree>
    <p:extLst>
      <p:ext uri="{BB962C8B-B14F-4D97-AF65-F5344CB8AC3E}">
        <p14:creationId xmlns:p14="http://schemas.microsoft.com/office/powerpoint/2010/main" val="123039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err="1">
                <a:solidFill>
                  <a:schemeClr val="dk1"/>
                </a:solidFill>
                <a:effectLst/>
                <a:uFillTx/>
                <a:latin typeface="Calibri"/>
                <a:ea typeface="Calibri"/>
                <a:cs typeface="Calibri"/>
                <a:sym typeface="Calibri"/>
              </a:rPr>
              <a:t>Hyperconnectivity</a:t>
            </a:r>
            <a:r>
              <a:rPr lang="en-US" sz="1200" b="0" i="0" u="none" strike="noStrike" cap="none">
                <a:solidFill>
                  <a:schemeClr val="dk1"/>
                </a:solidFill>
                <a:effectLst/>
                <a:uFillTx/>
                <a:latin typeface="Calibri"/>
                <a:ea typeface="Calibri"/>
                <a:cs typeface="Calibri"/>
                <a:sym typeface="Calibri"/>
              </a:rPr>
              <a:t> within the default mode network, which may be lead to self-referential thoughts</a:t>
            </a:r>
          </a:p>
          <a:p>
            <a:r>
              <a:rPr lang="en-US" sz="1200" b="0" i="0" u="none" strike="noStrike" cap="none">
                <a:solidFill>
                  <a:schemeClr val="dk1"/>
                </a:solidFill>
                <a:effectLst/>
                <a:uFillTx/>
                <a:latin typeface="Calibri"/>
                <a:ea typeface="Calibri"/>
                <a:cs typeface="Calibri"/>
                <a:sym typeface="Calibri"/>
              </a:rPr>
              <a:t>●Hypoconnectivity within the frontoparietal network, which may lead to rumination and depressive biases towards internal thoughts</a:t>
            </a:r>
          </a:p>
          <a:p>
            <a:r>
              <a:rPr lang="en-US" sz="1200" b="0" i="0" u="none" strike="noStrike" cap="none">
                <a:solidFill>
                  <a:schemeClr val="dk1"/>
                </a:solidFill>
                <a:effectLst/>
                <a:uFillTx/>
                <a:latin typeface="Calibri"/>
                <a:ea typeface="Calibri"/>
                <a:cs typeface="Calibri"/>
                <a:sym typeface="Calibri"/>
              </a:rPr>
              <a:t>●Abnormal connectivity between different networks</a:t>
            </a:r>
          </a:p>
          <a:p>
            <a:endParaRPr lang="en-US"/>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142566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err="1">
                <a:solidFill>
                  <a:schemeClr val="dk1"/>
                </a:solidFill>
                <a:effectLst/>
                <a:uFillTx/>
                <a:latin typeface="Calibri"/>
                <a:ea typeface="Calibri"/>
                <a:cs typeface="Calibri"/>
                <a:sym typeface="Calibri"/>
              </a:rPr>
              <a:t>Hyperconnectivity</a:t>
            </a:r>
            <a:r>
              <a:rPr lang="en-US" sz="1200" b="0" i="0" u="none" strike="noStrike" cap="none">
                <a:solidFill>
                  <a:schemeClr val="dk1"/>
                </a:solidFill>
                <a:effectLst/>
                <a:uFillTx/>
                <a:latin typeface="Calibri"/>
                <a:ea typeface="Calibri"/>
                <a:cs typeface="Calibri"/>
                <a:sym typeface="Calibri"/>
              </a:rPr>
              <a:t> within the default mode network, which may be lead to self-referential thoughts</a:t>
            </a:r>
          </a:p>
          <a:p>
            <a:r>
              <a:rPr lang="en-US" sz="1200" b="0" i="0" u="none" strike="noStrike" cap="none">
                <a:solidFill>
                  <a:schemeClr val="dk1"/>
                </a:solidFill>
                <a:effectLst/>
                <a:uFillTx/>
                <a:latin typeface="Calibri"/>
                <a:ea typeface="Calibri"/>
                <a:cs typeface="Calibri"/>
                <a:sym typeface="Calibri"/>
              </a:rPr>
              <a:t>●Hypoconnectivity within the frontoparietal network, which may lead to rumination and depressive biases towards internal thoughts</a:t>
            </a:r>
          </a:p>
          <a:p>
            <a:r>
              <a:rPr lang="en-US" sz="1200" b="0" i="0" u="none" strike="noStrike" cap="none">
                <a:solidFill>
                  <a:schemeClr val="dk1"/>
                </a:solidFill>
                <a:effectLst/>
                <a:uFillTx/>
                <a:latin typeface="Calibri"/>
                <a:ea typeface="Calibri"/>
                <a:cs typeface="Calibri"/>
                <a:sym typeface="Calibri"/>
              </a:rPr>
              <a:t>●Abnormal connectivity between different networks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a:solidFill>
                  <a:schemeClr val="dk1"/>
                </a:solidFill>
                <a:effectLst/>
                <a:uFillTx/>
                <a:latin typeface="Calibri"/>
                <a:ea typeface="Calibri"/>
                <a:cs typeface="Calibri"/>
                <a:sym typeface="Calibri"/>
              </a:rPr>
              <a:t>The frontoparietal cognitive control network is engaged across many cognitive tasks103. A recent meta-analysis found evidence for frontoparietal hypoconnectivity in MDD, especially of the dorsolateral prefrontal cortex, implicating it in goal-directed attention deficits in MDD104. Moreover, decreased frontoparietal connectivity has been shown both at rest and in response to negative stimuli, but not in response to positive stimuli, suggesting that this network may contribute to inappropriate cognitive appraisals of negative events105,106. </a:t>
            </a:r>
          </a:p>
          <a:p>
            <a:endParaRPr lang="en-US"/>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620721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709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g605b24b09b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605b24b09b_0_11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Limited evidence as to what tool is best</a:t>
            </a:r>
            <a:endParaRPr>
              <a:uFillTx/>
            </a:endParaRPr>
          </a:p>
          <a:p>
            <a:pPr marL="457200" lvl="0" indent="-317500" algn="l" rtl="0">
              <a:spcBef>
                <a:spcPts val="0"/>
              </a:spcBef>
              <a:spcAft>
                <a:spcPts val="0"/>
              </a:spcAft>
              <a:buSzPts val="1400"/>
              <a:buChar char="-"/>
            </a:pPr>
            <a:r>
              <a:rPr lang="en-US">
                <a:uFillTx/>
              </a:rPr>
              <a:t>Follow up GDS with PHQ-9 or the 15Q GDS</a:t>
            </a:r>
            <a:endParaRPr>
              <a:uFillTx/>
            </a:endParaRPr>
          </a:p>
        </p:txBody>
      </p:sp>
    </p:spTree>
    <p:extLst>
      <p:ext uri="{BB962C8B-B14F-4D97-AF65-F5344CB8AC3E}">
        <p14:creationId xmlns:p14="http://schemas.microsoft.com/office/powerpoint/2010/main" val="2557467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uFillTx/>
                <a:latin typeface="Calibri"/>
                <a:ea typeface="Calibri"/>
                <a:cs typeface="Calibri"/>
                <a:sym typeface="Calibri"/>
              </a:rPr>
              <a:t>21</a:t>
            </a:fld>
            <a:endParaRPr lang="en-US" sz="1200" b="0" i="0" u="none" strike="noStrike" cap="none">
              <a:solidFill>
                <a:schemeClr val="dk1"/>
              </a:solidFill>
              <a:uFillTx/>
              <a:latin typeface="Calibri"/>
              <a:ea typeface="Calibri"/>
              <a:cs typeface="Calibri"/>
              <a:sym typeface="Calibri"/>
            </a:endParaRPr>
          </a:p>
        </p:txBody>
      </p:sp>
    </p:spTree>
    <p:extLst>
      <p:ext uri="{BB962C8B-B14F-4D97-AF65-F5344CB8AC3E}">
        <p14:creationId xmlns:p14="http://schemas.microsoft.com/office/powerpoint/2010/main" val="3296129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460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g605b24b09b_0_15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605b24b09b_0_15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17500" algn="l" rtl="0">
              <a:spcBef>
                <a:spcPts val="0"/>
              </a:spcBef>
              <a:spcAft>
                <a:spcPts val="0"/>
              </a:spcAft>
              <a:buSzPts val="1400"/>
              <a:buChar char="-"/>
            </a:pPr>
            <a:r>
              <a:rPr lang="en-US">
                <a:uFillTx/>
              </a:rPr>
              <a:t>44% of those diagnosed with MDD recieve treatment with a health professional and medication</a:t>
            </a:r>
            <a:endParaRPr>
              <a:uFillTx/>
            </a:endParaRPr>
          </a:p>
          <a:p>
            <a:pPr marL="457200" lvl="0" indent="-317500" algn="l" rtl="0">
              <a:spcBef>
                <a:spcPts val="0"/>
              </a:spcBef>
              <a:spcAft>
                <a:spcPts val="0"/>
              </a:spcAft>
              <a:buSzPts val="1400"/>
              <a:buChar char="-"/>
            </a:pPr>
            <a:r>
              <a:rPr lang="en-US">
                <a:uFillTx/>
              </a:rPr>
              <a:t>whiile 35% do not recieve any treatment </a:t>
            </a:r>
            <a:endParaRPr>
              <a:uFillTx/>
            </a:endParaRPr>
          </a:p>
        </p:txBody>
      </p:sp>
      <p:sp>
        <p:nvSpPr>
          <p:cNvPr id="510" name="Google Shape;510;g605b24b09b_0_15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uFillTx/>
              </a:rPr>
              <a:t>24</a:t>
            </a:fld>
            <a:endParaRPr>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Diarrhea</a:t>
            </a:r>
            <a:r>
              <a:rPr lang="en-US">
                <a:latin typeface="Lato" panose="020F0502020204030203" pitchFamily="34" charset="0"/>
                <a:ea typeface="Lato" panose="020F0502020204030203" pitchFamily="34" charset="0"/>
                <a:cs typeface="Lato" panose="020F0502020204030203" pitchFamily="34" charset="0"/>
              </a:rPr>
              <a:t> occurs more often with </a:t>
            </a:r>
            <a:r>
              <a:rPr lang="en-US" b="1">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sertraline</a:t>
            </a:r>
          </a:p>
          <a:p>
            <a:pPr lvl="1">
              <a:buClr>
                <a:schemeClr val="tx1">
                  <a:lumMod val="60000"/>
                  <a:lumOff val="40000"/>
                </a:schemeClr>
              </a:buClr>
              <a:buFont typeface="Wingdings" pitchFamily="2" charset="2"/>
              <a:buChar char="§"/>
            </a:pPr>
            <a:r>
              <a:rPr lang="en-US" sz="1800" i="1">
                <a:latin typeface="Lato" panose="020F0502020204030203" pitchFamily="34" charset="0"/>
                <a:ea typeface="Lato" panose="020F0502020204030203" pitchFamily="34" charset="0"/>
                <a:cs typeface="Lato" panose="020F0502020204030203" pitchFamily="34" charset="0"/>
              </a:rPr>
              <a:t>&gt;&gt; bupropion, citalopram, fluoxetine, fluvoxamine, mirtazapine, nefazodone, paroxetine, and venlafaxine</a:t>
            </a:r>
          </a:p>
          <a:p>
            <a:r>
              <a:rPr lang="en-US" b="1">
                <a:solidFill>
                  <a:schemeClr val="tx1">
                    <a:lumMod val="50000"/>
                  </a:schemeClr>
                </a:solidFill>
              </a:rPr>
              <a:t>Nausea and vomiting</a:t>
            </a:r>
            <a:r>
              <a:rPr lang="en-US"/>
              <a:t> occurs more often with </a:t>
            </a:r>
            <a:r>
              <a:rPr lang="en-US" b="1">
                <a:solidFill>
                  <a:schemeClr val="tx1">
                    <a:lumMod val="50000"/>
                  </a:schemeClr>
                </a:solidFill>
              </a:rPr>
              <a:t>venlafaxine</a:t>
            </a:r>
          </a:p>
          <a:p>
            <a:pPr lvl="1">
              <a:buClr>
                <a:schemeClr val="tx1">
                  <a:lumMod val="60000"/>
                  <a:lumOff val="40000"/>
                </a:schemeClr>
              </a:buClr>
              <a:buFont typeface="Wingdings" pitchFamily="2" charset="2"/>
              <a:buChar char="§"/>
            </a:pPr>
            <a:r>
              <a:rPr lang="en-US" sz="1800" i="1">
                <a:latin typeface="Lato" panose="020F0502020204030203" pitchFamily="34" charset="0"/>
                <a:ea typeface="Lato" panose="020F0502020204030203" pitchFamily="34" charset="0"/>
                <a:cs typeface="Lato" panose="020F0502020204030203" pitchFamily="34" charset="0"/>
              </a:rPr>
              <a:t>&gt;&gt; SSRIs</a:t>
            </a:r>
          </a:p>
          <a:p>
            <a:r>
              <a:rPr lang="en-US" b="1">
                <a:solidFill>
                  <a:schemeClr val="tx1">
                    <a:lumMod val="50000"/>
                  </a:schemeClr>
                </a:solidFill>
              </a:rPr>
              <a:t>Sexual dysfunction</a:t>
            </a:r>
            <a:r>
              <a:rPr lang="en-US"/>
              <a:t> occurs less often with </a:t>
            </a:r>
            <a:r>
              <a:rPr lang="en-US" b="1">
                <a:solidFill>
                  <a:schemeClr val="tx1">
                    <a:lumMod val="50000"/>
                  </a:schemeClr>
                </a:solidFill>
              </a:rPr>
              <a:t>bupropion</a:t>
            </a:r>
          </a:p>
          <a:p>
            <a:pPr lvl="1">
              <a:buClr>
                <a:schemeClr val="tx1">
                  <a:lumMod val="60000"/>
                  <a:lumOff val="40000"/>
                </a:schemeClr>
              </a:buClr>
              <a:buFont typeface="Wingdings" pitchFamily="2" charset="2"/>
              <a:buChar char="§"/>
            </a:pPr>
            <a:r>
              <a:rPr lang="en-US" sz="1800" i="1">
                <a:latin typeface="Lato" panose="020F0502020204030203" pitchFamily="34" charset="0"/>
                <a:ea typeface="Lato" panose="020F0502020204030203" pitchFamily="34" charset="0"/>
                <a:cs typeface="Lato" panose="020F0502020204030203" pitchFamily="34" charset="0"/>
              </a:rPr>
              <a:t>&lt;&lt; escitalopram, fluoxetine, paroxetine, sertraline</a:t>
            </a:r>
          </a:p>
          <a:p>
            <a:pPr>
              <a:buFont typeface="Wingdings" pitchFamily="2" charset="2"/>
              <a:buChar char="§"/>
            </a:pPr>
            <a:endParaRPr lang="en-US" sz="1800" i="1">
              <a:latin typeface="Lato" panose="020F0502020204030203" pitchFamily="34" charset="0"/>
              <a:ea typeface="Lato" panose="020F0502020204030203" pitchFamily="34" charset="0"/>
              <a:cs typeface="Lato" panose="020F0502020204030203" pitchFamily="34" charset="0"/>
            </a:endParaRPr>
          </a:p>
          <a:p>
            <a:pPr>
              <a:buFont typeface="Wingdings" pitchFamily="2" charset="2"/>
              <a:buChar char="§"/>
            </a:pPr>
            <a:endParaRPr lang="en-US" sz="1800" i="1">
              <a:latin typeface="Lato" panose="020F0502020204030203" pitchFamily="34" charset="0"/>
              <a:ea typeface="Lato" panose="020F0502020204030203" pitchFamily="34" charset="0"/>
              <a:cs typeface="Lato" panose="020F0502020204030203" pitchFamily="34" charset="0"/>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uFillTx/>
                <a:latin typeface="Calibri"/>
                <a:ea typeface="Calibri"/>
                <a:cs typeface="Calibri"/>
                <a:sym typeface="Calibri"/>
              </a:rPr>
              <a:t>29</a:t>
            </a:fld>
            <a:endParaRPr lang="en-US" sz="1200" b="0" i="0" u="none" strike="noStrike" cap="none">
              <a:solidFill>
                <a:schemeClr val="dk1"/>
              </a:solidFill>
              <a:uFillTx/>
              <a:latin typeface="Calibri"/>
              <a:ea typeface="Calibri"/>
              <a:cs typeface="Calibri"/>
              <a:sym typeface="Calibri"/>
            </a:endParaRPr>
          </a:p>
        </p:txBody>
      </p:sp>
    </p:spTree>
    <p:extLst>
      <p:ext uri="{BB962C8B-B14F-4D97-AF65-F5344CB8AC3E}">
        <p14:creationId xmlns:p14="http://schemas.microsoft.com/office/powerpoint/2010/main" val="3819629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75d0b3cd69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75d0b3cd6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27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23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talk about MDD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uFillTx/>
                <a:latin typeface="Calibri"/>
                <a:ea typeface="Calibri"/>
                <a:cs typeface="Calibri"/>
                <a:sym typeface="Calibri"/>
              </a:rPr>
              <a:t>5</a:t>
            </a:fld>
            <a:endParaRPr lang="en-US" sz="1200" b="0" i="0" u="none" strike="noStrike" cap="none">
              <a:solidFill>
                <a:schemeClr val="dk1"/>
              </a:solidFill>
              <a:uFillTx/>
              <a:latin typeface="Calibri"/>
              <a:ea typeface="Calibri"/>
              <a:cs typeface="Calibri"/>
              <a:sym typeface="Calibri"/>
            </a:endParaRPr>
          </a:p>
        </p:txBody>
      </p:sp>
    </p:spTree>
    <p:extLst>
      <p:ext uri="{BB962C8B-B14F-4D97-AF65-F5344CB8AC3E}">
        <p14:creationId xmlns:p14="http://schemas.microsoft.com/office/powerpoint/2010/main" val="127303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none" strike="noStrike" cap="none">
                <a:solidFill>
                  <a:schemeClr val="dk1"/>
                </a:solidFill>
                <a:effectLst/>
                <a:uFillTx/>
                <a:latin typeface="Calibri"/>
                <a:ea typeface="Calibri"/>
                <a:cs typeface="Calibri"/>
                <a:sym typeface="Calibri"/>
              </a:rPr>
              <a:t>“</a:t>
            </a:r>
            <a:r>
              <a:rPr lang="en-US" sz="1200" b="1" i="1" u="none" strike="noStrike" cap="none">
                <a:solidFill>
                  <a:schemeClr val="dk1"/>
                </a:solidFill>
                <a:effectLst/>
                <a:uFillTx/>
                <a:latin typeface="Calibri"/>
                <a:ea typeface="Calibri"/>
                <a:cs typeface="Calibri"/>
                <a:sym typeface="Calibri"/>
              </a:rPr>
              <a:t>That’s the thing about depression: A human being can survive almost anything, as long as she sees the end in sight. But depression is so insidious—and it compounds daily—making it impossible to ever see the end. That fog is like a cage without a key.”</a:t>
            </a:r>
            <a:endParaRPr lang="en-US" sz="1200" b="1" i="0" u="none" strike="noStrike" cap="none">
              <a:solidFill>
                <a:schemeClr val="dk1"/>
              </a:solidFill>
              <a:effectLst/>
              <a:uFillTx/>
              <a:latin typeface="Calibri"/>
              <a:ea typeface="Calibri"/>
              <a:cs typeface="Calibri"/>
              <a:sym typeface="Calibri"/>
            </a:endParaRPr>
          </a:p>
          <a:p>
            <a:pPr fontAlgn="base"/>
            <a:r>
              <a:rPr lang="en-US" sz="1200" b="0" i="0" u="none" strike="noStrike" cap="none">
                <a:solidFill>
                  <a:schemeClr val="dk1"/>
                </a:solidFill>
                <a:effectLst/>
                <a:uFillTx/>
                <a:latin typeface="Calibri"/>
                <a:ea typeface="Calibri"/>
                <a:cs typeface="Calibri"/>
                <a:sym typeface="Calibri"/>
              </a:rPr>
              <a:t>This famous quote was taken from the best-selling memoir by Elizabeth </a:t>
            </a:r>
            <a:r>
              <a:rPr lang="en-US" sz="1200" b="0" i="0" u="none" strike="noStrike" cap="none" err="1">
                <a:solidFill>
                  <a:schemeClr val="dk1"/>
                </a:solidFill>
                <a:effectLst/>
                <a:uFillTx/>
                <a:latin typeface="Calibri"/>
                <a:ea typeface="Calibri"/>
                <a:cs typeface="Calibri"/>
                <a:sym typeface="Calibri"/>
              </a:rPr>
              <a:t>Wurtzel</a:t>
            </a:r>
            <a:r>
              <a:rPr lang="en-US" sz="1200" b="0" i="0" u="none" strike="noStrike" cap="none">
                <a:solidFill>
                  <a:schemeClr val="dk1"/>
                </a:solidFill>
                <a:effectLst/>
                <a:uFillTx/>
                <a:latin typeface="Calibri"/>
                <a:ea typeface="Calibri"/>
                <a:cs typeface="Calibri"/>
                <a:sym typeface="Calibri"/>
              </a:rPr>
              <a:t>, </a:t>
            </a:r>
            <a:r>
              <a:rPr lang="en-US" sz="1200" b="0" i="1" u="none" strike="noStrike" cap="none">
                <a:solidFill>
                  <a:schemeClr val="dk1"/>
                </a:solidFill>
                <a:effectLst/>
                <a:uFillTx/>
                <a:latin typeface="Calibri"/>
                <a:ea typeface="Calibri"/>
                <a:cs typeface="Calibri"/>
                <a:sym typeface="Calibri"/>
              </a:rPr>
              <a:t>Prozac Nation: Young and Depressed in America</a:t>
            </a:r>
            <a:r>
              <a:rPr lang="en-US" sz="1200" b="0" i="0" u="none" strike="noStrike" cap="none">
                <a:solidFill>
                  <a:schemeClr val="dk1"/>
                </a:solidFill>
                <a:effectLst/>
                <a:uFillTx/>
                <a:latin typeface="Calibri"/>
                <a:ea typeface="Calibri"/>
                <a:cs typeface="Calibri"/>
                <a:sym typeface="Calibri"/>
              </a:rPr>
              <a:t> (1994). It perfectly describes the utter hopelessness of enduring what feels like endless blackness. Human beings need hope to lift themselves up. If your thoughts tell you there is no possibility of ever feeling better, the chances of recovering are dimmed.  Then there is little motivation or ability to work in therapy or partake in any pleasurable activities.  Expecting the worst helps create a self-fulfilling prophecy.</a:t>
            </a:r>
          </a:p>
          <a:p>
            <a:pPr fontAlgn="base"/>
            <a:r>
              <a:rPr lang="en-US" sz="1200" b="0" i="0" u="none" strike="noStrike" cap="none">
                <a:solidFill>
                  <a:schemeClr val="dk1"/>
                </a:solidFill>
                <a:effectLst/>
                <a:uFillTx/>
                <a:latin typeface="Calibri"/>
                <a:ea typeface="Calibri"/>
                <a:cs typeface="Calibri"/>
                <a:sym typeface="Calibri"/>
              </a:rPr>
              <a:t>Here’s the good news: The cage can be opened when you begin challenging those hobbling negative thoughts. For instance, when you think, </a:t>
            </a:r>
            <a:r>
              <a:rPr lang="en-US" sz="1200" b="0" i="1" u="none" strike="noStrike" cap="none">
                <a:solidFill>
                  <a:schemeClr val="dk1"/>
                </a:solidFill>
                <a:effectLst/>
                <a:uFillTx/>
                <a:latin typeface="Calibri"/>
                <a:ea typeface="Calibri"/>
                <a:cs typeface="Calibri"/>
                <a:sym typeface="Calibri"/>
              </a:rPr>
              <a:t>Nothing good ever happens to me</a:t>
            </a:r>
            <a:r>
              <a:rPr lang="en-US" sz="1200" b="0" i="0" u="none" strike="noStrike" cap="none">
                <a:solidFill>
                  <a:schemeClr val="dk1"/>
                </a:solidFill>
                <a:effectLst/>
                <a:uFillTx/>
                <a:latin typeface="Calibri"/>
                <a:ea typeface="Calibri"/>
                <a:cs typeface="Calibri"/>
                <a:sym typeface="Calibri"/>
              </a:rPr>
              <a:t> remind yourself, </a:t>
            </a:r>
            <a:r>
              <a:rPr lang="en-US" sz="1200" b="0" i="1" u="none" strike="noStrike" cap="none">
                <a:solidFill>
                  <a:schemeClr val="dk1"/>
                </a:solidFill>
                <a:effectLst/>
                <a:uFillTx/>
                <a:latin typeface="Calibri"/>
                <a:ea typeface="Calibri"/>
                <a:cs typeface="Calibri"/>
                <a:sym typeface="Calibri"/>
              </a:rPr>
              <a:t>Not true. I found a wonderful person to marry.</a:t>
            </a:r>
            <a:endParaRPr lang="en-US" sz="1200" b="0" i="0" u="none" strike="noStrike" cap="none">
              <a:solidFill>
                <a:schemeClr val="dk1"/>
              </a:solidFill>
              <a:effectLst/>
              <a:uFillTx/>
              <a:latin typeface="Calibri"/>
              <a:ea typeface="Calibri"/>
              <a:cs typeface="Calibri"/>
              <a:sym typeface="Calibri"/>
            </a:endParaRPr>
          </a:p>
          <a:p>
            <a:pPr>
              <a:buFont typeface="Arial" panose="020B0604020202020204" pitchFamily="34" charset="0"/>
              <a:buChar char="•"/>
            </a:pPr>
            <a:endParaRPr lang="en-US"/>
          </a:p>
          <a:p>
            <a:endParaRPr lang="en-US"/>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18674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none" strike="noStrike" cap="none">
                <a:solidFill>
                  <a:schemeClr val="dk1"/>
                </a:solidFill>
                <a:effectLst/>
                <a:uFillTx/>
                <a:latin typeface="Calibri"/>
                <a:ea typeface="Calibri"/>
                <a:cs typeface="Calibri"/>
                <a:sym typeface="Calibri"/>
              </a:rPr>
              <a:t>“</a:t>
            </a:r>
            <a:r>
              <a:rPr lang="en-US" sz="1200" b="1" i="1" u="none" strike="noStrike" cap="none">
                <a:solidFill>
                  <a:schemeClr val="dk1"/>
                </a:solidFill>
                <a:effectLst/>
                <a:uFillTx/>
                <a:latin typeface="Calibri"/>
                <a:ea typeface="Calibri"/>
                <a:cs typeface="Calibri"/>
                <a:sym typeface="Calibri"/>
              </a:rPr>
              <a:t>That’s the thing about depression: A human being can survive almost anything, as long as she sees the end in sight. But depression is so insidious—and it compounds daily—making it impossible to ever see the end. That fog is like a cage without a key.”</a:t>
            </a:r>
            <a:endParaRPr lang="en-US" sz="1200" b="1" i="0" u="none" strike="noStrike" cap="none">
              <a:solidFill>
                <a:schemeClr val="dk1"/>
              </a:solidFill>
              <a:effectLst/>
              <a:uFillTx/>
              <a:latin typeface="Calibri"/>
              <a:ea typeface="Calibri"/>
              <a:cs typeface="Calibri"/>
              <a:sym typeface="Calibri"/>
            </a:endParaRPr>
          </a:p>
          <a:p>
            <a:pPr fontAlgn="base"/>
            <a:r>
              <a:rPr lang="en-US" sz="1200" b="0" i="0" u="none" strike="noStrike" cap="none">
                <a:solidFill>
                  <a:schemeClr val="dk1"/>
                </a:solidFill>
                <a:effectLst/>
                <a:uFillTx/>
                <a:latin typeface="Calibri"/>
                <a:ea typeface="Calibri"/>
                <a:cs typeface="Calibri"/>
                <a:sym typeface="Calibri"/>
              </a:rPr>
              <a:t>This famous quote was taken from the best-selling memoir by Elizabeth </a:t>
            </a:r>
            <a:r>
              <a:rPr lang="en-US" sz="1200" b="0" i="0" u="none" strike="noStrike" cap="none" err="1">
                <a:solidFill>
                  <a:schemeClr val="dk1"/>
                </a:solidFill>
                <a:effectLst/>
                <a:uFillTx/>
                <a:latin typeface="Calibri"/>
                <a:ea typeface="Calibri"/>
                <a:cs typeface="Calibri"/>
                <a:sym typeface="Calibri"/>
              </a:rPr>
              <a:t>Wurtzel</a:t>
            </a:r>
            <a:r>
              <a:rPr lang="en-US" sz="1200" b="0" i="0" u="none" strike="noStrike" cap="none">
                <a:solidFill>
                  <a:schemeClr val="dk1"/>
                </a:solidFill>
                <a:effectLst/>
                <a:uFillTx/>
                <a:latin typeface="Calibri"/>
                <a:ea typeface="Calibri"/>
                <a:cs typeface="Calibri"/>
                <a:sym typeface="Calibri"/>
              </a:rPr>
              <a:t>, </a:t>
            </a:r>
            <a:r>
              <a:rPr lang="en-US" sz="1200" b="0" i="1" u="none" strike="noStrike" cap="none">
                <a:solidFill>
                  <a:schemeClr val="dk1"/>
                </a:solidFill>
                <a:effectLst/>
                <a:uFillTx/>
                <a:latin typeface="Calibri"/>
                <a:ea typeface="Calibri"/>
                <a:cs typeface="Calibri"/>
                <a:sym typeface="Calibri"/>
              </a:rPr>
              <a:t>Prozac Nation: Young and Depressed in America</a:t>
            </a:r>
            <a:r>
              <a:rPr lang="en-US" sz="1200" b="0" i="0" u="none" strike="noStrike" cap="none">
                <a:solidFill>
                  <a:schemeClr val="dk1"/>
                </a:solidFill>
                <a:effectLst/>
                <a:uFillTx/>
                <a:latin typeface="Calibri"/>
                <a:ea typeface="Calibri"/>
                <a:cs typeface="Calibri"/>
                <a:sym typeface="Calibri"/>
              </a:rPr>
              <a:t> (1994). It perfectly describes the utter hopelessness of enduring what feels like endless blackness. Human beings need hope to lift themselves up. If your thoughts tell you there is no possibility of ever feeling better, the chances of recovering are dimmed.  Then there is little motivation or ability to work in therapy or partake in any pleasurable activities.  Expecting the worst helps create a self-fulfilling prophecy.</a:t>
            </a:r>
          </a:p>
          <a:p>
            <a:pPr fontAlgn="base"/>
            <a:r>
              <a:rPr lang="en-US" sz="1200" b="0" i="0" u="none" strike="noStrike" cap="none">
                <a:solidFill>
                  <a:schemeClr val="dk1"/>
                </a:solidFill>
                <a:effectLst/>
                <a:uFillTx/>
                <a:latin typeface="Calibri"/>
                <a:ea typeface="Calibri"/>
                <a:cs typeface="Calibri"/>
                <a:sym typeface="Calibri"/>
              </a:rPr>
              <a:t>Here’s the good news: The cage can be opened when you begin challenging those hobbling negative thoughts. For instance, when you think, </a:t>
            </a:r>
            <a:r>
              <a:rPr lang="en-US" sz="1200" b="0" i="1" u="none" strike="noStrike" cap="none">
                <a:solidFill>
                  <a:schemeClr val="dk1"/>
                </a:solidFill>
                <a:effectLst/>
                <a:uFillTx/>
                <a:latin typeface="Calibri"/>
                <a:ea typeface="Calibri"/>
                <a:cs typeface="Calibri"/>
                <a:sym typeface="Calibri"/>
              </a:rPr>
              <a:t>Nothing good ever happens to me</a:t>
            </a:r>
            <a:r>
              <a:rPr lang="en-US" sz="1200" b="0" i="0" u="none" strike="noStrike" cap="none">
                <a:solidFill>
                  <a:schemeClr val="dk1"/>
                </a:solidFill>
                <a:effectLst/>
                <a:uFillTx/>
                <a:latin typeface="Calibri"/>
                <a:ea typeface="Calibri"/>
                <a:cs typeface="Calibri"/>
                <a:sym typeface="Calibri"/>
              </a:rPr>
              <a:t> remind yourself, </a:t>
            </a:r>
            <a:r>
              <a:rPr lang="en-US" sz="1200" b="0" i="1" u="none" strike="noStrike" cap="none">
                <a:solidFill>
                  <a:schemeClr val="dk1"/>
                </a:solidFill>
                <a:effectLst/>
                <a:uFillTx/>
                <a:latin typeface="Calibri"/>
                <a:ea typeface="Calibri"/>
                <a:cs typeface="Calibri"/>
                <a:sym typeface="Calibri"/>
              </a:rPr>
              <a:t>Not true. I found a wonderful person to marry.</a:t>
            </a:r>
            <a:endParaRPr lang="en-US" sz="1200" b="0" i="0" u="none" strike="noStrike" cap="none">
              <a:solidFill>
                <a:schemeClr val="dk1"/>
              </a:solidFill>
              <a:effectLst/>
              <a:uFillTx/>
              <a:latin typeface="Calibri"/>
              <a:ea typeface="Calibri"/>
              <a:cs typeface="Calibri"/>
              <a:sym typeface="Calibri"/>
            </a:endParaRPr>
          </a:p>
          <a:p>
            <a:pPr>
              <a:buFont typeface="Arial" panose="020B0604020202020204" pitchFamily="34" charset="0"/>
              <a:buChar char="•"/>
            </a:pPr>
            <a:endParaRPr lang="en-US"/>
          </a:p>
          <a:p>
            <a:endParaRPr lang="en-US"/>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602235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a:solidFill>
                  <a:schemeClr val="dk1"/>
                </a:solidFill>
                <a:effectLst/>
                <a:uFillTx/>
                <a:latin typeface="Calibri"/>
                <a:ea typeface="Calibri"/>
                <a:cs typeface="Calibri"/>
                <a:sym typeface="Calibri"/>
              </a:rPr>
              <a:t>Major depression and anxiety disorders often go hand in hand. Indeed, one study postulates that 85% of people who suffer from major depression also have generalized anxiety disorder (GAD), with 35% showing signs of panic disorder. There are similarities in symptomology (i.e. irritability) between the two illnesses. However other symptoms are diametrically opposed, such as having no energy to try to make a friend, versus being too terrified of rejection to reach out to someone appealing. The treatments used for these conditions are often the same. For example, cognitive behavioral therapy (CBT) works on the response patterns for depression and anxiety, and serotonin reuptake inhibitors (SSRIs) are also often used for both.</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uFillTx/>
                <a:latin typeface="Calibri"/>
                <a:ea typeface="Calibri"/>
                <a:cs typeface="Calibri"/>
                <a:sym typeface="Calibri"/>
              </a:rPr>
              <a:t>8</a:t>
            </a:fld>
            <a:endParaRPr lang="en-US" sz="1200" b="0" i="0" u="none" strike="noStrike" cap="none">
              <a:solidFill>
                <a:schemeClr val="dk1"/>
              </a:solidFill>
              <a:uFillTx/>
              <a:latin typeface="Calibri"/>
              <a:ea typeface="Calibri"/>
              <a:cs typeface="Calibri"/>
              <a:sym typeface="Calibri"/>
            </a:endParaRPr>
          </a:p>
        </p:txBody>
      </p:sp>
    </p:spTree>
    <p:extLst>
      <p:ext uri="{BB962C8B-B14F-4D97-AF65-F5344CB8AC3E}">
        <p14:creationId xmlns:p14="http://schemas.microsoft.com/office/powerpoint/2010/main" val="344295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317500" algn="l" rtl="0">
              <a:spcBef>
                <a:spcPts val="0"/>
              </a:spcBef>
              <a:spcAft>
                <a:spcPts val="0"/>
              </a:spcAft>
              <a:buSzPts val="1400"/>
              <a:buChar char="-"/>
            </a:pPr>
            <a:r>
              <a:rPr lang="en-US">
                <a:uFillTx/>
              </a:rPr>
              <a:t>210.5B = economic burden</a:t>
            </a: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21.5% increase from $173.2 billion per year in 2005. </a:t>
            </a: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What’s interesting is that a little less than half of these costs is attributed to </a:t>
            </a:r>
            <a:r>
              <a:rPr lang="en-US" err="1">
                <a:solidFill>
                  <a:srgbClr val="4A4A4A"/>
                </a:solidFill>
                <a:highlight>
                  <a:srgbClr val="FFFFFF"/>
                </a:highlight>
                <a:uFillTx/>
                <a:latin typeface="Roboto"/>
                <a:ea typeface="Roboto"/>
                <a:cs typeface="Roboto"/>
                <a:sym typeface="Roboto"/>
              </a:rPr>
              <a:t>losts</a:t>
            </a:r>
            <a:r>
              <a:rPr lang="en-US">
                <a:solidFill>
                  <a:srgbClr val="4A4A4A"/>
                </a:solidFill>
                <a:highlight>
                  <a:srgbClr val="FFFFFF"/>
                </a:highlight>
                <a:uFillTx/>
                <a:latin typeface="Roboto"/>
                <a:ea typeface="Roboto"/>
                <a:cs typeface="Roboto"/>
                <a:sym typeface="Roboto"/>
              </a:rPr>
              <a:t> costs in the workplace including not showing up and not being productive when at work</a:t>
            </a: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Another 45-57% due to direct medical costs (e.g., outpatient and inpatient medical services, pharmacy costs), which are shared by employers, employees, and society. </a:t>
            </a:r>
          </a:p>
          <a:p>
            <a:pPr marL="457200" lvl="0" indent="-317500" algn="l" rtl="0">
              <a:spcBef>
                <a:spcPts val="0"/>
              </a:spcBef>
              <a:spcAft>
                <a:spcPts val="0"/>
              </a:spcAft>
              <a:buSzPts val="1400"/>
              <a:buChar char="-"/>
            </a:pPr>
            <a:r>
              <a:rPr lang="en-US">
                <a:solidFill>
                  <a:srgbClr val="4A4A4A"/>
                </a:solidFill>
                <a:highlight>
                  <a:srgbClr val="FFFFFF"/>
                </a:highlight>
                <a:uFillTx/>
                <a:latin typeface="Roboto"/>
                <a:ea typeface="Roboto"/>
                <a:cs typeface="Roboto"/>
                <a:sym typeface="Roboto"/>
              </a:rPr>
              <a:t>About 5% of the total expenditures are related to suicide.</a:t>
            </a:r>
            <a:endParaRPr lang="en-US">
              <a:uFillTx/>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uFillTx/>
                <a:latin typeface="Calibri"/>
                <a:ea typeface="Calibri"/>
                <a:cs typeface="Calibri"/>
                <a:sym typeface="Calibri"/>
              </a:rPr>
              <a:t>10</a:t>
            </a:fld>
            <a:endParaRPr lang="en-US" sz="1200" b="0" i="0" u="none" strike="noStrike" cap="none">
              <a:solidFill>
                <a:schemeClr val="dk1"/>
              </a:solidFill>
              <a:uFillTx/>
              <a:latin typeface="Calibri"/>
              <a:ea typeface="Calibri"/>
              <a:cs typeface="Calibri"/>
              <a:sym typeface="Calibri"/>
            </a:endParaRPr>
          </a:p>
        </p:txBody>
      </p:sp>
    </p:spTree>
    <p:extLst>
      <p:ext uri="{BB962C8B-B14F-4D97-AF65-F5344CB8AC3E}">
        <p14:creationId xmlns:p14="http://schemas.microsoft.com/office/powerpoint/2010/main" val="3563659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37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cap="none">
                <a:solidFill>
                  <a:schemeClr val="dk1"/>
                </a:solidFill>
                <a:effectLst/>
                <a:uFillTx/>
                <a:latin typeface="Calibri"/>
                <a:ea typeface="Calibri"/>
                <a:cs typeface="Calibri"/>
                <a:sym typeface="Calibri"/>
              </a:rPr>
              <a:t>Pharmacogenetics</a:t>
            </a:r>
            <a:r>
              <a:rPr lang="en-US" sz="1200" b="0" i="0" u="none" strike="noStrike" cap="none">
                <a:solidFill>
                  <a:schemeClr val="dk1"/>
                </a:solidFill>
                <a:effectLst/>
                <a:uFillTx/>
                <a:latin typeface="Calibri"/>
                <a:ea typeface="Calibri"/>
                <a:cs typeface="Calibri"/>
                <a:sym typeface="Calibri"/>
              </a:rPr>
              <a:t> — Genetic factors in patients with unipolar depression may influence response to antidepressants:</a:t>
            </a:r>
          </a:p>
          <a:p>
            <a:r>
              <a:rPr lang="en-US" sz="1200" b="0" i="0" u="none" strike="noStrike" cap="none">
                <a:solidFill>
                  <a:schemeClr val="dk1"/>
                </a:solidFill>
                <a:effectLst/>
                <a:uFillTx/>
                <a:latin typeface="Calibri"/>
                <a:ea typeface="Calibri"/>
                <a:cs typeface="Calibri"/>
                <a:sym typeface="Calibri"/>
              </a:rPr>
              <a:t>●A meta-analysis of five studies (n = 544 Caucasian patients) reported that polymorphisms related to expression of the serotonin transporter gene (5-HTTLPR, located on chromosome 17) were significantly associated with remission of depression in patients treated with selective serotonin reuptake inhibitors (SSRIs) (odds ratio [OR] 2.4, 95% CI 1.6-3.6) [</a:t>
            </a:r>
            <a:r>
              <a:rPr lang="en-US" sz="1200" b="0" i="0" u="sng" strike="noStrike" cap="none">
                <a:solidFill>
                  <a:schemeClr val="dk1"/>
                </a:solidFill>
                <a:effectLst/>
                <a:uFillTx/>
                <a:latin typeface="Calibri"/>
                <a:ea typeface="Calibri"/>
                <a:cs typeface="Calibri"/>
                <a:sym typeface="Calibri"/>
                <a:hlinkClick r:id="rId3"/>
              </a:rPr>
              <a:t>50</a:t>
            </a:r>
            <a:r>
              <a:rPr lang="en-US" sz="1200" b="0" i="0" u="none" strike="noStrike" cap="none">
                <a:solidFill>
                  <a:schemeClr val="dk1"/>
                </a:solidFill>
                <a:effectLst/>
                <a:uFillTx/>
                <a:latin typeface="Calibri"/>
                <a:ea typeface="Calibri"/>
                <a:cs typeface="Calibri"/>
                <a:sym typeface="Calibri"/>
              </a:rPr>
              <a:t>].</a:t>
            </a:r>
          </a:p>
          <a:p>
            <a:r>
              <a:rPr lang="en-US" sz="1200" b="0" i="0" u="none" strike="noStrike" cap="none">
                <a:solidFill>
                  <a:schemeClr val="dk1"/>
                </a:solidFill>
                <a:effectLst/>
                <a:uFillTx/>
                <a:latin typeface="Calibri"/>
                <a:ea typeface="Calibri"/>
                <a:cs typeface="Calibri"/>
                <a:sym typeface="Calibri"/>
              </a:rPr>
              <a:t>●A subsequent meta-analysis found that besides 5-HTTLPR, two genes located on chromosome 11 were significantly associated with efficacy of antidepressant treatment [</a:t>
            </a:r>
            <a:r>
              <a:rPr lang="en-US" sz="1200" b="0" i="0" u="sng" strike="noStrike" cap="none">
                <a:solidFill>
                  <a:schemeClr val="dk1"/>
                </a:solidFill>
                <a:effectLst/>
                <a:uFillTx/>
                <a:latin typeface="Calibri"/>
                <a:ea typeface="Calibri"/>
                <a:cs typeface="Calibri"/>
                <a:sym typeface="Calibri"/>
                <a:hlinkClick r:id="rId4"/>
              </a:rPr>
              <a:t>51</a:t>
            </a:r>
            <a:r>
              <a:rPr lang="en-US" sz="1200" b="0" i="0" u="none" strike="noStrike" cap="none">
                <a:solidFill>
                  <a:schemeClr val="dk1"/>
                </a:solidFill>
                <a:effectLst/>
                <a:uFillTx/>
                <a:latin typeface="Calibri"/>
                <a:ea typeface="Calibri"/>
                <a:cs typeface="Calibri"/>
                <a:sym typeface="Calibri"/>
              </a:rPr>
              <a:t>]. These were TPH1 (seven studies, 754 patients of mixed ancestry, OR 1.6), which is involved in serotonin synthesis, and brain-derived neurotrophic factor (four studies, 490 patients, OR 1.6). There were also significant associations between polymorphisms of different genes and side effects.</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uFillTx/>
                <a:latin typeface="Calibri"/>
                <a:ea typeface="Calibri"/>
                <a:cs typeface="Calibri"/>
                <a:sym typeface="Calibri"/>
              </a:rPr>
              <a:t>12</a:t>
            </a:fld>
            <a:endParaRPr lang="en-US" sz="1200" b="0" i="0" u="none" strike="noStrike" cap="none">
              <a:solidFill>
                <a:schemeClr val="dk1"/>
              </a:solidFill>
              <a:uFillTx/>
              <a:latin typeface="Calibri"/>
              <a:ea typeface="Calibri"/>
              <a:cs typeface="Calibri"/>
              <a:sym typeface="Calibri"/>
            </a:endParaRPr>
          </a:p>
        </p:txBody>
      </p:sp>
    </p:spTree>
    <p:extLst>
      <p:ext uri="{BB962C8B-B14F-4D97-AF65-F5344CB8AC3E}">
        <p14:creationId xmlns:p14="http://schemas.microsoft.com/office/powerpoint/2010/main" val="4141931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8" y="-5"/>
            <a:ext cx="12217273" cy="6864688"/>
          </a:xfrm>
          <a:custGeom>
            <a:avLst/>
            <a:gdLst/>
            <a:ahLst/>
            <a:cxnLst/>
            <a:rect l="l" t="t" r="r" b="b"/>
            <a:pathLst>
              <a:path w="4014438" h="2258121" extrusionOk="0">
                <a:moveTo>
                  <a:pt x="3432199" y="0"/>
                </a:moveTo>
                <a:cubicBezTo>
                  <a:pt x="3485662" y="101239"/>
                  <a:pt x="3541529" y="221045"/>
                  <a:pt x="3606618" y="360589"/>
                </a:cubicBezTo>
                <a:cubicBezTo>
                  <a:pt x="3810894" y="798685"/>
                  <a:pt x="3924532" y="1042395"/>
                  <a:pt x="3839685" y="1275525"/>
                </a:cubicBezTo>
                <a:cubicBezTo>
                  <a:pt x="3754838" y="1508656"/>
                  <a:pt x="3511128" y="1622293"/>
                  <a:pt x="3073032" y="1826591"/>
                </a:cubicBezTo>
                <a:cubicBezTo>
                  <a:pt x="2634936" y="2030888"/>
                  <a:pt x="2391226" y="2144401"/>
                  <a:pt x="2158096" y="2059658"/>
                </a:cubicBezTo>
                <a:cubicBezTo>
                  <a:pt x="1924966" y="1974916"/>
                  <a:pt x="1811306" y="1731101"/>
                  <a:pt x="1607030" y="1293005"/>
                </a:cubicBezTo>
                <a:cubicBezTo>
                  <a:pt x="1402754" y="854908"/>
                  <a:pt x="1289095" y="611199"/>
                  <a:pt x="1373942" y="378068"/>
                </a:cubicBezTo>
                <a:cubicBezTo>
                  <a:pt x="1432005" y="218536"/>
                  <a:pt x="1564481" y="114955"/>
                  <a:pt x="1782682" y="0"/>
                </a:cubicBezTo>
                <a:lnTo>
                  <a:pt x="0" y="0"/>
                </a:lnTo>
                <a:lnTo>
                  <a:pt x="0" y="2258122"/>
                </a:lnTo>
                <a:lnTo>
                  <a:pt x="4014439" y="2258122"/>
                </a:lnTo>
                <a:lnTo>
                  <a:pt x="4014439"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rot="-1181051">
            <a:off x="4817103" y="-881924"/>
            <a:ext cx="6990076" cy="6989803"/>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accent4"/>
            </a:solidFill>
            <a:prstDash val="solid"/>
            <a:round/>
            <a:headEnd type="none" w="sm" len="sm"/>
            <a:tailEnd type="none" w="sm" len="sm"/>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txBox="1">
            <a:spLocks noGrp="1"/>
          </p:cNvSpPr>
          <p:nvPr>
            <p:ph type="ctrTitle"/>
          </p:nvPr>
        </p:nvSpPr>
        <p:spPr>
          <a:xfrm>
            <a:off x="1219200" y="3711567"/>
            <a:ext cx="7195600" cy="1922000"/>
          </a:xfrm>
          <a:prstGeom prst="rect">
            <a:avLst/>
          </a:prstGeom>
        </p:spPr>
        <p:txBody>
          <a:bodyPr spcFirstLastPara="1" wrap="square" lIns="0" tIns="0" rIns="0" bIns="0" anchor="b" anchorCtr="0">
            <a:noAutofit/>
          </a:bodyPr>
          <a:lstStyle>
            <a:lvl1pPr lvl="0" algn="l">
              <a:spcBef>
                <a:spcPts val="0"/>
              </a:spcBef>
              <a:spcAft>
                <a:spcPts val="0"/>
              </a:spcAft>
              <a:buSzPts val="4800"/>
              <a:buNone/>
              <a:defRPr sz="6400" b="1" i="0">
                <a:latin typeface="Encode Sans SemiCondensed" pitchFamily="2" charset="77"/>
              </a:defRPr>
            </a:lvl1pPr>
            <a:lvl2pPr lvl="1" algn="l">
              <a:spcBef>
                <a:spcPts val="0"/>
              </a:spcBef>
              <a:spcAft>
                <a:spcPts val="0"/>
              </a:spcAft>
              <a:buSzPts val="4800"/>
              <a:buNone/>
              <a:defRPr sz="6400"/>
            </a:lvl2pPr>
            <a:lvl3pPr lvl="2" algn="l">
              <a:spcBef>
                <a:spcPts val="0"/>
              </a:spcBef>
              <a:spcAft>
                <a:spcPts val="0"/>
              </a:spcAft>
              <a:buSzPts val="4800"/>
              <a:buNone/>
              <a:defRPr sz="6400"/>
            </a:lvl3pPr>
            <a:lvl4pPr lvl="3" algn="l">
              <a:spcBef>
                <a:spcPts val="0"/>
              </a:spcBef>
              <a:spcAft>
                <a:spcPts val="0"/>
              </a:spcAft>
              <a:buSzPts val="4800"/>
              <a:buNone/>
              <a:defRPr sz="6400"/>
            </a:lvl4pPr>
            <a:lvl5pPr lvl="4" algn="l">
              <a:spcBef>
                <a:spcPts val="0"/>
              </a:spcBef>
              <a:spcAft>
                <a:spcPts val="0"/>
              </a:spcAft>
              <a:buSzPts val="4800"/>
              <a:buNone/>
              <a:defRPr sz="6400"/>
            </a:lvl5pPr>
            <a:lvl6pPr lvl="5" algn="l">
              <a:spcBef>
                <a:spcPts val="0"/>
              </a:spcBef>
              <a:spcAft>
                <a:spcPts val="0"/>
              </a:spcAft>
              <a:buSzPts val="4800"/>
              <a:buNone/>
              <a:defRPr sz="6400"/>
            </a:lvl6pPr>
            <a:lvl7pPr lvl="6" algn="l">
              <a:spcBef>
                <a:spcPts val="0"/>
              </a:spcBef>
              <a:spcAft>
                <a:spcPts val="0"/>
              </a:spcAft>
              <a:buSzPts val="4800"/>
              <a:buNone/>
              <a:defRPr sz="6400"/>
            </a:lvl7pPr>
            <a:lvl8pPr lvl="7" algn="l">
              <a:spcBef>
                <a:spcPts val="0"/>
              </a:spcBef>
              <a:spcAft>
                <a:spcPts val="0"/>
              </a:spcAft>
              <a:buSzPts val="4800"/>
              <a:buNone/>
              <a:defRPr sz="6400"/>
            </a:lvl8pPr>
            <a:lvl9pPr lvl="8" algn="l">
              <a:spcBef>
                <a:spcPts val="0"/>
              </a:spcBef>
              <a:spcAft>
                <a:spcPts val="0"/>
              </a:spcAft>
              <a:buSzPts val="4800"/>
              <a:buNone/>
              <a:defRPr sz="6400"/>
            </a:lvl9pPr>
          </a:lstStyle>
          <a:p>
            <a:endParaRPr/>
          </a:p>
        </p:txBody>
      </p:sp>
    </p:spTree>
    <p:extLst>
      <p:ext uri="{BB962C8B-B14F-4D97-AF65-F5344CB8AC3E}">
        <p14:creationId xmlns:p14="http://schemas.microsoft.com/office/powerpoint/2010/main" val="297029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5" name="Google Shape;65;p13"/>
          <p:cNvSpPr/>
          <p:nvPr/>
        </p:nvSpPr>
        <p:spPr>
          <a:xfrm>
            <a:off x="2442617" y="330767"/>
            <a:ext cx="7306771" cy="7306484"/>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noFill/>
          <a:ln w="9525"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4759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3"/>
        <p:cNvGrpSpPr/>
        <p:nvPr/>
      </p:nvGrpSpPr>
      <p:grpSpPr>
        <a:xfrm>
          <a:off x="0" y="0"/>
          <a:ext cx="0" cy="0"/>
          <a:chOff x="0" y="0"/>
          <a:chExt cx="0" cy="0"/>
        </a:xfrm>
      </p:grpSpPr>
      <p:grpSp>
        <p:nvGrpSpPr>
          <p:cNvPr id="14" name="Google Shape;14;p3"/>
          <p:cNvGrpSpPr/>
          <p:nvPr/>
        </p:nvGrpSpPr>
        <p:grpSpPr>
          <a:xfrm>
            <a:off x="-113" y="1911"/>
            <a:ext cx="12192116" cy="6858064"/>
            <a:chOff x="32524" y="4599878"/>
            <a:chExt cx="4014438" cy="2258121"/>
          </a:xfrm>
        </p:grpSpPr>
        <p:sp>
          <p:nvSpPr>
            <p:cNvPr id="15" name="Google Shape;15;p3"/>
            <p:cNvSpPr/>
            <p:nvPr/>
          </p:nvSpPr>
          <p:spPr>
            <a:xfrm>
              <a:off x="32524" y="6104602"/>
              <a:ext cx="384717" cy="753397"/>
            </a:xfrm>
            <a:custGeom>
              <a:avLst/>
              <a:gdLst/>
              <a:ahLst/>
              <a:cxnLst/>
              <a:rect l="l" t="t" r="r" b="b"/>
              <a:pathLst>
                <a:path w="384717" h="753397" extrusionOk="0">
                  <a:moveTo>
                    <a:pt x="98270" y="213079"/>
                  </a:moveTo>
                  <a:cubicBezTo>
                    <a:pt x="62307" y="136115"/>
                    <a:pt x="29376" y="65507"/>
                    <a:pt x="0" y="0"/>
                  </a:cubicBezTo>
                  <a:lnTo>
                    <a:pt x="0" y="753397"/>
                  </a:lnTo>
                  <a:lnTo>
                    <a:pt x="384717" y="753397"/>
                  </a:lnTo>
                  <a:cubicBezTo>
                    <a:pt x="292469" y="629640"/>
                    <a:pt x="209462" y="451666"/>
                    <a:pt x="98270" y="2130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3"/>
            <p:cNvSpPr/>
            <p:nvPr/>
          </p:nvSpPr>
          <p:spPr>
            <a:xfrm>
              <a:off x="32524" y="4599878"/>
              <a:ext cx="4014438" cy="2258121"/>
            </a:xfrm>
            <a:custGeom>
              <a:avLst/>
              <a:gdLst/>
              <a:ahLst/>
              <a:cxnLst/>
              <a:rect l="l" t="t" r="r" b="b"/>
              <a:pathLst>
                <a:path w="4014438" h="2258121" extrusionOk="0">
                  <a:moveTo>
                    <a:pt x="0" y="0"/>
                  </a:moveTo>
                  <a:lnTo>
                    <a:pt x="0" y="663951"/>
                  </a:lnTo>
                  <a:cubicBezTo>
                    <a:pt x="122942" y="548013"/>
                    <a:pt x="321322" y="455472"/>
                    <a:pt x="605950" y="322744"/>
                  </a:cubicBezTo>
                  <a:cubicBezTo>
                    <a:pt x="1022867" y="128295"/>
                    <a:pt x="1254763" y="20197"/>
                    <a:pt x="1476624" y="100946"/>
                  </a:cubicBezTo>
                  <a:cubicBezTo>
                    <a:pt x="1698484" y="181695"/>
                    <a:pt x="1806602" y="413613"/>
                    <a:pt x="2000947" y="830508"/>
                  </a:cubicBezTo>
                  <a:cubicBezTo>
                    <a:pt x="2195292" y="1247404"/>
                    <a:pt x="2303493" y="1479321"/>
                    <a:pt x="2222745" y="1701161"/>
                  </a:cubicBezTo>
                  <a:cubicBezTo>
                    <a:pt x="2141996" y="1923000"/>
                    <a:pt x="1910099" y="2031160"/>
                    <a:pt x="1493204" y="2225567"/>
                  </a:cubicBezTo>
                  <a:lnTo>
                    <a:pt x="1423370" y="2258122"/>
                  </a:lnTo>
                  <a:lnTo>
                    <a:pt x="4014439" y="2258122"/>
                  </a:lnTo>
                  <a:lnTo>
                    <a:pt x="401443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 name="Google Shape;17;p3"/>
          <p:cNvSpPr txBox="1">
            <a:spLocks noGrp="1"/>
          </p:cNvSpPr>
          <p:nvPr>
            <p:ph type="ctrTitle"/>
          </p:nvPr>
        </p:nvSpPr>
        <p:spPr>
          <a:xfrm>
            <a:off x="4563967" y="3624633"/>
            <a:ext cx="6713600" cy="1546400"/>
          </a:xfrm>
          <a:prstGeom prst="rect">
            <a:avLst/>
          </a:prstGeom>
        </p:spPr>
        <p:txBody>
          <a:bodyPr spcFirstLastPara="1" wrap="square" lIns="0" tIns="0" rIns="0" bIns="0" anchor="b" anchorCtr="0">
            <a:noAutofit/>
          </a:bodyPr>
          <a:lstStyle>
            <a:lvl1pPr lvl="0" algn="l" rtl="0">
              <a:spcBef>
                <a:spcPts val="0"/>
              </a:spcBef>
              <a:spcAft>
                <a:spcPts val="0"/>
              </a:spcAft>
              <a:buSzPts val="4000"/>
              <a:buNone/>
              <a:defRPr sz="5333" b="1" i="0">
                <a:latin typeface="Encode Sans SemiCondensed" pitchFamily="2" charset="77"/>
              </a:defRPr>
            </a:lvl1pPr>
            <a:lvl2pPr lvl="1" algn="l" rtl="0">
              <a:spcBef>
                <a:spcPts val="0"/>
              </a:spcBef>
              <a:spcAft>
                <a:spcPts val="0"/>
              </a:spcAft>
              <a:buSzPts val="4000"/>
              <a:buNone/>
              <a:defRPr sz="5333"/>
            </a:lvl2pPr>
            <a:lvl3pPr lvl="2" algn="l" rtl="0">
              <a:spcBef>
                <a:spcPts val="0"/>
              </a:spcBef>
              <a:spcAft>
                <a:spcPts val="0"/>
              </a:spcAft>
              <a:buSzPts val="4000"/>
              <a:buNone/>
              <a:defRPr sz="5333"/>
            </a:lvl3pPr>
            <a:lvl4pPr lvl="3" algn="l" rtl="0">
              <a:spcBef>
                <a:spcPts val="0"/>
              </a:spcBef>
              <a:spcAft>
                <a:spcPts val="0"/>
              </a:spcAft>
              <a:buSzPts val="4000"/>
              <a:buNone/>
              <a:defRPr sz="5333"/>
            </a:lvl4pPr>
            <a:lvl5pPr lvl="4" algn="l" rtl="0">
              <a:spcBef>
                <a:spcPts val="0"/>
              </a:spcBef>
              <a:spcAft>
                <a:spcPts val="0"/>
              </a:spcAft>
              <a:buSzPts val="4000"/>
              <a:buNone/>
              <a:defRPr sz="5333"/>
            </a:lvl5pPr>
            <a:lvl6pPr lvl="5" algn="l" rtl="0">
              <a:spcBef>
                <a:spcPts val="0"/>
              </a:spcBef>
              <a:spcAft>
                <a:spcPts val="0"/>
              </a:spcAft>
              <a:buSzPts val="4000"/>
              <a:buNone/>
              <a:defRPr sz="5333"/>
            </a:lvl6pPr>
            <a:lvl7pPr lvl="6" algn="l" rtl="0">
              <a:spcBef>
                <a:spcPts val="0"/>
              </a:spcBef>
              <a:spcAft>
                <a:spcPts val="0"/>
              </a:spcAft>
              <a:buSzPts val="4000"/>
              <a:buNone/>
              <a:defRPr sz="5333"/>
            </a:lvl7pPr>
            <a:lvl8pPr lvl="7" algn="l" rtl="0">
              <a:spcBef>
                <a:spcPts val="0"/>
              </a:spcBef>
              <a:spcAft>
                <a:spcPts val="0"/>
              </a:spcAft>
              <a:buSzPts val="4000"/>
              <a:buNone/>
              <a:defRPr sz="5333"/>
            </a:lvl8pPr>
            <a:lvl9pPr lvl="8" algn="l" rtl="0">
              <a:spcBef>
                <a:spcPts val="0"/>
              </a:spcBef>
              <a:spcAft>
                <a:spcPts val="0"/>
              </a:spcAft>
              <a:buSzPts val="4000"/>
              <a:buNone/>
              <a:defRPr sz="5333"/>
            </a:lvl9pPr>
          </a:lstStyle>
          <a:p>
            <a:endParaRPr/>
          </a:p>
        </p:txBody>
      </p:sp>
      <p:sp>
        <p:nvSpPr>
          <p:cNvPr id="18" name="Google Shape;18;p3"/>
          <p:cNvSpPr txBox="1">
            <a:spLocks noGrp="1"/>
          </p:cNvSpPr>
          <p:nvPr>
            <p:ph type="subTitle" idx="1"/>
          </p:nvPr>
        </p:nvSpPr>
        <p:spPr>
          <a:xfrm>
            <a:off x="4563967" y="5177567"/>
            <a:ext cx="6713600" cy="4560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2000"/>
              <a:buNone/>
              <a:defRPr b="0" i="0">
                <a:solidFill>
                  <a:schemeClr val="dk2"/>
                </a:solidFill>
                <a:latin typeface="Lato" panose="020F0502020204030203" pitchFamily="34" charset="0"/>
                <a:ea typeface="Lato" panose="020F0502020204030203" pitchFamily="34" charset="0"/>
                <a:cs typeface="Lato" panose="020F0502020204030203" pitchFamily="34" charset="0"/>
              </a:defRPr>
            </a:lvl1pPr>
            <a:lvl2pPr lvl="1" rtl="0">
              <a:spcBef>
                <a:spcPts val="800"/>
              </a:spcBef>
              <a:spcAft>
                <a:spcPts val="0"/>
              </a:spcAft>
              <a:buClr>
                <a:schemeClr val="dk2"/>
              </a:buClr>
              <a:buSzPts val="3000"/>
              <a:buNone/>
              <a:defRPr sz="4000">
                <a:solidFill>
                  <a:schemeClr val="dk2"/>
                </a:solidFill>
              </a:defRPr>
            </a:lvl2pPr>
            <a:lvl3pPr lvl="2" rtl="0">
              <a:spcBef>
                <a:spcPts val="800"/>
              </a:spcBef>
              <a:spcAft>
                <a:spcPts val="0"/>
              </a:spcAft>
              <a:buClr>
                <a:schemeClr val="dk2"/>
              </a:buClr>
              <a:buSzPts val="3000"/>
              <a:buNone/>
              <a:defRPr sz="4000">
                <a:solidFill>
                  <a:schemeClr val="dk2"/>
                </a:solidFill>
              </a:defRPr>
            </a:lvl3pPr>
            <a:lvl4pPr lvl="3" rtl="0">
              <a:spcBef>
                <a:spcPts val="800"/>
              </a:spcBef>
              <a:spcAft>
                <a:spcPts val="0"/>
              </a:spcAft>
              <a:buClr>
                <a:schemeClr val="dk2"/>
              </a:buClr>
              <a:buSzPts val="3000"/>
              <a:buNone/>
              <a:defRPr sz="4000">
                <a:solidFill>
                  <a:schemeClr val="dk2"/>
                </a:solidFill>
              </a:defRPr>
            </a:lvl4pPr>
            <a:lvl5pPr lvl="4" rtl="0">
              <a:spcBef>
                <a:spcPts val="800"/>
              </a:spcBef>
              <a:spcAft>
                <a:spcPts val="0"/>
              </a:spcAft>
              <a:buClr>
                <a:schemeClr val="dk2"/>
              </a:buClr>
              <a:buSzPts val="3000"/>
              <a:buNone/>
              <a:defRPr sz="4000">
                <a:solidFill>
                  <a:schemeClr val="dk2"/>
                </a:solidFill>
              </a:defRPr>
            </a:lvl5pPr>
            <a:lvl6pPr lvl="5" rtl="0">
              <a:spcBef>
                <a:spcPts val="800"/>
              </a:spcBef>
              <a:spcAft>
                <a:spcPts val="0"/>
              </a:spcAft>
              <a:buClr>
                <a:schemeClr val="dk2"/>
              </a:buClr>
              <a:buSzPts val="3000"/>
              <a:buNone/>
              <a:defRPr sz="4000">
                <a:solidFill>
                  <a:schemeClr val="dk2"/>
                </a:solidFill>
              </a:defRPr>
            </a:lvl6pPr>
            <a:lvl7pPr lvl="6" rtl="0">
              <a:spcBef>
                <a:spcPts val="800"/>
              </a:spcBef>
              <a:spcAft>
                <a:spcPts val="0"/>
              </a:spcAft>
              <a:buClr>
                <a:schemeClr val="dk2"/>
              </a:buClr>
              <a:buSzPts val="3000"/>
              <a:buNone/>
              <a:defRPr sz="4000">
                <a:solidFill>
                  <a:schemeClr val="dk2"/>
                </a:solidFill>
              </a:defRPr>
            </a:lvl7pPr>
            <a:lvl8pPr lvl="7" rtl="0">
              <a:spcBef>
                <a:spcPts val="800"/>
              </a:spcBef>
              <a:spcAft>
                <a:spcPts val="0"/>
              </a:spcAft>
              <a:buClr>
                <a:schemeClr val="dk2"/>
              </a:buClr>
              <a:buSzPts val="3000"/>
              <a:buNone/>
              <a:defRPr sz="4000">
                <a:solidFill>
                  <a:schemeClr val="dk2"/>
                </a:solidFill>
              </a:defRPr>
            </a:lvl8pPr>
            <a:lvl9pPr lvl="8" rtl="0">
              <a:spcBef>
                <a:spcPts val="800"/>
              </a:spcBef>
              <a:spcAft>
                <a:spcPts val="800"/>
              </a:spcAft>
              <a:buClr>
                <a:schemeClr val="dk2"/>
              </a:buClr>
              <a:buSzPts val="3000"/>
              <a:buNone/>
              <a:defRPr sz="4000">
                <a:solidFill>
                  <a:schemeClr val="dk2"/>
                </a:solidFill>
              </a:defRPr>
            </a:lvl9pPr>
          </a:lstStyle>
          <a:p>
            <a:endParaRPr/>
          </a:p>
        </p:txBody>
      </p:sp>
    </p:spTree>
    <p:extLst>
      <p:ext uri="{BB962C8B-B14F-4D97-AF65-F5344CB8AC3E}">
        <p14:creationId xmlns:p14="http://schemas.microsoft.com/office/powerpoint/2010/main" val="61822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dpi="0" rotWithShape="1">
          <a:blip r:embed="rId2">
            <a:alphaModFix amt="20000"/>
            <a:lum/>
          </a:blip>
          <a:srcRect/>
          <a:stretch>
            <a:fillRect t="-9000" b="-9000"/>
          </a:stretch>
        </a:blipFill>
        <a:effectLst/>
      </p:bgPr>
    </p:bg>
    <p:spTree>
      <p:nvGrpSpPr>
        <p:cNvPr id="1" name="Shape 19"/>
        <p:cNvGrpSpPr/>
        <p:nvPr/>
      </p:nvGrpSpPr>
      <p:grpSpPr>
        <a:xfrm>
          <a:off x="0" y="0"/>
          <a:ext cx="0" cy="0"/>
          <a:chOff x="0" y="0"/>
          <a:chExt cx="0" cy="0"/>
        </a:xfrm>
      </p:grpSpPr>
      <p:sp>
        <p:nvSpPr>
          <p:cNvPr id="20" name="Google Shape;20;p4"/>
          <p:cNvSpPr/>
          <p:nvPr/>
        </p:nvSpPr>
        <p:spPr>
          <a:xfrm>
            <a:off x="-32709" y="-15"/>
            <a:ext cx="12257417" cy="6864688"/>
          </a:xfrm>
          <a:custGeom>
            <a:avLst/>
            <a:gdLst/>
            <a:ahLst/>
            <a:cxnLst/>
            <a:rect l="l" t="t" r="r" b="b"/>
            <a:pathLst>
              <a:path w="4014438" h="2258121" extrusionOk="0">
                <a:moveTo>
                  <a:pt x="0" y="0"/>
                </a:moveTo>
                <a:lnTo>
                  <a:pt x="0" y="2258122"/>
                </a:lnTo>
                <a:lnTo>
                  <a:pt x="1342328" y="2258122"/>
                </a:lnTo>
                <a:cubicBezTo>
                  <a:pt x="1250100" y="2134365"/>
                  <a:pt x="1167094" y="1956391"/>
                  <a:pt x="1055881" y="1717804"/>
                </a:cubicBezTo>
                <a:cubicBezTo>
                  <a:pt x="861432" y="1300908"/>
                  <a:pt x="753335" y="1068991"/>
                  <a:pt x="834083" y="847151"/>
                </a:cubicBezTo>
                <a:cubicBezTo>
                  <a:pt x="914832" y="625312"/>
                  <a:pt x="1146729" y="517152"/>
                  <a:pt x="1563624" y="322744"/>
                </a:cubicBezTo>
                <a:cubicBezTo>
                  <a:pt x="1980519" y="128337"/>
                  <a:pt x="2212437" y="20198"/>
                  <a:pt x="2434297" y="100946"/>
                </a:cubicBezTo>
                <a:cubicBezTo>
                  <a:pt x="2656158" y="181695"/>
                  <a:pt x="2764276" y="413613"/>
                  <a:pt x="2958684" y="830508"/>
                </a:cubicBezTo>
                <a:cubicBezTo>
                  <a:pt x="3153091" y="1247403"/>
                  <a:pt x="3261230" y="1479321"/>
                  <a:pt x="3180481" y="1701160"/>
                </a:cubicBezTo>
                <a:cubicBezTo>
                  <a:pt x="3099732" y="1923000"/>
                  <a:pt x="2867836" y="2031160"/>
                  <a:pt x="2450940" y="2225567"/>
                </a:cubicBezTo>
                <a:lnTo>
                  <a:pt x="2380981" y="2258122"/>
                </a:lnTo>
                <a:lnTo>
                  <a:pt x="4014439" y="2258122"/>
                </a:lnTo>
                <a:lnTo>
                  <a:pt x="4014439"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4"/>
          <p:cNvSpPr txBox="1">
            <a:spLocks noGrp="1"/>
          </p:cNvSpPr>
          <p:nvPr>
            <p:ph type="body" idx="1"/>
          </p:nvPr>
        </p:nvSpPr>
        <p:spPr>
          <a:xfrm>
            <a:off x="1435600" y="2882400"/>
            <a:ext cx="9320800" cy="10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Karla"/>
              <a:buChar char="▪"/>
              <a:defRPr sz="3733" b="0" i="0">
                <a:latin typeface="Lato" panose="020F0502020204030203" pitchFamily="34" charset="0"/>
                <a:ea typeface="Lato" panose="020F0502020204030203" pitchFamily="34" charset="0"/>
                <a:cs typeface="Lato" panose="020F0502020204030203" pitchFamily="34" charset="0"/>
                <a:sym typeface="Karla"/>
              </a:defRPr>
            </a:lvl1pPr>
            <a:lvl2pPr marL="1219170" lvl="1" indent="-541853" algn="ctr" rtl="0">
              <a:spcBef>
                <a:spcPts val="800"/>
              </a:spcBef>
              <a:spcAft>
                <a:spcPts val="0"/>
              </a:spcAft>
              <a:buSzPts val="2800"/>
              <a:buFont typeface="Karla"/>
              <a:buChar char="▫"/>
              <a:defRPr sz="3733">
                <a:latin typeface="Karla"/>
                <a:ea typeface="Karla"/>
                <a:cs typeface="Karla"/>
                <a:sym typeface="Karla"/>
              </a:defRPr>
            </a:lvl2pPr>
            <a:lvl3pPr marL="1828754" lvl="2" indent="-541853" algn="ctr" rtl="0">
              <a:spcBef>
                <a:spcPts val="800"/>
              </a:spcBef>
              <a:spcAft>
                <a:spcPts val="0"/>
              </a:spcAft>
              <a:buSzPts val="2800"/>
              <a:buFont typeface="Karla"/>
              <a:buChar char="▫"/>
              <a:defRPr sz="3733">
                <a:latin typeface="Karla"/>
                <a:ea typeface="Karla"/>
                <a:cs typeface="Karla"/>
                <a:sym typeface="Karla"/>
              </a:defRPr>
            </a:lvl3pPr>
            <a:lvl4pPr marL="2438339" lvl="3" indent="-541853" algn="ctr" rtl="0">
              <a:spcBef>
                <a:spcPts val="800"/>
              </a:spcBef>
              <a:spcAft>
                <a:spcPts val="0"/>
              </a:spcAft>
              <a:buSzPts val="2800"/>
              <a:buFont typeface="Karla"/>
              <a:buChar char="▫"/>
              <a:defRPr sz="3733">
                <a:latin typeface="Karla"/>
                <a:ea typeface="Karla"/>
                <a:cs typeface="Karla"/>
                <a:sym typeface="Karla"/>
              </a:defRPr>
            </a:lvl4pPr>
            <a:lvl5pPr marL="3047924" lvl="4" indent="-541853" algn="ctr" rtl="0">
              <a:spcBef>
                <a:spcPts val="800"/>
              </a:spcBef>
              <a:spcAft>
                <a:spcPts val="0"/>
              </a:spcAft>
              <a:buSzPts val="2800"/>
              <a:buFont typeface="Karla"/>
              <a:buChar char="▫"/>
              <a:defRPr sz="3733">
                <a:latin typeface="Karla"/>
                <a:ea typeface="Karla"/>
                <a:cs typeface="Karla"/>
                <a:sym typeface="Karla"/>
              </a:defRPr>
            </a:lvl5pPr>
            <a:lvl6pPr marL="3657509" lvl="5" indent="-541853" algn="ctr" rtl="0">
              <a:spcBef>
                <a:spcPts val="800"/>
              </a:spcBef>
              <a:spcAft>
                <a:spcPts val="0"/>
              </a:spcAft>
              <a:buSzPts val="2800"/>
              <a:buFont typeface="Karla"/>
              <a:buChar char="▫"/>
              <a:defRPr sz="3733">
                <a:latin typeface="Karla"/>
                <a:ea typeface="Karla"/>
                <a:cs typeface="Karla"/>
                <a:sym typeface="Karla"/>
              </a:defRPr>
            </a:lvl6pPr>
            <a:lvl7pPr marL="4267093" lvl="6" indent="-541853" algn="ctr" rtl="0">
              <a:spcBef>
                <a:spcPts val="800"/>
              </a:spcBef>
              <a:spcAft>
                <a:spcPts val="0"/>
              </a:spcAft>
              <a:buSzPts val="2800"/>
              <a:buFont typeface="Karla"/>
              <a:buChar char="▫"/>
              <a:defRPr sz="3733">
                <a:latin typeface="Karla"/>
                <a:ea typeface="Karla"/>
                <a:cs typeface="Karla"/>
                <a:sym typeface="Karla"/>
              </a:defRPr>
            </a:lvl7pPr>
            <a:lvl8pPr marL="4876678" lvl="7" indent="-541853" algn="ctr" rtl="0">
              <a:spcBef>
                <a:spcPts val="800"/>
              </a:spcBef>
              <a:spcAft>
                <a:spcPts val="0"/>
              </a:spcAft>
              <a:buSzPts val="2800"/>
              <a:buFont typeface="Karla"/>
              <a:buChar char="▫"/>
              <a:defRPr sz="3733">
                <a:latin typeface="Karla"/>
                <a:ea typeface="Karla"/>
                <a:cs typeface="Karla"/>
                <a:sym typeface="Karla"/>
              </a:defRPr>
            </a:lvl8pPr>
            <a:lvl9pPr marL="5486263" lvl="8" indent="-541853" algn="ctr">
              <a:spcBef>
                <a:spcPts val="800"/>
              </a:spcBef>
              <a:spcAft>
                <a:spcPts val="800"/>
              </a:spcAft>
              <a:buSzPts val="2800"/>
              <a:buFont typeface="Karla"/>
              <a:buChar char="▫"/>
              <a:defRPr sz="3733">
                <a:latin typeface="Karla"/>
                <a:ea typeface="Karla"/>
                <a:cs typeface="Karla"/>
                <a:sym typeface="Karla"/>
              </a:defRPr>
            </a:lvl9pPr>
          </a:lstStyle>
          <a:p>
            <a:endParaRPr/>
          </a:p>
        </p:txBody>
      </p:sp>
      <p:sp>
        <p:nvSpPr>
          <p:cNvPr id="22" name="Google Shape;22;p4"/>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23" name="Google Shape;23;p4"/>
          <p:cNvSpPr/>
          <p:nvPr/>
        </p:nvSpPr>
        <p:spPr>
          <a:xfrm>
            <a:off x="5817284" y="1726832"/>
            <a:ext cx="557433" cy="457267"/>
          </a:xfrm>
          <a:prstGeom prst="rect">
            <a:avLst/>
          </a:prstGeom>
        </p:spPr>
        <p:txBody>
          <a:bodyPr>
            <a:prstTxWarp prst="textPlain">
              <a:avLst/>
            </a:prstTxWarp>
          </a:bodyPr>
          <a:lstStyle/>
          <a:p>
            <a:pPr lvl="0" algn="ctr"/>
            <a:r>
              <a:rPr sz="1867" b="1" i="0">
                <a:ln w="9525" cap="flat" cmpd="sng">
                  <a:solidFill>
                    <a:schemeClr val="dk2"/>
                  </a:solidFill>
                  <a:prstDash val="solid"/>
                  <a:round/>
                  <a:headEnd type="none" w="sm" len="sm"/>
                  <a:tailEnd type="none" w="sm" len="sm"/>
                </a:ln>
                <a:noFill/>
                <a:latin typeface="Encode Sans SemiCondensed" pitchFamily="2" charset="77"/>
              </a:rPr>
              <a:t>“</a:t>
            </a:r>
          </a:p>
        </p:txBody>
      </p:sp>
    </p:spTree>
    <p:extLst>
      <p:ext uri="{BB962C8B-B14F-4D97-AF65-F5344CB8AC3E}">
        <p14:creationId xmlns:p14="http://schemas.microsoft.com/office/powerpoint/2010/main" val="87281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 1 column" type="tx">
  <p:cSld name="Title + 1 column">
    <p:bg>
      <p:bgPr>
        <a:solidFill>
          <a:schemeClr val="bg1">
            <a:lumMod val="95000"/>
            <a:alpha val="15000"/>
          </a:schemeClr>
        </a:solidFill>
        <a:effectLst/>
      </p:bgPr>
    </p:bg>
    <p:spTree>
      <p:nvGrpSpPr>
        <p:cNvPr id="1" name="Shape 24"/>
        <p:cNvGrpSpPr/>
        <p:nvPr/>
      </p:nvGrpSpPr>
      <p:grpSpPr>
        <a:xfrm>
          <a:off x="0" y="0"/>
          <a:ext cx="0" cy="0"/>
          <a:chOff x="0" y="0"/>
          <a:chExt cx="0" cy="0"/>
        </a:xfrm>
      </p:grpSpPr>
      <p:sp>
        <p:nvSpPr>
          <p:cNvPr id="25" name="Google Shape;25;p5"/>
          <p:cNvSpPr/>
          <p:nvPr/>
        </p:nvSpPr>
        <p:spPr>
          <a:xfrm>
            <a:off x="0" y="839"/>
            <a:ext cx="12217273" cy="6857161"/>
          </a:xfrm>
          <a:custGeom>
            <a:avLst/>
            <a:gdLst/>
            <a:ahLst/>
            <a:cxnLst/>
            <a:rect l="l" t="t" r="r" b="b"/>
            <a:pathLst>
              <a:path w="4014438" h="2258121" extrusionOk="0">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5"/>
          <p:cNvSpPr txBox="1">
            <a:spLocks noGrp="1"/>
          </p:cNvSpPr>
          <p:nvPr>
            <p:ph type="title"/>
          </p:nvPr>
        </p:nvSpPr>
        <p:spPr>
          <a:xfrm>
            <a:off x="723779" y="696922"/>
            <a:ext cx="6917242" cy="898800"/>
          </a:xfrm>
          <a:prstGeom prst="rect">
            <a:avLst/>
          </a:prstGeom>
        </p:spPr>
        <p:txBody>
          <a:bodyPr spcFirstLastPara="1" wrap="square" lIns="0" tIns="0" rIns="0" bIns="0" anchor="ctr" anchorCtr="0">
            <a:noAutofit/>
          </a:bodyPr>
          <a:lstStyle>
            <a:lvl1pPr lvl="0" algn="l">
              <a:spcBef>
                <a:spcPts val="0"/>
              </a:spcBef>
              <a:spcAft>
                <a:spcPts val="0"/>
              </a:spcAft>
              <a:buSzPts val="2600"/>
              <a:buNone/>
              <a:defRPr sz="5400" b="1" i="0">
                <a:latin typeface="Encode Sans SemiCondensed" pitchFamily="2" charset="77"/>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7" name="Google Shape;27;p5"/>
          <p:cNvSpPr txBox="1">
            <a:spLocks noGrp="1"/>
          </p:cNvSpPr>
          <p:nvPr>
            <p:ph type="body" idx="1"/>
          </p:nvPr>
        </p:nvSpPr>
        <p:spPr>
          <a:xfrm>
            <a:off x="723779" y="1941670"/>
            <a:ext cx="10551525" cy="4013600"/>
          </a:xfrm>
          <a:prstGeom prst="rect">
            <a:avLst/>
          </a:prstGeom>
        </p:spPr>
        <p:txBody>
          <a:bodyPr spcFirstLastPara="1" wrap="square" lIns="0" tIns="0" rIns="0" bIns="0" anchor="t" anchorCtr="0">
            <a:noAutofit/>
          </a:bodyPr>
          <a:lstStyle>
            <a:lvl1pPr marL="609585" lvl="0" indent="-474121">
              <a:spcBef>
                <a:spcPts val="0"/>
              </a:spcBef>
              <a:spcAft>
                <a:spcPts val="0"/>
              </a:spcAft>
              <a:buClr>
                <a:schemeClr val="tx1">
                  <a:lumMod val="60000"/>
                  <a:lumOff val="40000"/>
                </a:schemeClr>
              </a:buClr>
              <a:buSzPts val="2000"/>
              <a:buChar char="▪"/>
              <a:defRPr b="0" i="0">
                <a:latin typeface="Lato" panose="020F0502020204030203" pitchFamily="34" charset="0"/>
                <a:ea typeface="Lato" panose="020F0502020204030203" pitchFamily="34" charset="0"/>
                <a:cs typeface="Lato" panose="020F0502020204030203" pitchFamily="34" charset="0"/>
              </a:defRPr>
            </a:lvl1pPr>
            <a:lvl2pPr marL="1219170" lvl="1" indent="-474121">
              <a:spcBef>
                <a:spcPts val="800"/>
              </a:spcBef>
              <a:spcAft>
                <a:spcPts val="0"/>
              </a:spcAft>
              <a:buSzPts val="2000"/>
              <a:buChar char="▫"/>
              <a:defRPr/>
            </a:lvl2pPr>
            <a:lvl3pPr marL="1828754" lvl="2" indent="-474121">
              <a:spcBef>
                <a:spcPts val="800"/>
              </a:spcBef>
              <a:spcAft>
                <a:spcPts val="0"/>
              </a:spcAft>
              <a:buSzPts val="20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800"/>
              </a:spcAft>
              <a:buSzPts val="2000"/>
              <a:buChar char="▫"/>
              <a:defRPr/>
            </a:lvl9pPr>
          </a:lstStyle>
          <a:p>
            <a:endParaRPr/>
          </a:p>
        </p:txBody>
      </p:sp>
      <p:sp>
        <p:nvSpPr>
          <p:cNvPr id="28" name="Google Shape;28;p5"/>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24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preserve="1" userDrawn="1">
  <p:cSld name="1_Title + 1 colum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p:nvPr/>
        </p:nvSpPr>
        <p:spPr>
          <a:xfrm>
            <a:off x="0" y="839"/>
            <a:ext cx="12217273" cy="6857161"/>
          </a:xfrm>
          <a:custGeom>
            <a:avLst/>
            <a:gdLst/>
            <a:ahLst/>
            <a:cxnLst/>
            <a:rect l="l" t="t" r="r" b="b"/>
            <a:pathLst>
              <a:path w="4014438" h="2258121" extrusionOk="0">
                <a:moveTo>
                  <a:pt x="0" y="0"/>
                </a:moveTo>
                <a:lnTo>
                  <a:pt x="0" y="729708"/>
                </a:lnTo>
                <a:cubicBezTo>
                  <a:pt x="69207" y="683709"/>
                  <a:pt x="163087" y="639801"/>
                  <a:pt x="284356" y="583348"/>
                </a:cubicBezTo>
                <a:cubicBezTo>
                  <a:pt x="523508" y="471843"/>
                  <a:pt x="656528" y="409807"/>
                  <a:pt x="783798" y="456120"/>
                </a:cubicBezTo>
                <a:cubicBezTo>
                  <a:pt x="911069" y="502432"/>
                  <a:pt x="973083" y="635473"/>
                  <a:pt x="1084589" y="874625"/>
                </a:cubicBezTo>
                <a:cubicBezTo>
                  <a:pt x="1196094" y="1113777"/>
                  <a:pt x="1258129" y="1246797"/>
                  <a:pt x="1211817" y="1374046"/>
                </a:cubicBezTo>
                <a:cubicBezTo>
                  <a:pt x="1165505" y="1501296"/>
                  <a:pt x="1032380" y="1563290"/>
                  <a:pt x="793228" y="1674774"/>
                </a:cubicBezTo>
                <a:cubicBezTo>
                  <a:pt x="554076" y="1786258"/>
                  <a:pt x="421056" y="1848315"/>
                  <a:pt x="293807" y="1802002"/>
                </a:cubicBezTo>
                <a:cubicBezTo>
                  <a:pt x="169234" y="1756693"/>
                  <a:pt x="107156" y="1628273"/>
                  <a:pt x="0" y="1398572"/>
                </a:cubicBezTo>
                <a:lnTo>
                  <a:pt x="0" y="2258122"/>
                </a:lnTo>
                <a:lnTo>
                  <a:pt x="4014439" y="2258122"/>
                </a:lnTo>
                <a:lnTo>
                  <a:pt x="4014439"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5"/>
          <p:cNvSpPr txBox="1">
            <a:spLocks noGrp="1"/>
          </p:cNvSpPr>
          <p:nvPr>
            <p:ph type="title"/>
          </p:nvPr>
        </p:nvSpPr>
        <p:spPr>
          <a:xfrm>
            <a:off x="723779" y="696922"/>
            <a:ext cx="6917242" cy="898800"/>
          </a:xfrm>
          <a:prstGeom prst="rect">
            <a:avLst/>
          </a:prstGeom>
        </p:spPr>
        <p:txBody>
          <a:bodyPr spcFirstLastPara="1" wrap="square" lIns="0" tIns="0" rIns="0" bIns="0" anchor="ctr" anchorCtr="0">
            <a:noAutofit/>
          </a:bodyPr>
          <a:lstStyle>
            <a:lvl1pPr lvl="0" algn="l">
              <a:spcBef>
                <a:spcPts val="0"/>
              </a:spcBef>
              <a:spcAft>
                <a:spcPts val="0"/>
              </a:spcAft>
              <a:buSzPts val="2600"/>
              <a:buNone/>
              <a:defRPr sz="5400" b="1" i="0">
                <a:latin typeface="Encode Sans SemiCondensed" pitchFamily="2" charset="77"/>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7" name="Google Shape;27;p5"/>
          <p:cNvSpPr txBox="1">
            <a:spLocks noGrp="1"/>
          </p:cNvSpPr>
          <p:nvPr>
            <p:ph type="body" idx="1"/>
          </p:nvPr>
        </p:nvSpPr>
        <p:spPr>
          <a:xfrm>
            <a:off x="723779" y="1941670"/>
            <a:ext cx="5006422" cy="4013600"/>
          </a:xfrm>
          <a:prstGeom prst="rect">
            <a:avLst/>
          </a:prstGeom>
        </p:spPr>
        <p:txBody>
          <a:bodyPr spcFirstLastPara="1" wrap="square" lIns="0" tIns="0" rIns="0" bIns="0" anchor="t" anchorCtr="0">
            <a:noAutofit/>
          </a:bodyPr>
          <a:lstStyle>
            <a:lvl1pPr marL="609585" lvl="0" indent="-474121">
              <a:spcBef>
                <a:spcPts val="0"/>
              </a:spcBef>
              <a:spcAft>
                <a:spcPts val="0"/>
              </a:spcAft>
              <a:buClr>
                <a:schemeClr val="tx1">
                  <a:lumMod val="60000"/>
                  <a:lumOff val="40000"/>
                </a:schemeClr>
              </a:buClr>
              <a:buSzPts val="2000"/>
              <a:buChar char="▪"/>
              <a:defRPr b="0" i="0">
                <a:latin typeface="Lato" panose="020F0502020204030203" pitchFamily="34" charset="0"/>
                <a:ea typeface="Lato" panose="020F0502020204030203" pitchFamily="34" charset="0"/>
                <a:cs typeface="Lato" panose="020F0502020204030203" pitchFamily="34" charset="0"/>
              </a:defRPr>
            </a:lvl1pPr>
            <a:lvl2pPr marL="1219170" lvl="1" indent="-474121">
              <a:spcBef>
                <a:spcPts val="800"/>
              </a:spcBef>
              <a:spcAft>
                <a:spcPts val="0"/>
              </a:spcAft>
              <a:buSzPts val="2000"/>
              <a:buChar char="▫"/>
              <a:defRPr/>
            </a:lvl2pPr>
            <a:lvl3pPr marL="1828754" lvl="2" indent="-474121">
              <a:spcBef>
                <a:spcPts val="800"/>
              </a:spcBef>
              <a:spcAft>
                <a:spcPts val="0"/>
              </a:spcAft>
              <a:buSzPts val="20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800"/>
              </a:spcAft>
              <a:buSzPts val="2000"/>
              <a:buChar char="▫"/>
              <a:defRPr/>
            </a:lvl9pPr>
          </a:lstStyle>
          <a:p>
            <a:endParaRPr/>
          </a:p>
        </p:txBody>
      </p:sp>
      <p:sp>
        <p:nvSpPr>
          <p:cNvPr id="28" name="Google Shape;28;p5"/>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6" name="Google Shape;27;p5">
            <a:extLst>
              <a:ext uri="{FF2B5EF4-FFF2-40B4-BE49-F238E27FC236}">
                <a16:creationId xmlns:a16="http://schemas.microsoft.com/office/drawing/2014/main" id="{C4D35929-92A7-1A4F-8AD0-B26B2A671A72}"/>
              </a:ext>
            </a:extLst>
          </p:cNvPr>
          <p:cNvSpPr txBox="1">
            <a:spLocks noGrp="1"/>
          </p:cNvSpPr>
          <p:nvPr>
            <p:ph type="body" idx="13"/>
          </p:nvPr>
        </p:nvSpPr>
        <p:spPr>
          <a:xfrm>
            <a:off x="6268882" y="1941670"/>
            <a:ext cx="5006422" cy="4013600"/>
          </a:xfrm>
          <a:prstGeom prst="rect">
            <a:avLst/>
          </a:prstGeom>
        </p:spPr>
        <p:txBody>
          <a:bodyPr spcFirstLastPara="1" wrap="square" lIns="0" tIns="0" rIns="0" bIns="0" anchor="t" anchorCtr="0">
            <a:noAutofit/>
          </a:bodyPr>
          <a:lstStyle>
            <a:lvl1pPr marL="609585" lvl="0" indent="-474121">
              <a:spcBef>
                <a:spcPts val="0"/>
              </a:spcBef>
              <a:spcAft>
                <a:spcPts val="0"/>
              </a:spcAft>
              <a:buClr>
                <a:schemeClr val="tx1">
                  <a:lumMod val="60000"/>
                  <a:lumOff val="40000"/>
                </a:schemeClr>
              </a:buClr>
              <a:buSzPts val="2000"/>
              <a:buChar char="▪"/>
              <a:defRPr b="0" i="0">
                <a:latin typeface="Lato" panose="020F0502020204030203" pitchFamily="34" charset="0"/>
                <a:ea typeface="Lato" panose="020F0502020204030203" pitchFamily="34" charset="0"/>
                <a:cs typeface="Lato" panose="020F0502020204030203" pitchFamily="34" charset="0"/>
              </a:defRPr>
            </a:lvl1pPr>
            <a:lvl2pPr marL="1219170" lvl="1" indent="-474121">
              <a:spcBef>
                <a:spcPts val="800"/>
              </a:spcBef>
              <a:spcAft>
                <a:spcPts val="0"/>
              </a:spcAft>
              <a:buSzPts val="2000"/>
              <a:buChar char="▫"/>
              <a:defRPr/>
            </a:lvl2pPr>
            <a:lvl3pPr marL="1828754" lvl="2" indent="-474121">
              <a:spcBef>
                <a:spcPts val="800"/>
              </a:spcBef>
              <a:spcAft>
                <a:spcPts val="0"/>
              </a:spcAft>
              <a:buSzPts val="20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800"/>
              </a:spcAft>
              <a:buSzPts val="2000"/>
              <a:buChar char="▫"/>
              <a:defRPr/>
            </a:lvl9pPr>
          </a:lstStyle>
          <a:p>
            <a:endParaRPr/>
          </a:p>
        </p:txBody>
      </p:sp>
    </p:spTree>
    <p:extLst>
      <p:ext uri="{BB962C8B-B14F-4D97-AF65-F5344CB8AC3E}">
        <p14:creationId xmlns:p14="http://schemas.microsoft.com/office/powerpoint/2010/main" val="405701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bg>
      <p:bgPr>
        <a:blipFill>
          <a:blip r:embed="rId2">
            <a:alphaModFix/>
          </a:blip>
          <a:stretch>
            <a:fillRect/>
          </a:stretch>
        </a:blipFill>
        <a:effectLst/>
      </p:bgPr>
    </p:bg>
    <p:spTree>
      <p:nvGrpSpPr>
        <p:cNvPr id="1" name="Shape 29"/>
        <p:cNvGrpSpPr/>
        <p:nvPr/>
      </p:nvGrpSpPr>
      <p:grpSpPr>
        <a:xfrm>
          <a:off x="0" y="0"/>
          <a:ext cx="0" cy="0"/>
          <a:chOff x="0" y="0"/>
          <a:chExt cx="0" cy="0"/>
        </a:xfrm>
      </p:grpSpPr>
      <p:grpSp>
        <p:nvGrpSpPr>
          <p:cNvPr id="30" name="Google Shape;30;p6"/>
          <p:cNvGrpSpPr/>
          <p:nvPr/>
        </p:nvGrpSpPr>
        <p:grpSpPr>
          <a:xfrm>
            <a:off x="-55" y="0"/>
            <a:ext cx="12192117" cy="6858064"/>
            <a:chOff x="8145036" y="0"/>
            <a:chExt cx="4014438" cy="2258121"/>
          </a:xfrm>
        </p:grpSpPr>
        <p:sp>
          <p:nvSpPr>
            <p:cNvPr id="31" name="Google Shape;31;p6"/>
            <p:cNvSpPr/>
            <p:nvPr/>
          </p:nvSpPr>
          <p:spPr>
            <a:xfrm>
              <a:off x="8145036" y="0"/>
              <a:ext cx="4014376" cy="2258121"/>
            </a:xfrm>
            <a:custGeom>
              <a:avLst/>
              <a:gdLst/>
              <a:ahLst/>
              <a:cxnLst/>
              <a:rect l="l" t="t" r="r" b="b"/>
              <a:pathLst>
                <a:path w="4014376" h="2258121" extrusionOk="0">
                  <a:moveTo>
                    <a:pt x="2148603" y="1774988"/>
                  </a:moveTo>
                  <a:cubicBezTo>
                    <a:pt x="1965654" y="1382640"/>
                    <a:pt x="1863892" y="1164459"/>
                    <a:pt x="1939873" y="955604"/>
                  </a:cubicBezTo>
                  <a:cubicBezTo>
                    <a:pt x="2015855" y="746748"/>
                    <a:pt x="2234119" y="645049"/>
                    <a:pt x="2626468" y="462162"/>
                  </a:cubicBezTo>
                  <a:cubicBezTo>
                    <a:pt x="3018816" y="279275"/>
                    <a:pt x="3236997" y="177451"/>
                    <a:pt x="3445831" y="253432"/>
                  </a:cubicBezTo>
                  <a:cubicBezTo>
                    <a:pt x="3654666" y="329414"/>
                    <a:pt x="3756386" y="547678"/>
                    <a:pt x="3939272" y="940006"/>
                  </a:cubicBezTo>
                  <a:cubicBezTo>
                    <a:pt x="3966182" y="997693"/>
                    <a:pt x="3991294" y="1051574"/>
                    <a:pt x="4014377" y="1102256"/>
                  </a:cubicBezTo>
                  <a:lnTo>
                    <a:pt x="4014377" y="0"/>
                  </a:lnTo>
                  <a:lnTo>
                    <a:pt x="0" y="0"/>
                  </a:lnTo>
                  <a:lnTo>
                    <a:pt x="0" y="2258122"/>
                  </a:lnTo>
                  <a:lnTo>
                    <a:pt x="2400007" y="2258122"/>
                  </a:lnTo>
                  <a:cubicBezTo>
                    <a:pt x="2320283" y="2143125"/>
                    <a:pt x="2245932" y="1983697"/>
                    <a:pt x="2148603" y="17749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6"/>
            <p:cNvSpPr/>
            <p:nvPr/>
          </p:nvSpPr>
          <p:spPr>
            <a:xfrm>
              <a:off x="11595195" y="1947441"/>
              <a:ext cx="564279" cy="310680"/>
            </a:xfrm>
            <a:custGeom>
              <a:avLst/>
              <a:gdLst/>
              <a:ahLst/>
              <a:cxnLst/>
              <a:rect l="l" t="t" r="r" b="b"/>
              <a:pathLst>
                <a:path w="564279" h="310680" extrusionOk="0">
                  <a:moveTo>
                    <a:pt x="11332" y="305390"/>
                  </a:moveTo>
                  <a:lnTo>
                    <a:pt x="0" y="310680"/>
                  </a:lnTo>
                  <a:lnTo>
                    <a:pt x="564279" y="310680"/>
                  </a:lnTo>
                  <a:lnTo>
                    <a:pt x="564279" y="0"/>
                  </a:lnTo>
                  <a:cubicBezTo>
                    <a:pt x="447610" y="101929"/>
                    <a:pt x="266229" y="186525"/>
                    <a:pt x="11332" y="3053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3" name="Google Shape;33;p6"/>
          <p:cNvSpPr txBox="1">
            <a:spLocks noGrp="1"/>
          </p:cNvSpPr>
          <p:nvPr>
            <p:ph type="title"/>
          </p:nvPr>
        </p:nvSpPr>
        <p:spPr>
          <a:xfrm>
            <a:off x="1354167" y="1658184"/>
            <a:ext cx="5652400" cy="649200"/>
          </a:xfrm>
          <a:prstGeom prst="rect">
            <a:avLst/>
          </a:prstGeom>
        </p:spPr>
        <p:txBody>
          <a:bodyPr spcFirstLastPara="1" wrap="square" lIns="0" tIns="0" rIns="0" bIns="0" anchor="b" anchorCtr="0">
            <a:noAutofit/>
          </a:bodyPr>
          <a:lstStyle>
            <a:lvl1pPr lvl="0" algn="l" rtl="0">
              <a:spcBef>
                <a:spcPts val="0"/>
              </a:spcBef>
              <a:spcAft>
                <a:spcPts val="0"/>
              </a:spcAft>
              <a:buSzPts val="2600"/>
              <a:buNone/>
              <a:defRPr b="1" i="0">
                <a:latin typeface="Encode Sans SemiCondensed" pitchFamily="2" charset="77"/>
              </a:defRPr>
            </a:lvl1pPr>
            <a:lvl2pPr lvl="1" algn="l" rtl="0">
              <a:spcBef>
                <a:spcPts val="0"/>
              </a:spcBef>
              <a:spcAft>
                <a:spcPts val="0"/>
              </a:spcAft>
              <a:buSzPts val="2600"/>
              <a:buNone/>
              <a:defRPr/>
            </a:lvl2pPr>
            <a:lvl3pPr lvl="2" algn="l" rtl="0">
              <a:spcBef>
                <a:spcPts val="0"/>
              </a:spcBef>
              <a:spcAft>
                <a:spcPts val="0"/>
              </a:spcAft>
              <a:buSzPts val="2600"/>
              <a:buNone/>
              <a:defRPr/>
            </a:lvl3pPr>
            <a:lvl4pPr lvl="3" algn="l" rtl="0">
              <a:spcBef>
                <a:spcPts val="0"/>
              </a:spcBef>
              <a:spcAft>
                <a:spcPts val="0"/>
              </a:spcAft>
              <a:buSzPts val="2600"/>
              <a:buNone/>
              <a:defRPr/>
            </a:lvl4pPr>
            <a:lvl5pPr lvl="4" algn="l" rtl="0">
              <a:spcBef>
                <a:spcPts val="0"/>
              </a:spcBef>
              <a:spcAft>
                <a:spcPts val="0"/>
              </a:spcAft>
              <a:buSzPts val="2600"/>
              <a:buNone/>
              <a:defRPr/>
            </a:lvl5pPr>
            <a:lvl6pPr lvl="5" algn="l" rtl="0">
              <a:spcBef>
                <a:spcPts val="0"/>
              </a:spcBef>
              <a:spcAft>
                <a:spcPts val="0"/>
              </a:spcAft>
              <a:buSzPts val="2600"/>
              <a:buNone/>
              <a:defRPr/>
            </a:lvl6pPr>
            <a:lvl7pPr lvl="6" algn="l" rtl="0">
              <a:spcBef>
                <a:spcPts val="0"/>
              </a:spcBef>
              <a:spcAft>
                <a:spcPts val="0"/>
              </a:spcAft>
              <a:buSzPts val="2600"/>
              <a:buNone/>
              <a:defRPr/>
            </a:lvl7pPr>
            <a:lvl8pPr lvl="7" algn="l" rtl="0">
              <a:spcBef>
                <a:spcPts val="0"/>
              </a:spcBef>
              <a:spcAft>
                <a:spcPts val="0"/>
              </a:spcAft>
              <a:buSzPts val="2600"/>
              <a:buNone/>
              <a:defRPr/>
            </a:lvl8pPr>
            <a:lvl9pPr lvl="8" algn="l" rtl="0">
              <a:spcBef>
                <a:spcPts val="0"/>
              </a:spcBef>
              <a:spcAft>
                <a:spcPts val="0"/>
              </a:spcAft>
              <a:buSzPts val="2600"/>
              <a:buNone/>
              <a:defRPr/>
            </a:lvl9pPr>
          </a:lstStyle>
          <a:p>
            <a:endParaRPr/>
          </a:p>
        </p:txBody>
      </p:sp>
      <p:sp>
        <p:nvSpPr>
          <p:cNvPr id="34" name="Google Shape;34;p6"/>
          <p:cNvSpPr txBox="1">
            <a:spLocks noGrp="1"/>
          </p:cNvSpPr>
          <p:nvPr>
            <p:ph type="body" idx="1"/>
          </p:nvPr>
        </p:nvSpPr>
        <p:spPr>
          <a:xfrm>
            <a:off x="1354388" y="2487009"/>
            <a:ext cx="5652400" cy="271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b="0" i="0">
                <a:latin typeface="Lato" panose="020F0502020204030203" pitchFamily="34" charset="0"/>
                <a:ea typeface="Lato" panose="020F0502020204030203" pitchFamily="34" charset="0"/>
                <a:cs typeface="Lato" panose="020F0502020204030203" pitchFamily="34" charset="0"/>
              </a:defRPr>
            </a:lvl1pPr>
            <a:lvl2pPr marL="1219170" lvl="1" indent="-474121" rtl="0">
              <a:spcBef>
                <a:spcPts val="800"/>
              </a:spcBef>
              <a:spcAft>
                <a:spcPts val="0"/>
              </a:spcAft>
              <a:buSzPts val="2000"/>
              <a:buChar char="▫"/>
              <a:defRPr/>
            </a:lvl2pPr>
            <a:lvl3pPr marL="1828754" lvl="2" indent="-474121" rtl="0">
              <a:spcBef>
                <a:spcPts val="800"/>
              </a:spcBef>
              <a:spcAft>
                <a:spcPts val="0"/>
              </a:spcAft>
              <a:buSzPts val="2000"/>
              <a:buChar char="▫"/>
              <a:defRPr/>
            </a:lvl3pPr>
            <a:lvl4pPr marL="2438339" lvl="3" indent="-474121" rtl="0">
              <a:spcBef>
                <a:spcPts val="800"/>
              </a:spcBef>
              <a:spcAft>
                <a:spcPts val="0"/>
              </a:spcAft>
              <a:buSzPts val="2000"/>
              <a:buChar char="▫"/>
              <a:defRPr/>
            </a:lvl4pPr>
            <a:lvl5pPr marL="3047924" lvl="4" indent="-474121" rtl="0">
              <a:spcBef>
                <a:spcPts val="800"/>
              </a:spcBef>
              <a:spcAft>
                <a:spcPts val="0"/>
              </a:spcAft>
              <a:buSzPts val="2000"/>
              <a:buChar char="▫"/>
              <a:defRPr/>
            </a:lvl5pPr>
            <a:lvl6pPr marL="3657509" lvl="5" indent="-474121" rtl="0">
              <a:spcBef>
                <a:spcPts val="800"/>
              </a:spcBef>
              <a:spcAft>
                <a:spcPts val="0"/>
              </a:spcAft>
              <a:buSzPts val="2000"/>
              <a:buChar char="▫"/>
              <a:defRPr/>
            </a:lvl6pPr>
            <a:lvl7pPr marL="4267093" lvl="6" indent="-474121" rtl="0">
              <a:spcBef>
                <a:spcPts val="800"/>
              </a:spcBef>
              <a:spcAft>
                <a:spcPts val="0"/>
              </a:spcAft>
              <a:buSzPts val="2000"/>
              <a:buChar char="▫"/>
              <a:defRPr/>
            </a:lvl7pPr>
            <a:lvl8pPr marL="4876678" lvl="7" indent="-474121" rtl="0">
              <a:spcBef>
                <a:spcPts val="800"/>
              </a:spcBef>
              <a:spcAft>
                <a:spcPts val="0"/>
              </a:spcAft>
              <a:buSzPts val="2000"/>
              <a:buChar char="▫"/>
              <a:defRPr/>
            </a:lvl8pPr>
            <a:lvl9pPr marL="5486263" lvl="8" indent="-474121" rtl="0">
              <a:spcBef>
                <a:spcPts val="800"/>
              </a:spcBef>
              <a:spcAft>
                <a:spcPts val="800"/>
              </a:spcAft>
              <a:buSzPts val="2000"/>
              <a:buChar char="▫"/>
              <a:defRPr/>
            </a:lvl9pPr>
          </a:lstStyle>
          <a:p>
            <a:endParaRPr/>
          </a:p>
        </p:txBody>
      </p:sp>
      <p:sp>
        <p:nvSpPr>
          <p:cNvPr id="35" name="Google Shape;35;p6"/>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6762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8"/>
          <p:cNvSpPr/>
          <p:nvPr/>
        </p:nvSpPr>
        <p:spPr>
          <a:xfrm>
            <a:off x="1" y="1"/>
            <a:ext cx="12217273" cy="6857161"/>
          </a:xfrm>
          <a:custGeom>
            <a:avLst/>
            <a:gdLst/>
            <a:ahLst/>
            <a:cxnLst/>
            <a:rect l="l" t="t" r="r" b="b"/>
            <a:pathLst>
              <a:path w="4014438" h="2258121" extrusionOk="0">
                <a:moveTo>
                  <a:pt x="0" y="0"/>
                </a:moveTo>
                <a:lnTo>
                  <a:pt x="0" y="859550"/>
                </a:lnTo>
                <a:cubicBezTo>
                  <a:pt x="107156" y="629849"/>
                  <a:pt x="169234" y="501429"/>
                  <a:pt x="293807" y="456015"/>
                </a:cubicBezTo>
                <a:cubicBezTo>
                  <a:pt x="421056" y="409807"/>
                  <a:pt x="554076" y="471801"/>
                  <a:pt x="793228" y="583348"/>
                </a:cubicBezTo>
                <a:cubicBezTo>
                  <a:pt x="1032380" y="694895"/>
                  <a:pt x="1165400" y="756889"/>
                  <a:pt x="1211713" y="884159"/>
                </a:cubicBezTo>
                <a:cubicBezTo>
                  <a:pt x="1258025" y="1011430"/>
                  <a:pt x="1196010" y="1144450"/>
                  <a:pt x="1084484" y="1383581"/>
                </a:cubicBezTo>
                <a:cubicBezTo>
                  <a:pt x="972958" y="1622712"/>
                  <a:pt x="910943" y="1755753"/>
                  <a:pt x="783694" y="1802086"/>
                </a:cubicBezTo>
                <a:cubicBezTo>
                  <a:pt x="656444" y="1848419"/>
                  <a:pt x="523404" y="1786321"/>
                  <a:pt x="284356" y="1674774"/>
                </a:cubicBezTo>
                <a:cubicBezTo>
                  <a:pt x="163212" y="1618321"/>
                  <a:pt x="69312" y="1574413"/>
                  <a:pt x="105" y="1528414"/>
                </a:cubicBezTo>
                <a:lnTo>
                  <a:pt x="105" y="2258122"/>
                </a:lnTo>
                <a:lnTo>
                  <a:pt x="4014439" y="2258122"/>
                </a:lnTo>
                <a:lnTo>
                  <a:pt x="4014439"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8"/>
          <p:cNvSpPr txBox="1">
            <a:spLocks noGrp="1"/>
          </p:cNvSpPr>
          <p:nvPr>
            <p:ph type="title"/>
          </p:nvPr>
        </p:nvSpPr>
        <p:spPr>
          <a:xfrm>
            <a:off x="744800" y="1498600"/>
            <a:ext cx="3460400" cy="898800"/>
          </a:xfrm>
          <a:prstGeom prst="rect">
            <a:avLst/>
          </a:prstGeom>
        </p:spPr>
        <p:txBody>
          <a:bodyPr spcFirstLastPara="1" wrap="square" lIns="0" tIns="0" rIns="0" bIns="0" anchor="t" anchorCtr="0">
            <a:noAutofit/>
          </a:bodyPr>
          <a:lstStyle>
            <a:lvl1pPr lvl="0" rtl="0">
              <a:spcBef>
                <a:spcPts val="0"/>
              </a:spcBef>
              <a:spcAft>
                <a:spcPts val="0"/>
              </a:spcAft>
              <a:buSzPts val="2600"/>
              <a:buNone/>
              <a:defRPr b="1" i="0">
                <a:latin typeface="Encode Sans SemiCondensed" pitchFamily="2" charset="77"/>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5" name="Google Shape;45;p8"/>
          <p:cNvSpPr txBox="1">
            <a:spLocks noGrp="1"/>
          </p:cNvSpPr>
          <p:nvPr>
            <p:ph type="body" idx="1"/>
          </p:nvPr>
        </p:nvSpPr>
        <p:spPr>
          <a:xfrm>
            <a:off x="4869167" y="1600200"/>
            <a:ext cx="2032400" cy="40136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1867" b="0" i="0">
                <a:latin typeface="Lato" panose="020F0502020204030203" pitchFamily="34" charset="0"/>
                <a:ea typeface="Lato" panose="020F0502020204030203" pitchFamily="34" charset="0"/>
                <a:cs typeface="Lato" panose="020F0502020204030203" pitchFamily="34" charset="0"/>
              </a:defRPr>
            </a:lvl1pPr>
            <a:lvl2pPr marL="1219170" lvl="1" indent="-423323" rtl="0">
              <a:spcBef>
                <a:spcPts val="800"/>
              </a:spcBef>
              <a:spcAft>
                <a:spcPts val="0"/>
              </a:spcAft>
              <a:buSzPts val="1400"/>
              <a:buChar char="▫"/>
              <a:defRPr sz="1867"/>
            </a:lvl2pPr>
            <a:lvl3pPr marL="1828754" lvl="2" indent="-423323" rtl="0">
              <a:spcBef>
                <a:spcPts val="800"/>
              </a:spcBef>
              <a:spcAft>
                <a:spcPts val="0"/>
              </a:spcAft>
              <a:buSzPts val="1400"/>
              <a:buChar char="▫"/>
              <a:defRPr sz="1867"/>
            </a:lvl3pPr>
            <a:lvl4pPr marL="2438339" lvl="3" indent="-423323" rtl="0">
              <a:spcBef>
                <a:spcPts val="800"/>
              </a:spcBef>
              <a:spcAft>
                <a:spcPts val="0"/>
              </a:spcAft>
              <a:buSzPts val="1400"/>
              <a:buChar char="▫"/>
              <a:defRPr sz="1867"/>
            </a:lvl4pPr>
            <a:lvl5pPr marL="3047924" lvl="4" indent="-423323" rtl="0">
              <a:spcBef>
                <a:spcPts val="800"/>
              </a:spcBef>
              <a:spcAft>
                <a:spcPts val="0"/>
              </a:spcAft>
              <a:buSzPts val="1400"/>
              <a:buChar char="▫"/>
              <a:defRPr sz="1867"/>
            </a:lvl5pPr>
            <a:lvl6pPr marL="3657509" lvl="5" indent="-423323" rtl="0">
              <a:spcBef>
                <a:spcPts val="800"/>
              </a:spcBef>
              <a:spcAft>
                <a:spcPts val="0"/>
              </a:spcAft>
              <a:buSzPts val="1400"/>
              <a:buChar char="▫"/>
              <a:defRPr sz="1867"/>
            </a:lvl6pPr>
            <a:lvl7pPr marL="4267093" lvl="6" indent="-423323" rtl="0">
              <a:spcBef>
                <a:spcPts val="800"/>
              </a:spcBef>
              <a:spcAft>
                <a:spcPts val="0"/>
              </a:spcAft>
              <a:buSzPts val="1400"/>
              <a:buChar char="▫"/>
              <a:defRPr sz="1867"/>
            </a:lvl7pPr>
            <a:lvl8pPr marL="4876678" lvl="7" indent="-423323" rtl="0">
              <a:spcBef>
                <a:spcPts val="800"/>
              </a:spcBef>
              <a:spcAft>
                <a:spcPts val="0"/>
              </a:spcAft>
              <a:buSzPts val="1400"/>
              <a:buChar char="▫"/>
              <a:defRPr sz="1867"/>
            </a:lvl8pPr>
            <a:lvl9pPr marL="5486263" lvl="8" indent="-423323" rtl="0">
              <a:spcBef>
                <a:spcPts val="800"/>
              </a:spcBef>
              <a:spcAft>
                <a:spcPts val="800"/>
              </a:spcAft>
              <a:buSzPts val="1400"/>
              <a:buChar char="▫"/>
              <a:defRPr sz="1867"/>
            </a:lvl9pPr>
          </a:lstStyle>
          <a:p>
            <a:endParaRPr/>
          </a:p>
        </p:txBody>
      </p:sp>
      <p:sp>
        <p:nvSpPr>
          <p:cNvPr id="46" name="Google Shape;46;p8"/>
          <p:cNvSpPr txBox="1">
            <a:spLocks noGrp="1"/>
          </p:cNvSpPr>
          <p:nvPr>
            <p:ph type="body" idx="2"/>
          </p:nvPr>
        </p:nvSpPr>
        <p:spPr>
          <a:xfrm>
            <a:off x="7141975" y="1600200"/>
            <a:ext cx="2032400" cy="40136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1867" b="0" i="0">
                <a:latin typeface="Lato" panose="020F0502020204030203" pitchFamily="34" charset="0"/>
                <a:ea typeface="Lato" panose="020F0502020204030203" pitchFamily="34" charset="0"/>
                <a:cs typeface="Lato" panose="020F0502020204030203" pitchFamily="34" charset="0"/>
              </a:defRPr>
            </a:lvl1pPr>
            <a:lvl2pPr marL="1219170" lvl="1" indent="-423323" rtl="0">
              <a:spcBef>
                <a:spcPts val="800"/>
              </a:spcBef>
              <a:spcAft>
                <a:spcPts val="0"/>
              </a:spcAft>
              <a:buSzPts val="1400"/>
              <a:buChar char="▫"/>
              <a:defRPr sz="1867"/>
            </a:lvl2pPr>
            <a:lvl3pPr marL="1828754" lvl="2" indent="-423323" rtl="0">
              <a:spcBef>
                <a:spcPts val="800"/>
              </a:spcBef>
              <a:spcAft>
                <a:spcPts val="0"/>
              </a:spcAft>
              <a:buSzPts val="1400"/>
              <a:buChar char="▫"/>
              <a:defRPr sz="1867"/>
            </a:lvl3pPr>
            <a:lvl4pPr marL="2438339" lvl="3" indent="-423323" rtl="0">
              <a:spcBef>
                <a:spcPts val="800"/>
              </a:spcBef>
              <a:spcAft>
                <a:spcPts val="0"/>
              </a:spcAft>
              <a:buSzPts val="1400"/>
              <a:buChar char="▫"/>
              <a:defRPr sz="1867"/>
            </a:lvl4pPr>
            <a:lvl5pPr marL="3047924" lvl="4" indent="-423323" rtl="0">
              <a:spcBef>
                <a:spcPts val="800"/>
              </a:spcBef>
              <a:spcAft>
                <a:spcPts val="0"/>
              </a:spcAft>
              <a:buSzPts val="1400"/>
              <a:buChar char="▫"/>
              <a:defRPr sz="1867"/>
            </a:lvl5pPr>
            <a:lvl6pPr marL="3657509" lvl="5" indent="-423323" rtl="0">
              <a:spcBef>
                <a:spcPts val="800"/>
              </a:spcBef>
              <a:spcAft>
                <a:spcPts val="0"/>
              </a:spcAft>
              <a:buSzPts val="1400"/>
              <a:buChar char="▫"/>
              <a:defRPr sz="1867"/>
            </a:lvl6pPr>
            <a:lvl7pPr marL="4267093" lvl="6" indent="-423323" rtl="0">
              <a:spcBef>
                <a:spcPts val="800"/>
              </a:spcBef>
              <a:spcAft>
                <a:spcPts val="0"/>
              </a:spcAft>
              <a:buSzPts val="1400"/>
              <a:buChar char="▫"/>
              <a:defRPr sz="1867"/>
            </a:lvl7pPr>
            <a:lvl8pPr marL="4876678" lvl="7" indent="-423323" rtl="0">
              <a:spcBef>
                <a:spcPts val="800"/>
              </a:spcBef>
              <a:spcAft>
                <a:spcPts val="0"/>
              </a:spcAft>
              <a:buSzPts val="1400"/>
              <a:buChar char="▫"/>
              <a:defRPr sz="1867"/>
            </a:lvl8pPr>
            <a:lvl9pPr marL="5486263" lvl="8" indent="-423323" rtl="0">
              <a:spcBef>
                <a:spcPts val="800"/>
              </a:spcBef>
              <a:spcAft>
                <a:spcPts val="800"/>
              </a:spcAft>
              <a:buSzPts val="1400"/>
              <a:buChar char="▫"/>
              <a:defRPr sz="1867"/>
            </a:lvl9pPr>
          </a:lstStyle>
          <a:p>
            <a:endParaRPr/>
          </a:p>
        </p:txBody>
      </p:sp>
      <p:sp>
        <p:nvSpPr>
          <p:cNvPr id="47" name="Google Shape;47;p8"/>
          <p:cNvSpPr txBox="1">
            <a:spLocks noGrp="1"/>
          </p:cNvSpPr>
          <p:nvPr>
            <p:ph type="body" idx="3"/>
          </p:nvPr>
        </p:nvSpPr>
        <p:spPr>
          <a:xfrm>
            <a:off x="9414783" y="1600200"/>
            <a:ext cx="2032400" cy="4013600"/>
          </a:xfrm>
          <a:prstGeom prst="rect">
            <a:avLst/>
          </a:prstGeom>
        </p:spPr>
        <p:txBody>
          <a:bodyPr spcFirstLastPara="1" wrap="square" lIns="0" tIns="0" rIns="0" bIns="0" anchor="t" anchorCtr="0">
            <a:noAutofit/>
          </a:bodyPr>
          <a:lstStyle>
            <a:lvl1pPr marL="609585" lvl="0" indent="-423323" rtl="0">
              <a:spcBef>
                <a:spcPts val="0"/>
              </a:spcBef>
              <a:spcAft>
                <a:spcPts val="0"/>
              </a:spcAft>
              <a:buSzPts val="1400"/>
              <a:buChar char="▪"/>
              <a:defRPr sz="1867" b="0" i="0">
                <a:latin typeface="Lato" panose="020F0502020204030203" pitchFamily="34" charset="0"/>
                <a:ea typeface="Lato" panose="020F0502020204030203" pitchFamily="34" charset="0"/>
                <a:cs typeface="Lato" panose="020F0502020204030203" pitchFamily="34" charset="0"/>
              </a:defRPr>
            </a:lvl1pPr>
            <a:lvl2pPr marL="1219170" lvl="1" indent="-423323" rtl="0">
              <a:spcBef>
                <a:spcPts val="800"/>
              </a:spcBef>
              <a:spcAft>
                <a:spcPts val="0"/>
              </a:spcAft>
              <a:buSzPts val="1400"/>
              <a:buChar char="▫"/>
              <a:defRPr sz="1867"/>
            </a:lvl2pPr>
            <a:lvl3pPr marL="1828754" lvl="2" indent="-423323" rtl="0">
              <a:spcBef>
                <a:spcPts val="800"/>
              </a:spcBef>
              <a:spcAft>
                <a:spcPts val="0"/>
              </a:spcAft>
              <a:buSzPts val="1400"/>
              <a:buChar char="▫"/>
              <a:defRPr sz="1867"/>
            </a:lvl3pPr>
            <a:lvl4pPr marL="2438339" lvl="3" indent="-423323" rtl="0">
              <a:spcBef>
                <a:spcPts val="800"/>
              </a:spcBef>
              <a:spcAft>
                <a:spcPts val="0"/>
              </a:spcAft>
              <a:buSzPts val="1400"/>
              <a:buChar char="▫"/>
              <a:defRPr sz="1867"/>
            </a:lvl4pPr>
            <a:lvl5pPr marL="3047924" lvl="4" indent="-423323" rtl="0">
              <a:spcBef>
                <a:spcPts val="800"/>
              </a:spcBef>
              <a:spcAft>
                <a:spcPts val="0"/>
              </a:spcAft>
              <a:buSzPts val="1400"/>
              <a:buChar char="▫"/>
              <a:defRPr sz="1867"/>
            </a:lvl5pPr>
            <a:lvl6pPr marL="3657509" lvl="5" indent="-423323" rtl="0">
              <a:spcBef>
                <a:spcPts val="800"/>
              </a:spcBef>
              <a:spcAft>
                <a:spcPts val="0"/>
              </a:spcAft>
              <a:buSzPts val="1400"/>
              <a:buChar char="▫"/>
              <a:defRPr sz="1867"/>
            </a:lvl6pPr>
            <a:lvl7pPr marL="4267093" lvl="6" indent="-423323" rtl="0">
              <a:spcBef>
                <a:spcPts val="800"/>
              </a:spcBef>
              <a:spcAft>
                <a:spcPts val="0"/>
              </a:spcAft>
              <a:buSzPts val="1400"/>
              <a:buChar char="▫"/>
              <a:defRPr sz="1867"/>
            </a:lvl7pPr>
            <a:lvl8pPr marL="4876678" lvl="7" indent="-423323" rtl="0">
              <a:spcBef>
                <a:spcPts val="800"/>
              </a:spcBef>
              <a:spcAft>
                <a:spcPts val="0"/>
              </a:spcAft>
              <a:buSzPts val="1400"/>
              <a:buChar char="▫"/>
              <a:defRPr sz="1867"/>
            </a:lvl8pPr>
            <a:lvl9pPr marL="5486263" lvl="8" indent="-423323" rtl="0">
              <a:spcBef>
                <a:spcPts val="800"/>
              </a:spcBef>
              <a:spcAft>
                <a:spcPts val="800"/>
              </a:spcAft>
              <a:buSzPts val="1400"/>
              <a:buChar char="▫"/>
              <a:defRPr sz="1867"/>
            </a:lvl9pPr>
          </a:lstStyle>
          <a:p>
            <a:endParaRPr/>
          </a:p>
        </p:txBody>
      </p:sp>
      <p:sp>
        <p:nvSpPr>
          <p:cNvPr id="48" name="Google Shape;48;p8"/>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638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49"/>
        <p:cNvGrpSpPr/>
        <p:nvPr/>
      </p:nvGrpSpPr>
      <p:grpSpPr>
        <a:xfrm>
          <a:off x="0" y="0"/>
          <a:ext cx="0" cy="0"/>
          <a:chOff x="0" y="0"/>
          <a:chExt cx="0" cy="0"/>
        </a:xfrm>
      </p:grpSpPr>
      <p:sp>
        <p:nvSpPr>
          <p:cNvPr id="50" name="Google Shape;50;p9"/>
          <p:cNvSpPr/>
          <p:nvPr/>
        </p:nvSpPr>
        <p:spPr>
          <a:xfrm>
            <a:off x="1042858" y="-570986"/>
            <a:ext cx="3667155" cy="3667011"/>
          </a:xfrm>
          <a:custGeom>
            <a:avLst/>
            <a:gdLst/>
            <a:ahLst/>
            <a:cxnLst/>
            <a:rect l="l" t="t" r="r" b="b"/>
            <a:pathLst>
              <a:path w="1376904" h="1376850" extrusionOk="0">
                <a:moveTo>
                  <a:pt x="942939" y="1234196"/>
                </a:moveTo>
                <a:cubicBezTo>
                  <a:pt x="1182091" y="1122691"/>
                  <a:pt x="1315111" y="1060655"/>
                  <a:pt x="1361424" y="933406"/>
                </a:cubicBezTo>
                <a:cubicBezTo>
                  <a:pt x="1407736" y="806157"/>
                  <a:pt x="1345722" y="673115"/>
                  <a:pt x="1234195" y="433964"/>
                </a:cubicBezTo>
                <a:cubicBezTo>
                  <a:pt x="1122669" y="194812"/>
                  <a:pt x="1060654" y="61792"/>
                  <a:pt x="933405" y="15479"/>
                </a:cubicBezTo>
                <a:cubicBezTo>
                  <a:pt x="806156" y="-30833"/>
                  <a:pt x="673115" y="31202"/>
                  <a:pt x="433963" y="142645"/>
                </a:cubicBezTo>
                <a:cubicBezTo>
                  <a:pt x="194811" y="254087"/>
                  <a:pt x="61791" y="316186"/>
                  <a:pt x="15478" y="443456"/>
                </a:cubicBezTo>
                <a:cubicBezTo>
                  <a:pt x="-30834" y="570726"/>
                  <a:pt x="31202" y="703746"/>
                  <a:pt x="142707" y="942877"/>
                </a:cubicBezTo>
                <a:cubicBezTo>
                  <a:pt x="254212" y="1182008"/>
                  <a:pt x="316248" y="1315049"/>
                  <a:pt x="443518" y="1361362"/>
                </a:cubicBezTo>
                <a:cubicBezTo>
                  <a:pt x="570788" y="1407674"/>
                  <a:pt x="703808" y="1345722"/>
                  <a:pt x="942939" y="1234196"/>
                </a:cubicBezTo>
                <a:close/>
              </a:path>
            </a:pathLst>
          </a:custGeom>
          <a:solidFill>
            <a:schemeClr val="accent4">
              <a:lumMod val="40000"/>
              <a:lumOff val="60000"/>
            </a:schemeClr>
          </a:solidFill>
          <a:ln w="9525" cap="flat" cmpd="sng">
            <a:noFill/>
            <a:prstDash val="solid"/>
            <a:round/>
            <a:headEnd type="none" w="sm" len="sm"/>
            <a:tailEnd type="none" w="sm" len="sm"/>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9"/>
          <p:cNvSpPr txBox="1">
            <a:spLocks noGrp="1"/>
          </p:cNvSpPr>
          <p:nvPr>
            <p:ph type="title"/>
          </p:nvPr>
        </p:nvSpPr>
        <p:spPr>
          <a:xfrm>
            <a:off x="2722179" y="697667"/>
            <a:ext cx="6747642" cy="794801"/>
          </a:xfrm>
          <a:prstGeom prst="rect">
            <a:avLst/>
          </a:prstGeom>
        </p:spPr>
        <p:txBody>
          <a:bodyPr spcFirstLastPara="1" wrap="square" lIns="0" tIns="0" rIns="0" bIns="0" anchor="ctr" anchorCtr="0">
            <a:noAutofit/>
          </a:bodyPr>
          <a:lstStyle>
            <a:lvl1pPr lvl="0" algn="ctr">
              <a:spcBef>
                <a:spcPts val="0"/>
              </a:spcBef>
              <a:spcAft>
                <a:spcPts val="0"/>
              </a:spcAft>
              <a:buSzPts val="2600"/>
              <a:buNone/>
              <a:defRPr sz="4000" b="1" i="0">
                <a:latin typeface="Encode Sans SemiCondensed" pitchFamily="2" charset="77"/>
              </a:defRPr>
            </a:lvl1pPr>
            <a:lvl2pPr lvl="1" algn="l">
              <a:spcBef>
                <a:spcPts val="0"/>
              </a:spcBef>
              <a:spcAft>
                <a:spcPts val="0"/>
              </a:spcAft>
              <a:buSzPts val="2600"/>
              <a:buNone/>
              <a:defRPr/>
            </a:lvl2pPr>
            <a:lvl3pPr lvl="2" algn="l">
              <a:spcBef>
                <a:spcPts val="0"/>
              </a:spcBef>
              <a:spcAft>
                <a:spcPts val="0"/>
              </a:spcAft>
              <a:buSzPts val="2600"/>
              <a:buNone/>
              <a:defRPr/>
            </a:lvl3pPr>
            <a:lvl4pPr lvl="3" algn="l">
              <a:spcBef>
                <a:spcPts val="0"/>
              </a:spcBef>
              <a:spcAft>
                <a:spcPts val="0"/>
              </a:spcAft>
              <a:buSzPts val="2600"/>
              <a:buNone/>
              <a:defRPr/>
            </a:lvl4pPr>
            <a:lvl5pPr lvl="4" algn="l">
              <a:spcBef>
                <a:spcPts val="0"/>
              </a:spcBef>
              <a:spcAft>
                <a:spcPts val="0"/>
              </a:spcAft>
              <a:buSzPts val="2600"/>
              <a:buNone/>
              <a:defRPr/>
            </a:lvl5pPr>
            <a:lvl6pPr lvl="5" algn="l">
              <a:spcBef>
                <a:spcPts val="0"/>
              </a:spcBef>
              <a:spcAft>
                <a:spcPts val="0"/>
              </a:spcAft>
              <a:buSzPts val="2600"/>
              <a:buNone/>
              <a:defRPr/>
            </a:lvl6pPr>
            <a:lvl7pPr lvl="6" algn="l">
              <a:spcBef>
                <a:spcPts val="0"/>
              </a:spcBef>
              <a:spcAft>
                <a:spcPts val="0"/>
              </a:spcAft>
              <a:buSzPts val="2600"/>
              <a:buNone/>
              <a:defRPr/>
            </a:lvl7pPr>
            <a:lvl8pPr lvl="7" algn="l">
              <a:spcBef>
                <a:spcPts val="0"/>
              </a:spcBef>
              <a:spcAft>
                <a:spcPts val="0"/>
              </a:spcAft>
              <a:buSzPts val="2600"/>
              <a:buNone/>
              <a:defRPr/>
            </a:lvl8pPr>
            <a:lvl9pPr lvl="8" algn="l">
              <a:spcBef>
                <a:spcPts val="0"/>
              </a:spcBef>
              <a:spcAft>
                <a:spcPts val="0"/>
              </a:spcAft>
              <a:buSzPts val="2600"/>
              <a:buNone/>
              <a:defRPr/>
            </a:lvl9pPr>
          </a:lstStyle>
          <a:p>
            <a:endParaRPr/>
          </a:p>
        </p:txBody>
      </p:sp>
      <p:sp>
        <p:nvSpPr>
          <p:cNvPr id="52" name="Google Shape;52;p9"/>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0475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hole">
  <p:cSld name="Blank - Small hole">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2"/>
          <p:cNvSpPr/>
          <p:nvPr/>
        </p:nvSpPr>
        <p:spPr>
          <a:xfrm>
            <a:off x="1" y="34"/>
            <a:ext cx="12190511" cy="6857161"/>
          </a:xfrm>
          <a:custGeom>
            <a:avLst/>
            <a:gdLst/>
            <a:ahLst/>
            <a:cxnLst/>
            <a:rect l="l" t="t" r="r" b="b"/>
            <a:pathLst>
              <a:path w="4014438" h="2258121" extrusionOk="0">
                <a:moveTo>
                  <a:pt x="3043092" y="0"/>
                </a:moveTo>
                <a:cubicBezTo>
                  <a:pt x="3095509" y="23543"/>
                  <a:pt x="3152046" y="49909"/>
                  <a:pt x="3213600" y="78595"/>
                </a:cubicBezTo>
                <a:cubicBezTo>
                  <a:pt x="3550416" y="235660"/>
                  <a:pt x="3737756" y="323016"/>
                  <a:pt x="3802991" y="502244"/>
                </a:cubicBezTo>
                <a:cubicBezTo>
                  <a:pt x="3868225" y="681472"/>
                  <a:pt x="3780870" y="868833"/>
                  <a:pt x="3623805" y="1205649"/>
                </a:cubicBezTo>
                <a:cubicBezTo>
                  <a:pt x="3466740" y="1542465"/>
                  <a:pt x="3379384" y="1729805"/>
                  <a:pt x="3200156" y="1795040"/>
                </a:cubicBezTo>
                <a:cubicBezTo>
                  <a:pt x="3020928" y="1860274"/>
                  <a:pt x="2833567" y="1772918"/>
                  <a:pt x="2496772" y="1615853"/>
                </a:cubicBezTo>
                <a:cubicBezTo>
                  <a:pt x="2159977" y="1458789"/>
                  <a:pt x="1972595" y="1371433"/>
                  <a:pt x="1907361" y="1192205"/>
                </a:cubicBezTo>
                <a:cubicBezTo>
                  <a:pt x="1842126" y="1012977"/>
                  <a:pt x="1929503" y="825615"/>
                  <a:pt x="2086546" y="488821"/>
                </a:cubicBezTo>
                <a:cubicBezTo>
                  <a:pt x="2193515" y="259412"/>
                  <a:pt x="2268158" y="99378"/>
                  <a:pt x="2361515" y="0"/>
                </a:cubicBezTo>
                <a:lnTo>
                  <a:pt x="0" y="0"/>
                </a:lnTo>
                <a:lnTo>
                  <a:pt x="0" y="2258122"/>
                </a:lnTo>
                <a:lnTo>
                  <a:pt x="4014439" y="2258122"/>
                </a:lnTo>
                <a:lnTo>
                  <a:pt x="4014439" y="0"/>
                </a:ln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12"/>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1897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4"/>
            </a:gs>
            <a:gs pos="20000">
              <a:schemeClr val="accent4"/>
            </a:gs>
            <a:gs pos="79000">
              <a:schemeClr val="accent3"/>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4800" y="1498600"/>
            <a:ext cx="3460400" cy="898800"/>
          </a:xfrm>
          <a:prstGeom prst="rect">
            <a:avLst/>
          </a:prstGeom>
          <a:noFill/>
          <a:ln>
            <a:noFill/>
          </a:ln>
        </p:spPr>
        <p:txBody>
          <a:bodyPr spcFirstLastPara="1" wrap="square" lIns="0" tIns="0" rIns="0" bIns="0" anchor="t" anchorCtr="0">
            <a:noAutofit/>
          </a:bodyPr>
          <a:lstStyle>
            <a:lvl1pPr lvl="0"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1pPr>
            <a:lvl2pPr lvl="1"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2pPr>
            <a:lvl3pPr lvl="2"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3pPr>
            <a:lvl4pPr lvl="3"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4pPr>
            <a:lvl5pPr lvl="4"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5pPr>
            <a:lvl6pPr lvl="5"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6pPr>
            <a:lvl7pPr lvl="6"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7pPr>
            <a:lvl8pPr lvl="7"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8pPr>
            <a:lvl9pPr lvl="8" algn="r">
              <a:lnSpc>
                <a:spcPct val="100000"/>
              </a:lnSpc>
              <a:spcBef>
                <a:spcPts val="0"/>
              </a:spcBef>
              <a:spcAft>
                <a:spcPts val="0"/>
              </a:spcAft>
              <a:buClr>
                <a:schemeClr val="dk1"/>
              </a:buClr>
              <a:buSzPts val="2600"/>
              <a:buFont typeface="Encode Sans Semi Condensed"/>
              <a:buNone/>
              <a:defRPr sz="2600" b="1">
                <a:solidFill>
                  <a:schemeClr val="dk1"/>
                </a:solidFill>
                <a:latin typeface="Encode Sans Semi Condensed"/>
                <a:ea typeface="Encode Sans Semi Condensed"/>
                <a:cs typeface="Encode Sans Semi Condensed"/>
                <a:sym typeface="Encode Sans Semi Condensed"/>
              </a:defRPr>
            </a:lvl9pPr>
          </a:lstStyle>
          <a:p>
            <a:endParaRPr/>
          </a:p>
        </p:txBody>
      </p:sp>
      <p:sp>
        <p:nvSpPr>
          <p:cNvPr id="7" name="Google Shape;7;p1"/>
          <p:cNvSpPr txBox="1">
            <a:spLocks noGrp="1"/>
          </p:cNvSpPr>
          <p:nvPr>
            <p:ph type="body" idx="1"/>
          </p:nvPr>
        </p:nvSpPr>
        <p:spPr>
          <a:xfrm>
            <a:off x="4869167" y="1600200"/>
            <a:ext cx="6578000" cy="4013600"/>
          </a:xfrm>
          <a:prstGeom prst="rect">
            <a:avLst/>
          </a:prstGeom>
          <a:noFill/>
          <a:ln>
            <a:noFill/>
          </a:ln>
        </p:spPr>
        <p:txBody>
          <a:bodyPr spcFirstLastPara="1" wrap="square" lIns="0" tIns="0" rIns="0" bIns="0" anchor="t" anchorCtr="0">
            <a:noAutofit/>
          </a:bodyPr>
          <a:lstStyle>
            <a:lvl1pPr marL="457200" lvl="0" indent="-355600">
              <a:spcBef>
                <a:spcPts val="0"/>
              </a:spcBef>
              <a:spcAft>
                <a:spcPts val="0"/>
              </a:spcAft>
              <a:buClr>
                <a:schemeClr val="accent5"/>
              </a:buClr>
              <a:buSzPts val="2000"/>
              <a:buFont typeface="Karla"/>
              <a:buChar char="▪"/>
              <a:defRPr sz="2000">
                <a:solidFill>
                  <a:schemeClr val="dk1"/>
                </a:solidFill>
                <a:latin typeface="Karla"/>
                <a:ea typeface="Karla"/>
                <a:cs typeface="Karla"/>
                <a:sym typeface="Karla"/>
              </a:defRPr>
            </a:lvl1pPr>
            <a:lvl2pPr marL="914400" lvl="1"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2pPr>
            <a:lvl3pPr marL="1371600" lvl="2" indent="-355600">
              <a:spcBef>
                <a:spcPts val="600"/>
              </a:spcBef>
              <a:spcAft>
                <a:spcPts val="0"/>
              </a:spcAft>
              <a:buClr>
                <a:schemeClr val="accent5"/>
              </a:buClr>
              <a:buSzPts val="2000"/>
              <a:buFont typeface="Karla"/>
              <a:buChar char="▫"/>
              <a:defRPr sz="2000">
                <a:solidFill>
                  <a:schemeClr val="dk1"/>
                </a:solidFill>
                <a:latin typeface="Karla"/>
                <a:ea typeface="Karla"/>
                <a:cs typeface="Karla"/>
                <a:sym typeface="Karla"/>
              </a:defRPr>
            </a:lvl3pPr>
            <a:lvl4pPr marL="1828800" lvl="3"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4pPr>
            <a:lvl5pPr marL="2286000" lvl="4"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5pPr>
            <a:lvl6pPr marL="2743200" lvl="5"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6pPr>
            <a:lvl7pPr marL="3200400" lvl="6"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7pPr>
            <a:lvl8pPr marL="3657600" lvl="7" indent="-355600">
              <a:spcBef>
                <a:spcPts val="600"/>
              </a:spcBef>
              <a:spcAft>
                <a:spcPts val="0"/>
              </a:spcAft>
              <a:buClr>
                <a:schemeClr val="dk2"/>
              </a:buClr>
              <a:buSzPts val="2000"/>
              <a:buFont typeface="Karla"/>
              <a:buChar char="▫"/>
              <a:defRPr sz="2000">
                <a:solidFill>
                  <a:schemeClr val="dk1"/>
                </a:solidFill>
                <a:latin typeface="Karla"/>
                <a:ea typeface="Karla"/>
                <a:cs typeface="Karla"/>
                <a:sym typeface="Karla"/>
              </a:defRPr>
            </a:lvl8pPr>
            <a:lvl9pPr marL="4114800" lvl="8" indent="-355600">
              <a:spcBef>
                <a:spcPts val="600"/>
              </a:spcBef>
              <a:spcAft>
                <a:spcPts val="600"/>
              </a:spcAft>
              <a:buClr>
                <a:schemeClr val="dk2"/>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11275304" y="172868"/>
            <a:ext cx="731600" cy="524800"/>
          </a:xfrm>
          <a:prstGeom prst="rect">
            <a:avLst/>
          </a:prstGeom>
          <a:noFill/>
          <a:ln>
            <a:noFill/>
          </a:ln>
        </p:spPr>
        <p:txBody>
          <a:bodyPr spcFirstLastPara="1" wrap="square" lIns="0" tIns="0" rIns="0" bIns="0" anchor="t" anchorCtr="0">
            <a:noAutofit/>
          </a:bodyPr>
          <a:lstStyle>
            <a:lvl1pPr lvl="0" algn="r">
              <a:buNone/>
              <a:defRPr sz="1600" b="0" i="0">
                <a:solidFill>
                  <a:schemeClr val="dk2"/>
                </a:solidFill>
                <a:latin typeface="Lato" panose="020F0502020204030203" pitchFamily="34" charset="0"/>
                <a:ea typeface="Lato" panose="020F0502020204030203" pitchFamily="34" charset="0"/>
                <a:cs typeface="Lato" panose="020F0502020204030203" pitchFamily="34" charset="0"/>
                <a:sym typeface="Karla"/>
              </a:defRPr>
            </a:lvl1pPr>
            <a:lvl2pPr lvl="1" algn="r">
              <a:buNone/>
              <a:defRPr sz="1600">
                <a:solidFill>
                  <a:schemeClr val="dk2"/>
                </a:solidFill>
                <a:latin typeface="Karla"/>
                <a:ea typeface="Karla"/>
                <a:cs typeface="Karla"/>
                <a:sym typeface="Karla"/>
              </a:defRPr>
            </a:lvl2pPr>
            <a:lvl3pPr lvl="2" algn="r">
              <a:buNone/>
              <a:defRPr sz="1600">
                <a:solidFill>
                  <a:schemeClr val="dk2"/>
                </a:solidFill>
                <a:latin typeface="Karla"/>
                <a:ea typeface="Karla"/>
                <a:cs typeface="Karla"/>
                <a:sym typeface="Karla"/>
              </a:defRPr>
            </a:lvl3pPr>
            <a:lvl4pPr lvl="3" algn="r">
              <a:buNone/>
              <a:defRPr sz="1600">
                <a:solidFill>
                  <a:schemeClr val="dk2"/>
                </a:solidFill>
                <a:latin typeface="Karla"/>
                <a:ea typeface="Karla"/>
                <a:cs typeface="Karla"/>
                <a:sym typeface="Karla"/>
              </a:defRPr>
            </a:lvl4pPr>
            <a:lvl5pPr lvl="4" algn="r">
              <a:buNone/>
              <a:defRPr sz="1600">
                <a:solidFill>
                  <a:schemeClr val="dk2"/>
                </a:solidFill>
                <a:latin typeface="Karla"/>
                <a:ea typeface="Karla"/>
                <a:cs typeface="Karla"/>
                <a:sym typeface="Karla"/>
              </a:defRPr>
            </a:lvl5pPr>
            <a:lvl6pPr lvl="5" algn="r">
              <a:buNone/>
              <a:defRPr sz="1600">
                <a:solidFill>
                  <a:schemeClr val="dk2"/>
                </a:solidFill>
                <a:latin typeface="Karla"/>
                <a:ea typeface="Karla"/>
                <a:cs typeface="Karla"/>
                <a:sym typeface="Karla"/>
              </a:defRPr>
            </a:lvl6pPr>
            <a:lvl7pPr lvl="6" algn="r">
              <a:buNone/>
              <a:defRPr sz="1600">
                <a:solidFill>
                  <a:schemeClr val="dk2"/>
                </a:solidFill>
                <a:latin typeface="Karla"/>
                <a:ea typeface="Karla"/>
                <a:cs typeface="Karla"/>
                <a:sym typeface="Karla"/>
              </a:defRPr>
            </a:lvl7pPr>
            <a:lvl8pPr lvl="7" algn="r">
              <a:buNone/>
              <a:defRPr sz="1600">
                <a:solidFill>
                  <a:schemeClr val="dk2"/>
                </a:solidFill>
                <a:latin typeface="Karla"/>
                <a:ea typeface="Karla"/>
                <a:cs typeface="Karla"/>
                <a:sym typeface="Karla"/>
              </a:defRPr>
            </a:lvl8pPr>
            <a:lvl9pPr lvl="8" algn="r">
              <a:buNone/>
              <a:defRPr sz="1600">
                <a:solidFill>
                  <a:schemeClr val="dk2"/>
                </a:solidFill>
                <a:latin typeface="Karla"/>
                <a:ea typeface="Karla"/>
                <a:cs typeface="Karla"/>
                <a:sym typeface="Karla"/>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67126161"/>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97" r:id="rId5"/>
    <p:sldLayoutId id="2147483687" r:id="rId6"/>
    <p:sldLayoutId id="2147483689" r:id="rId7"/>
    <p:sldLayoutId id="2147483690" r:id="rId8"/>
    <p:sldLayoutId id="2147483693" r:id="rId9"/>
    <p:sldLayoutId id="2147483694"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Encode Sans SemiCondensed" pitchFamily="2" charset="77"/>
          <a:ea typeface="Encode Sans SemiCondensed" pitchFamily="2" charset="77"/>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mdcalc.com/phq-9-patient-health-questionnaire-9" TargetMode="Externa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www.nimh.nih.gov/health/statistics/major-depression.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asis.state.ga.us/trendingtool/index.html?redirectto=Mortality" TargetMode="Externa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hyperlink" Target="https://pubmed.ncbi.nlm.nih.gov/23796325/?from_single_result=23796325&amp;expanded_search_query=23796325"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oasis.state.ga.us/" TargetMode="External"/><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1219199" y="3071487"/>
            <a:ext cx="9739314" cy="1900957"/>
          </a:xfrm>
          <a:prstGeom prst="rect">
            <a:avLst/>
          </a:prstGeom>
        </p:spPr>
        <p:txBody>
          <a:bodyPr spcFirstLastPara="1" wrap="square" lIns="0" tIns="0" rIns="0" bIns="0" anchor="ctr" anchorCtr="0">
            <a:noAutofit/>
          </a:bodyPr>
          <a:lstStyle/>
          <a:p>
            <a:r>
              <a:rPr lang="en" sz="8000"/>
              <a:t>Major Depressive Disorder (MDD)</a:t>
            </a:r>
            <a:endParaRPr sz="8000"/>
          </a:p>
        </p:txBody>
      </p:sp>
      <p:sp>
        <p:nvSpPr>
          <p:cNvPr id="3" name="Google Shape;85;p16">
            <a:extLst>
              <a:ext uri="{FF2B5EF4-FFF2-40B4-BE49-F238E27FC236}">
                <a16:creationId xmlns:a16="http://schemas.microsoft.com/office/drawing/2014/main" id="{F71F7765-61BD-CB48-BC31-6F3D79B6710E}"/>
              </a:ext>
            </a:extLst>
          </p:cNvPr>
          <p:cNvSpPr txBox="1">
            <a:spLocks/>
          </p:cNvSpPr>
          <p:nvPr/>
        </p:nvSpPr>
        <p:spPr>
          <a:xfrm>
            <a:off x="1219199" y="5406573"/>
            <a:ext cx="7196139" cy="1256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0" indent="0" defTabSz="1219170">
              <a:buClr>
                <a:srgbClr val="EEEAEA"/>
              </a:buClr>
              <a:buNone/>
            </a:pPr>
            <a:r>
              <a:rPr lang="en-US" sz="3200">
                <a:solidFill>
                  <a:srgbClr val="2E363D"/>
                </a:solidFill>
                <a:latin typeface="Lato Light" panose="020F0502020204030203" pitchFamily="34" charset="0"/>
                <a:ea typeface="Lato Light" panose="020F0502020204030203" pitchFamily="34" charset="0"/>
                <a:cs typeface="Lato Light" panose="020F0502020204030203" pitchFamily="34" charset="0"/>
              </a:rPr>
              <a:t>Marissa D’Souza &amp; Catherine Waldron</a:t>
            </a:r>
          </a:p>
        </p:txBody>
      </p:sp>
    </p:spTree>
    <p:extLst>
      <p:ext uri="{BB962C8B-B14F-4D97-AF65-F5344CB8AC3E}">
        <p14:creationId xmlns:p14="http://schemas.microsoft.com/office/powerpoint/2010/main" val="210255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Freeform 85">
            <a:extLst>
              <a:ext uri="{FF2B5EF4-FFF2-40B4-BE49-F238E27FC236}">
                <a16:creationId xmlns:a16="http://schemas.microsoft.com/office/drawing/2014/main" id="{52C26A78-BE52-4281-9479-F3CE3A2DF7FD}"/>
              </a:ext>
            </a:extLst>
          </p:cNvPr>
          <p:cNvSpPr/>
          <p:nvPr/>
        </p:nvSpPr>
        <p:spPr>
          <a:xfrm>
            <a:off x="796730" y="1060751"/>
            <a:ext cx="676884" cy="1648848"/>
          </a:xfrm>
          <a:custGeom>
            <a:avLst/>
            <a:gdLst>
              <a:gd name="connsiteX0" fmla="*/ 555980 w 555980"/>
              <a:gd name="connsiteY0" fmla="*/ 0 h 1354334"/>
              <a:gd name="connsiteX1" fmla="*/ 555980 w 555980"/>
              <a:gd name="connsiteY1" fmla="*/ 968242 h 1354334"/>
              <a:gd name="connsiteX2" fmla="*/ 0 w 555980"/>
              <a:gd name="connsiteY2" fmla="*/ 1354334 h 1354334"/>
              <a:gd name="connsiteX3" fmla="*/ 737 w 555980"/>
              <a:gd name="connsiteY3" fmla="*/ 709226 h 1354334"/>
              <a:gd name="connsiteX4" fmla="*/ 555980 w 555980"/>
              <a:gd name="connsiteY4" fmla="*/ 0 h 1354334"/>
              <a:gd name="connsiteX0" fmla="*/ 555980 w 555980"/>
              <a:gd name="connsiteY0" fmla="*/ 0 h 1354334"/>
              <a:gd name="connsiteX1" fmla="*/ 555980 w 555980"/>
              <a:gd name="connsiteY1" fmla="*/ 976179 h 1354334"/>
              <a:gd name="connsiteX2" fmla="*/ 0 w 555980"/>
              <a:gd name="connsiteY2" fmla="*/ 1354334 h 1354334"/>
              <a:gd name="connsiteX3" fmla="*/ 737 w 555980"/>
              <a:gd name="connsiteY3" fmla="*/ 709226 h 1354334"/>
              <a:gd name="connsiteX4" fmla="*/ 555980 w 555980"/>
              <a:gd name="connsiteY4" fmla="*/ 0 h 1354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980" h="1354334">
                <a:moveTo>
                  <a:pt x="555980" y="0"/>
                </a:moveTo>
                <a:lnTo>
                  <a:pt x="555980" y="976179"/>
                </a:lnTo>
                <a:lnTo>
                  <a:pt x="0" y="1354334"/>
                </a:lnTo>
                <a:cubicBezTo>
                  <a:pt x="246" y="1139298"/>
                  <a:pt x="491" y="924262"/>
                  <a:pt x="737" y="709226"/>
                </a:cubicBezTo>
                <a:lnTo>
                  <a:pt x="555980" y="0"/>
                </a:lnTo>
                <a:close/>
              </a:path>
            </a:pathLst>
          </a:cu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Pentagon 64">
            <a:extLst>
              <a:ext uri="{FF2B5EF4-FFF2-40B4-BE49-F238E27FC236}">
                <a16:creationId xmlns:a16="http://schemas.microsoft.com/office/drawing/2014/main" id="{5FD66880-6CCD-47B7-930E-83264269855B}"/>
              </a:ext>
            </a:extLst>
          </p:cNvPr>
          <p:cNvSpPr/>
          <p:nvPr/>
        </p:nvSpPr>
        <p:spPr>
          <a:xfrm>
            <a:off x="1472831" y="2250827"/>
            <a:ext cx="6002592" cy="1223116"/>
          </a:xfrm>
          <a:prstGeom prst="homePlate">
            <a:avLst>
              <a:gd name="adj" fmla="val 2508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Pentagon 65">
            <a:extLst>
              <a:ext uri="{FF2B5EF4-FFF2-40B4-BE49-F238E27FC236}">
                <a16:creationId xmlns:a16="http://schemas.microsoft.com/office/drawing/2014/main" id="{0F0F4221-780F-401E-80A8-F3D19519C6F1}"/>
              </a:ext>
            </a:extLst>
          </p:cNvPr>
          <p:cNvSpPr/>
          <p:nvPr/>
        </p:nvSpPr>
        <p:spPr>
          <a:xfrm>
            <a:off x="1470026" y="3474196"/>
            <a:ext cx="6679476" cy="1163315"/>
          </a:xfrm>
          <a:prstGeom prst="homePlate">
            <a:avLst>
              <a:gd name="adj" fmla="val 24618"/>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Pentagon 66">
            <a:extLst>
              <a:ext uri="{FF2B5EF4-FFF2-40B4-BE49-F238E27FC236}">
                <a16:creationId xmlns:a16="http://schemas.microsoft.com/office/drawing/2014/main" id="{A29E3CA0-1018-4211-A230-54EAD03CC08D}"/>
              </a:ext>
            </a:extLst>
          </p:cNvPr>
          <p:cNvSpPr/>
          <p:nvPr/>
        </p:nvSpPr>
        <p:spPr>
          <a:xfrm>
            <a:off x="1470026" y="4617140"/>
            <a:ext cx="8016091" cy="1206877"/>
          </a:xfrm>
          <a:prstGeom prst="homePlate">
            <a:avLst>
              <a:gd name="adj" fmla="val 2474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Pentagon 67">
            <a:extLst>
              <a:ext uri="{FF2B5EF4-FFF2-40B4-BE49-F238E27FC236}">
                <a16:creationId xmlns:a16="http://schemas.microsoft.com/office/drawing/2014/main" id="{E5D776A2-1682-440F-9ACD-F091D6F2A960}"/>
              </a:ext>
            </a:extLst>
          </p:cNvPr>
          <p:cNvSpPr/>
          <p:nvPr/>
        </p:nvSpPr>
        <p:spPr>
          <a:xfrm>
            <a:off x="1472832" y="1053552"/>
            <a:ext cx="5681003" cy="1190355"/>
          </a:xfrm>
          <a:prstGeom prst="homePlate">
            <a:avLst>
              <a:gd name="adj" fmla="val 25461"/>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9D0155BD-B22B-4A9A-A144-29093D8EFDB8}"/>
              </a:ext>
            </a:extLst>
          </p:cNvPr>
          <p:cNvSpPr/>
          <p:nvPr/>
        </p:nvSpPr>
        <p:spPr>
          <a:xfrm>
            <a:off x="2" y="2675997"/>
            <a:ext cx="807816" cy="775500"/>
          </a:xfrm>
          <a:prstGeom prst="rect">
            <a:avLst/>
          </a:prstGeom>
          <a:solidFill>
            <a:schemeClr val="accent5">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b="1">
              <a:solidFill>
                <a:schemeClr val="bg1"/>
              </a:solidFill>
              <a:latin typeface="+mj-lt"/>
              <a:ea typeface="Open Sans" panose="020B060603050402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D7FB1A0E-4F0F-47A9-AEB9-1EB4EDF4305D}"/>
              </a:ext>
            </a:extLst>
          </p:cNvPr>
          <p:cNvSpPr/>
          <p:nvPr/>
        </p:nvSpPr>
        <p:spPr>
          <a:xfrm>
            <a:off x="2" y="3435398"/>
            <a:ext cx="807816" cy="775500"/>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b="1">
              <a:solidFill>
                <a:schemeClr val="tx1"/>
              </a:solidFill>
              <a:latin typeface="+mj-lt"/>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1C2584A2-F6D7-491D-83F4-34DDB72B6BB3}"/>
              </a:ext>
            </a:extLst>
          </p:cNvPr>
          <p:cNvSpPr/>
          <p:nvPr/>
        </p:nvSpPr>
        <p:spPr>
          <a:xfrm>
            <a:off x="0" y="4194801"/>
            <a:ext cx="807816" cy="775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b="1">
              <a:solidFill>
                <a:schemeClr val="bg1"/>
              </a:solidFill>
              <a:latin typeface="+mj-lt"/>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89BD1EC7-7D71-4C12-8107-6B202C83B25D}"/>
              </a:ext>
            </a:extLst>
          </p:cNvPr>
          <p:cNvSpPr/>
          <p:nvPr/>
        </p:nvSpPr>
        <p:spPr>
          <a:xfrm>
            <a:off x="2" y="1916595"/>
            <a:ext cx="807816" cy="775500"/>
          </a:xfrm>
          <a:prstGeom prst="rect">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170"/>
            <a:endParaRPr lang="en-US" sz="3200" b="1">
              <a:solidFill>
                <a:schemeClr val="accent4">
                  <a:lumMod val="20000"/>
                  <a:lumOff val="80000"/>
                </a:schemeClr>
              </a:solidFill>
              <a:latin typeface="+mj-lt"/>
              <a:ea typeface="Open Sans" panose="020B0606030504020204" pitchFamily="34" charset="0"/>
              <a:cs typeface="Open Sans" panose="020B0606030504020204" pitchFamily="34" charset="0"/>
            </a:endParaRPr>
          </a:p>
        </p:txBody>
      </p:sp>
      <p:sp>
        <p:nvSpPr>
          <p:cNvPr id="23" name="Freeform 86">
            <a:extLst>
              <a:ext uri="{FF2B5EF4-FFF2-40B4-BE49-F238E27FC236}">
                <a16:creationId xmlns:a16="http://schemas.microsoft.com/office/drawing/2014/main" id="{2EC897FB-422B-4BC3-B4C8-B583875F1BD4}"/>
              </a:ext>
            </a:extLst>
          </p:cNvPr>
          <p:cNvSpPr/>
          <p:nvPr/>
        </p:nvSpPr>
        <p:spPr>
          <a:xfrm>
            <a:off x="805002" y="2239819"/>
            <a:ext cx="668613" cy="1241749"/>
          </a:xfrm>
          <a:custGeom>
            <a:avLst/>
            <a:gdLst>
              <a:gd name="connsiteX0" fmla="*/ 556244 w 556244"/>
              <a:gd name="connsiteY0" fmla="*/ 0 h 995250"/>
              <a:gd name="connsiteX1" fmla="*/ 556244 w 556244"/>
              <a:gd name="connsiteY1" fmla="*/ 148222 h 995250"/>
              <a:gd name="connsiteX2" fmla="*/ 556244 w 556244"/>
              <a:gd name="connsiteY2" fmla="*/ 847028 h 995250"/>
              <a:gd name="connsiteX3" fmla="*/ 556244 w 556244"/>
              <a:gd name="connsiteY3" fmla="*/ 995250 h 995250"/>
              <a:gd name="connsiteX4" fmla="*/ 0 w 556244"/>
              <a:gd name="connsiteY4" fmla="*/ 995250 h 995250"/>
              <a:gd name="connsiteX5" fmla="*/ 317 w 556244"/>
              <a:gd name="connsiteY5" fmla="*/ 847028 h 995250"/>
              <a:gd name="connsiteX6" fmla="*/ 0 w 556244"/>
              <a:gd name="connsiteY6" fmla="*/ 847028 h 995250"/>
              <a:gd name="connsiteX7" fmla="*/ 1001 w 556244"/>
              <a:gd name="connsiteY7" fmla="*/ 378960 h 995250"/>
              <a:gd name="connsiteX0" fmla="*/ 556244 w 556244"/>
              <a:gd name="connsiteY0" fmla="*/ 0 h 995250"/>
              <a:gd name="connsiteX1" fmla="*/ 556244 w 556244"/>
              <a:gd name="connsiteY1" fmla="*/ 148222 h 995250"/>
              <a:gd name="connsiteX2" fmla="*/ 556244 w 556244"/>
              <a:gd name="connsiteY2" fmla="*/ 847028 h 995250"/>
              <a:gd name="connsiteX3" fmla="*/ 556244 w 556244"/>
              <a:gd name="connsiteY3" fmla="*/ 995250 h 995250"/>
              <a:gd name="connsiteX4" fmla="*/ 0 w 556244"/>
              <a:gd name="connsiteY4" fmla="*/ 995250 h 995250"/>
              <a:gd name="connsiteX5" fmla="*/ 317 w 556244"/>
              <a:gd name="connsiteY5" fmla="*/ 847028 h 995250"/>
              <a:gd name="connsiteX6" fmla="*/ 0 w 556244"/>
              <a:gd name="connsiteY6" fmla="*/ 847028 h 995250"/>
              <a:gd name="connsiteX7" fmla="*/ 1001 w 556244"/>
              <a:gd name="connsiteY7" fmla="*/ 367719 h 995250"/>
              <a:gd name="connsiteX8" fmla="*/ 556244 w 556244"/>
              <a:gd name="connsiteY8" fmla="*/ 0 h 9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44" h="995250">
                <a:moveTo>
                  <a:pt x="556244" y="0"/>
                </a:moveTo>
                <a:lnTo>
                  <a:pt x="556244" y="148222"/>
                </a:lnTo>
                <a:lnTo>
                  <a:pt x="556244" y="847028"/>
                </a:lnTo>
                <a:lnTo>
                  <a:pt x="556244" y="995250"/>
                </a:lnTo>
                <a:lnTo>
                  <a:pt x="0" y="995250"/>
                </a:lnTo>
                <a:cubicBezTo>
                  <a:pt x="106" y="945843"/>
                  <a:pt x="211" y="896435"/>
                  <a:pt x="317" y="847028"/>
                </a:cubicBezTo>
                <a:lnTo>
                  <a:pt x="0" y="847028"/>
                </a:lnTo>
                <a:cubicBezTo>
                  <a:pt x="334" y="687258"/>
                  <a:pt x="667" y="527489"/>
                  <a:pt x="1001" y="367719"/>
                </a:cubicBezTo>
                <a:cubicBezTo>
                  <a:pt x="186082" y="241399"/>
                  <a:pt x="371163" y="126320"/>
                  <a:pt x="556244" y="0"/>
                </a:cubicBezTo>
                <a:close/>
              </a:path>
            </a:pathLst>
          </a:cu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89">
            <a:extLst>
              <a:ext uri="{FF2B5EF4-FFF2-40B4-BE49-F238E27FC236}">
                <a16:creationId xmlns:a16="http://schemas.microsoft.com/office/drawing/2014/main" id="{2673AAE8-EF1A-469D-BC36-C5D081872C96}"/>
              </a:ext>
            </a:extLst>
          </p:cNvPr>
          <p:cNvSpPr/>
          <p:nvPr/>
        </p:nvSpPr>
        <p:spPr>
          <a:xfrm flipV="1">
            <a:off x="805002" y="3435397"/>
            <a:ext cx="668613" cy="1182251"/>
          </a:xfrm>
          <a:custGeom>
            <a:avLst/>
            <a:gdLst>
              <a:gd name="connsiteX0" fmla="*/ 556244 w 556244"/>
              <a:gd name="connsiteY0" fmla="*/ 0 h 995250"/>
              <a:gd name="connsiteX1" fmla="*/ 556244 w 556244"/>
              <a:gd name="connsiteY1" fmla="*/ 148222 h 995250"/>
              <a:gd name="connsiteX2" fmla="*/ 556244 w 556244"/>
              <a:gd name="connsiteY2" fmla="*/ 847028 h 995250"/>
              <a:gd name="connsiteX3" fmla="*/ 556244 w 556244"/>
              <a:gd name="connsiteY3" fmla="*/ 995250 h 995250"/>
              <a:gd name="connsiteX4" fmla="*/ 0 w 556244"/>
              <a:gd name="connsiteY4" fmla="*/ 995250 h 995250"/>
              <a:gd name="connsiteX5" fmla="*/ 317 w 556244"/>
              <a:gd name="connsiteY5" fmla="*/ 847028 h 995250"/>
              <a:gd name="connsiteX6" fmla="*/ 0 w 556244"/>
              <a:gd name="connsiteY6" fmla="*/ 847028 h 995250"/>
              <a:gd name="connsiteX7" fmla="*/ 1001 w 556244"/>
              <a:gd name="connsiteY7" fmla="*/ 378960 h 995250"/>
              <a:gd name="connsiteX0" fmla="*/ 556244 w 556244"/>
              <a:gd name="connsiteY0" fmla="*/ 0 h 995250"/>
              <a:gd name="connsiteX1" fmla="*/ 556244 w 556244"/>
              <a:gd name="connsiteY1" fmla="*/ 148222 h 995250"/>
              <a:gd name="connsiteX2" fmla="*/ 556244 w 556244"/>
              <a:gd name="connsiteY2" fmla="*/ 847028 h 995250"/>
              <a:gd name="connsiteX3" fmla="*/ 556244 w 556244"/>
              <a:gd name="connsiteY3" fmla="*/ 970818 h 995250"/>
              <a:gd name="connsiteX4" fmla="*/ 0 w 556244"/>
              <a:gd name="connsiteY4" fmla="*/ 995250 h 995250"/>
              <a:gd name="connsiteX5" fmla="*/ 317 w 556244"/>
              <a:gd name="connsiteY5" fmla="*/ 847028 h 995250"/>
              <a:gd name="connsiteX6" fmla="*/ 0 w 556244"/>
              <a:gd name="connsiteY6" fmla="*/ 847028 h 995250"/>
              <a:gd name="connsiteX7" fmla="*/ 1001 w 556244"/>
              <a:gd name="connsiteY7" fmla="*/ 378960 h 995250"/>
              <a:gd name="connsiteX8" fmla="*/ 556244 w 556244"/>
              <a:gd name="connsiteY8" fmla="*/ 0 h 995250"/>
              <a:gd name="connsiteX0" fmla="*/ 556244 w 556244"/>
              <a:gd name="connsiteY0" fmla="*/ 0 h 960334"/>
              <a:gd name="connsiteX1" fmla="*/ 556244 w 556244"/>
              <a:gd name="connsiteY1" fmla="*/ 113306 h 960334"/>
              <a:gd name="connsiteX2" fmla="*/ 556244 w 556244"/>
              <a:gd name="connsiteY2" fmla="*/ 812112 h 960334"/>
              <a:gd name="connsiteX3" fmla="*/ 556244 w 556244"/>
              <a:gd name="connsiteY3" fmla="*/ 935902 h 960334"/>
              <a:gd name="connsiteX4" fmla="*/ 0 w 556244"/>
              <a:gd name="connsiteY4" fmla="*/ 960334 h 960334"/>
              <a:gd name="connsiteX5" fmla="*/ 317 w 556244"/>
              <a:gd name="connsiteY5" fmla="*/ 812112 h 960334"/>
              <a:gd name="connsiteX6" fmla="*/ 0 w 556244"/>
              <a:gd name="connsiteY6" fmla="*/ 812112 h 960334"/>
              <a:gd name="connsiteX7" fmla="*/ 1001 w 556244"/>
              <a:gd name="connsiteY7" fmla="*/ 344044 h 960334"/>
              <a:gd name="connsiteX8" fmla="*/ 556244 w 556244"/>
              <a:gd name="connsiteY8" fmla="*/ 0 h 960334"/>
              <a:gd name="connsiteX0" fmla="*/ 556244 w 556244"/>
              <a:gd name="connsiteY0" fmla="*/ 0 h 960334"/>
              <a:gd name="connsiteX1" fmla="*/ 556244 w 556244"/>
              <a:gd name="connsiteY1" fmla="*/ 113306 h 960334"/>
              <a:gd name="connsiteX2" fmla="*/ 556244 w 556244"/>
              <a:gd name="connsiteY2" fmla="*/ 812112 h 960334"/>
              <a:gd name="connsiteX3" fmla="*/ 556244 w 556244"/>
              <a:gd name="connsiteY3" fmla="*/ 940459 h 960334"/>
              <a:gd name="connsiteX4" fmla="*/ 0 w 556244"/>
              <a:gd name="connsiteY4" fmla="*/ 960334 h 960334"/>
              <a:gd name="connsiteX5" fmla="*/ 317 w 556244"/>
              <a:gd name="connsiteY5" fmla="*/ 812112 h 960334"/>
              <a:gd name="connsiteX6" fmla="*/ 0 w 556244"/>
              <a:gd name="connsiteY6" fmla="*/ 812112 h 960334"/>
              <a:gd name="connsiteX7" fmla="*/ 1001 w 556244"/>
              <a:gd name="connsiteY7" fmla="*/ 344044 h 960334"/>
              <a:gd name="connsiteX8" fmla="*/ 556244 w 556244"/>
              <a:gd name="connsiteY8" fmla="*/ 0 h 96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44" h="960334">
                <a:moveTo>
                  <a:pt x="556244" y="0"/>
                </a:moveTo>
                <a:lnTo>
                  <a:pt x="556244" y="113306"/>
                </a:lnTo>
                <a:lnTo>
                  <a:pt x="556244" y="812112"/>
                </a:lnTo>
                <a:lnTo>
                  <a:pt x="556244" y="940459"/>
                </a:lnTo>
                <a:lnTo>
                  <a:pt x="0" y="960334"/>
                </a:lnTo>
                <a:cubicBezTo>
                  <a:pt x="106" y="910927"/>
                  <a:pt x="211" y="861519"/>
                  <a:pt x="317" y="812112"/>
                </a:cubicBezTo>
                <a:lnTo>
                  <a:pt x="0" y="812112"/>
                </a:lnTo>
                <a:cubicBezTo>
                  <a:pt x="334" y="656089"/>
                  <a:pt x="667" y="500067"/>
                  <a:pt x="1001" y="344044"/>
                </a:cubicBezTo>
                <a:lnTo>
                  <a:pt x="556244" y="0"/>
                </a:lnTo>
                <a:close/>
              </a:path>
            </a:pathLst>
          </a:cu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88">
            <a:extLst>
              <a:ext uri="{FF2B5EF4-FFF2-40B4-BE49-F238E27FC236}">
                <a16:creationId xmlns:a16="http://schemas.microsoft.com/office/drawing/2014/main" id="{34774ABF-95CA-49F8-B997-DFFA2100134F}"/>
              </a:ext>
            </a:extLst>
          </p:cNvPr>
          <p:cNvSpPr/>
          <p:nvPr/>
        </p:nvSpPr>
        <p:spPr>
          <a:xfrm flipV="1">
            <a:off x="805001" y="4191111"/>
            <a:ext cx="667831" cy="1632398"/>
          </a:xfrm>
          <a:custGeom>
            <a:avLst/>
            <a:gdLst>
              <a:gd name="connsiteX0" fmla="*/ 555980 w 555980"/>
              <a:gd name="connsiteY0" fmla="*/ 0 h 1354334"/>
              <a:gd name="connsiteX1" fmla="*/ 555980 w 555980"/>
              <a:gd name="connsiteY1" fmla="*/ 968242 h 1354334"/>
              <a:gd name="connsiteX2" fmla="*/ 0 w 555980"/>
              <a:gd name="connsiteY2" fmla="*/ 1354334 h 1354334"/>
              <a:gd name="connsiteX3" fmla="*/ 737 w 555980"/>
              <a:gd name="connsiteY3" fmla="*/ 709226 h 1354334"/>
              <a:gd name="connsiteX4" fmla="*/ 555980 w 555980"/>
              <a:gd name="connsiteY4" fmla="*/ 0 h 1354334"/>
              <a:gd name="connsiteX0" fmla="*/ 555980 w 555980"/>
              <a:gd name="connsiteY0" fmla="*/ 0 h 1354334"/>
              <a:gd name="connsiteX1" fmla="*/ 555980 w 555980"/>
              <a:gd name="connsiteY1" fmla="*/ 976179 h 1354334"/>
              <a:gd name="connsiteX2" fmla="*/ 0 w 555980"/>
              <a:gd name="connsiteY2" fmla="*/ 1354334 h 1354334"/>
              <a:gd name="connsiteX3" fmla="*/ 737 w 555980"/>
              <a:gd name="connsiteY3" fmla="*/ 709226 h 1354334"/>
              <a:gd name="connsiteX4" fmla="*/ 555980 w 555980"/>
              <a:gd name="connsiteY4" fmla="*/ 0 h 1354334"/>
              <a:gd name="connsiteX0" fmla="*/ 555980 w 555980"/>
              <a:gd name="connsiteY0" fmla="*/ 0 h 1338057"/>
              <a:gd name="connsiteX1" fmla="*/ 555980 w 555980"/>
              <a:gd name="connsiteY1" fmla="*/ 976179 h 1338057"/>
              <a:gd name="connsiteX2" fmla="*/ 0 w 555980"/>
              <a:gd name="connsiteY2" fmla="*/ 1338057 h 1338057"/>
              <a:gd name="connsiteX3" fmla="*/ 737 w 555980"/>
              <a:gd name="connsiteY3" fmla="*/ 709226 h 1338057"/>
              <a:gd name="connsiteX4" fmla="*/ 555980 w 555980"/>
              <a:gd name="connsiteY4" fmla="*/ 0 h 1338057"/>
              <a:gd name="connsiteX0" fmla="*/ 555980 w 555980"/>
              <a:gd name="connsiteY0" fmla="*/ 0 h 1365708"/>
              <a:gd name="connsiteX1" fmla="*/ 555980 w 555980"/>
              <a:gd name="connsiteY1" fmla="*/ 976179 h 1365708"/>
              <a:gd name="connsiteX2" fmla="*/ 0 w 555980"/>
              <a:gd name="connsiteY2" fmla="*/ 1365708 h 1365708"/>
              <a:gd name="connsiteX3" fmla="*/ 737 w 555980"/>
              <a:gd name="connsiteY3" fmla="*/ 709226 h 1365708"/>
              <a:gd name="connsiteX4" fmla="*/ 555980 w 555980"/>
              <a:gd name="connsiteY4" fmla="*/ 0 h 1365708"/>
              <a:gd name="connsiteX0" fmla="*/ 555980 w 559229"/>
              <a:gd name="connsiteY0" fmla="*/ 0 h 1365708"/>
              <a:gd name="connsiteX1" fmla="*/ 559229 w 559229"/>
              <a:gd name="connsiteY1" fmla="*/ 1012142 h 1365708"/>
              <a:gd name="connsiteX2" fmla="*/ 0 w 559229"/>
              <a:gd name="connsiteY2" fmla="*/ 1365708 h 1365708"/>
              <a:gd name="connsiteX3" fmla="*/ 737 w 559229"/>
              <a:gd name="connsiteY3" fmla="*/ 709226 h 1365708"/>
              <a:gd name="connsiteX4" fmla="*/ 555980 w 559229"/>
              <a:gd name="connsiteY4" fmla="*/ 0 h 1365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229" h="1365708">
                <a:moveTo>
                  <a:pt x="555980" y="0"/>
                </a:moveTo>
                <a:lnTo>
                  <a:pt x="559229" y="1012142"/>
                </a:lnTo>
                <a:cubicBezTo>
                  <a:pt x="373902" y="1138194"/>
                  <a:pt x="185327" y="1239656"/>
                  <a:pt x="0" y="1365708"/>
                </a:cubicBezTo>
                <a:cubicBezTo>
                  <a:pt x="246" y="1150672"/>
                  <a:pt x="491" y="924262"/>
                  <a:pt x="737" y="709226"/>
                </a:cubicBezTo>
                <a:lnTo>
                  <a:pt x="555980" y="0"/>
                </a:lnTo>
                <a:close/>
              </a:path>
            </a:pathLst>
          </a:custGeom>
          <a:solidFill>
            <a:schemeClr val="accent1">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defTabSz="1219170"/>
            <a:endParaRPr lang="en-US" sz="32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Footer Text">
            <a:extLst>
              <a:ext uri="{FF2B5EF4-FFF2-40B4-BE49-F238E27FC236}">
                <a16:creationId xmlns:a16="http://schemas.microsoft.com/office/drawing/2014/main" id="{8003B324-FA58-4FBA-A8A5-48529933D752}"/>
              </a:ext>
            </a:extLst>
          </p:cNvPr>
          <p:cNvSpPr txBox="1"/>
          <p:nvPr/>
        </p:nvSpPr>
        <p:spPr>
          <a:xfrm>
            <a:off x="2700750" y="1315888"/>
            <a:ext cx="3876969" cy="677108"/>
          </a:xfrm>
          <a:prstGeom prst="rect">
            <a:avLst/>
          </a:prstGeom>
          <a:noFill/>
          <a:effectLst/>
        </p:spPr>
        <p:txBody>
          <a:bodyPr wrap="square" lIns="0" tIns="0" rIns="0" bIns="0" rtlCol="0" anchor="ctr">
            <a:spAutoFit/>
          </a:bodyPr>
          <a:lstStyle>
            <a:defPPr marR="0" lvl="0" algn="l" rtl="0">
              <a:lnSpc>
                <a:spcPct val="100000"/>
              </a:lnSpc>
              <a:spcBef>
                <a:spcPts val="0"/>
              </a:spcBef>
              <a:spcAft>
                <a:spcPts val="0"/>
              </a:spcAft>
            </a:defPPr>
            <a:lvl1pPr defTabSz="1375467">
              <a:defRPr sz="240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lvl1pPr>
          </a:lstStyle>
          <a:p>
            <a:r>
              <a:rPr lang="en-US"/>
              <a:t>Psychiatric disorder</a:t>
            </a:r>
          </a:p>
          <a:p>
            <a:r>
              <a:rPr lang="en-US" sz="2000">
                <a:latin typeface="Lato Light" panose="020F0502020204030203" pitchFamily="34" charset="0"/>
                <a:ea typeface="Lato Light" panose="020F0502020204030203" pitchFamily="34" charset="0"/>
                <a:cs typeface="Lato Light" panose="020F0502020204030203" pitchFamily="34" charset="0"/>
              </a:rPr>
              <a:t>in the general population</a:t>
            </a:r>
          </a:p>
        </p:txBody>
      </p:sp>
      <p:sp>
        <p:nvSpPr>
          <p:cNvPr id="26" name="Footer Text">
            <a:extLst>
              <a:ext uri="{FF2B5EF4-FFF2-40B4-BE49-F238E27FC236}">
                <a16:creationId xmlns:a16="http://schemas.microsoft.com/office/drawing/2014/main" id="{E475C3DE-06F3-3A4C-87B2-766AD5FB4187}"/>
              </a:ext>
            </a:extLst>
          </p:cNvPr>
          <p:cNvSpPr txBox="1"/>
          <p:nvPr/>
        </p:nvSpPr>
        <p:spPr>
          <a:xfrm>
            <a:off x="1682753" y="1235120"/>
            <a:ext cx="1017997" cy="830997"/>
          </a:xfrm>
          <a:prstGeom prst="rect">
            <a:avLst/>
          </a:prstGeom>
          <a:noFill/>
          <a:effectLst/>
        </p:spPr>
        <p:txBody>
          <a:bodyPr wrap="square" lIns="0" tIns="0" rIns="0" bIns="0" rtlCol="0" anchor="ctr">
            <a:spAutoFit/>
          </a:bodyPr>
          <a:lstStyle>
            <a:defPPr marR="0" lvl="0" algn="l" rtl="0">
              <a:lnSpc>
                <a:spcPct val="100000"/>
              </a:lnSpc>
              <a:spcBef>
                <a:spcPts val="0"/>
              </a:spcBef>
              <a:spcAft>
                <a:spcPts val="0"/>
              </a:spcAft>
            </a:defPPr>
            <a:lvl1pPr defTabSz="1375467">
              <a:defRPr sz="5200">
                <a:solidFill>
                  <a:schemeClr val="bg2">
                    <a:lumMod val="75000"/>
                  </a:schemeClr>
                </a:solidFill>
                <a:latin typeface="Lato Heavy" panose="020F0502020204030203" pitchFamily="34" charset="0"/>
                <a:ea typeface="Lato Heavy" panose="020F0502020204030203" pitchFamily="34" charset="0"/>
                <a:cs typeface="Lato Heavy" panose="020F0502020204030203" pitchFamily="34" charset="0"/>
              </a:defRPr>
            </a:lvl1pPr>
          </a:lstStyle>
          <a:p>
            <a:r>
              <a:rPr lang="en-US"/>
              <a:t>#1</a:t>
            </a:r>
          </a:p>
        </p:txBody>
      </p:sp>
      <p:sp>
        <p:nvSpPr>
          <p:cNvPr id="27" name="Footer Text">
            <a:extLst>
              <a:ext uri="{FF2B5EF4-FFF2-40B4-BE49-F238E27FC236}">
                <a16:creationId xmlns:a16="http://schemas.microsoft.com/office/drawing/2014/main" id="{9C391F3C-721C-ED4D-9030-08704DD42173}"/>
              </a:ext>
            </a:extLst>
          </p:cNvPr>
          <p:cNvSpPr txBox="1"/>
          <p:nvPr/>
        </p:nvSpPr>
        <p:spPr>
          <a:xfrm>
            <a:off x="3397890" y="2524581"/>
            <a:ext cx="3876969" cy="677108"/>
          </a:xfrm>
          <a:prstGeom prst="rect">
            <a:avLst/>
          </a:prstGeom>
          <a:noFill/>
          <a:effectLst/>
        </p:spPr>
        <p:txBody>
          <a:bodyPr wrap="square" lIns="0" tIns="0" rIns="0" bIns="0" rtlCol="0" anchor="ctr">
            <a:spAutoFit/>
          </a:bodyPr>
          <a:lstStyle/>
          <a:p>
            <a:pPr defTabSz="1375467"/>
            <a:r>
              <a:rPr lang="en-US" sz="240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Lifetime prevalence</a:t>
            </a:r>
          </a:p>
          <a:p>
            <a:pPr defTabSz="1375467"/>
            <a:r>
              <a:rPr lang="en-US" sz="2000">
                <a:solidFill>
                  <a:schemeClr val="bg2">
                    <a:lumMod val="50000"/>
                  </a:schemeClr>
                </a:solidFill>
                <a:latin typeface="Lato Light" panose="020F0502020204030203" pitchFamily="34" charset="0"/>
                <a:ea typeface="Lato Light" panose="020F0502020204030203" pitchFamily="34" charset="0"/>
                <a:cs typeface="Lato Light" panose="020F0502020204030203" pitchFamily="34" charset="0"/>
              </a:rPr>
              <a:t>of MDD in the US</a:t>
            </a:r>
          </a:p>
        </p:txBody>
      </p:sp>
      <p:sp>
        <p:nvSpPr>
          <p:cNvPr id="28" name="Footer Text">
            <a:extLst>
              <a:ext uri="{FF2B5EF4-FFF2-40B4-BE49-F238E27FC236}">
                <a16:creationId xmlns:a16="http://schemas.microsoft.com/office/drawing/2014/main" id="{992384AA-6418-B44A-A3C3-D1E1E6A9BA15}"/>
              </a:ext>
            </a:extLst>
          </p:cNvPr>
          <p:cNvSpPr txBox="1"/>
          <p:nvPr/>
        </p:nvSpPr>
        <p:spPr>
          <a:xfrm>
            <a:off x="1682754" y="2452189"/>
            <a:ext cx="1961398" cy="800219"/>
          </a:xfrm>
          <a:prstGeom prst="rect">
            <a:avLst/>
          </a:prstGeom>
          <a:noFill/>
          <a:effectLst/>
        </p:spPr>
        <p:txBody>
          <a:bodyPr wrap="square" lIns="0" tIns="0" rIns="0" bIns="0" rtlCol="0" anchor="ctr">
            <a:spAutoFit/>
          </a:bodyPr>
          <a:lstStyle/>
          <a:p>
            <a:pPr defTabSz="1375467"/>
            <a:r>
              <a:rPr lang="en-US" sz="5200">
                <a:solidFill>
                  <a:schemeClr val="bg2">
                    <a:lumMod val="75000"/>
                  </a:schemeClr>
                </a:solidFill>
                <a:latin typeface="Lato Heavy" panose="020F0502020204030203" pitchFamily="34" charset="0"/>
                <a:ea typeface="Lato Heavy" panose="020F0502020204030203" pitchFamily="34" charset="0"/>
                <a:cs typeface="Lato Heavy" panose="020F0502020204030203" pitchFamily="34" charset="0"/>
              </a:rPr>
              <a:t>17%</a:t>
            </a:r>
          </a:p>
        </p:txBody>
      </p:sp>
      <p:sp>
        <p:nvSpPr>
          <p:cNvPr id="29" name="Footer Text">
            <a:extLst>
              <a:ext uri="{FF2B5EF4-FFF2-40B4-BE49-F238E27FC236}">
                <a16:creationId xmlns:a16="http://schemas.microsoft.com/office/drawing/2014/main" id="{51F9F833-2EE2-754D-8248-0EF22532A193}"/>
              </a:ext>
            </a:extLst>
          </p:cNvPr>
          <p:cNvSpPr txBox="1"/>
          <p:nvPr/>
        </p:nvSpPr>
        <p:spPr>
          <a:xfrm>
            <a:off x="3786055" y="3685222"/>
            <a:ext cx="3876969" cy="677108"/>
          </a:xfrm>
          <a:prstGeom prst="rect">
            <a:avLst/>
          </a:prstGeom>
          <a:noFill/>
          <a:effectLst/>
        </p:spPr>
        <p:txBody>
          <a:bodyPr wrap="square" lIns="0" tIns="0" rIns="0" bIns="0" rtlCol="0" anchor="ctr">
            <a:spAutoFit/>
          </a:bodyPr>
          <a:lstStyle/>
          <a:p>
            <a:pPr defTabSz="1375467"/>
            <a:r>
              <a:rPr lang="en-US" sz="240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Prevalence in females</a:t>
            </a:r>
          </a:p>
          <a:p>
            <a:pPr defTabSz="1375467"/>
            <a:r>
              <a:rPr lang="en-US" sz="2000">
                <a:solidFill>
                  <a:schemeClr val="bg2">
                    <a:lumMod val="50000"/>
                  </a:schemeClr>
                </a:solidFill>
                <a:latin typeface="Lato Light" panose="020F0502020204030203" pitchFamily="34" charset="0"/>
                <a:ea typeface="Lato Light" panose="020F0502020204030203" pitchFamily="34" charset="0"/>
                <a:cs typeface="Lato Light" panose="020F0502020204030203" pitchFamily="34" charset="0"/>
              </a:rPr>
              <a:t>compared to males in the US</a:t>
            </a:r>
          </a:p>
        </p:txBody>
      </p:sp>
      <p:sp>
        <p:nvSpPr>
          <p:cNvPr id="30" name="Footer Text">
            <a:extLst>
              <a:ext uri="{FF2B5EF4-FFF2-40B4-BE49-F238E27FC236}">
                <a16:creationId xmlns:a16="http://schemas.microsoft.com/office/drawing/2014/main" id="{F718ACD0-9F04-004F-A5F8-90BCF73DE2B6}"/>
              </a:ext>
            </a:extLst>
          </p:cNvPr>
          <p:cNvSpPr txBox="1"/>
          <p:nvPr/>
        </p:nvSpPr>
        <p:spPr>
          <a:xfrm>
            <a:off x="1682753" y="3612310"/>
            <a:ext cx="1961399" cy="830997"/>
          </a:xfrm>
          <a:prstGeom prst="rect">
            <a:avLst/>
          </a:prstGeom>
          <a:noFill/>
          <a:effectLst/>
        </p:spPr>
        <p:txBody>
          <a:bodyPr wrap="square" lIns="0" tIns="0" rIns="0" bIns="0" rtlCol="0" anchor="ctr">
            <a:spAutoFit/>
          </a:bodyPr>
          <a:lstStyle/>
          <a:p>
            <a:pPr defTabSz="1375467"/>
            <a:r>
              <a:rPr lang="en-US" sz="5200">
                <a:solidFill>
                  <a:schemeClr val="bg2">
                    <a:lumMod val="75000"/>
                  </a:schemeClr>
                </a:solidFill>
                <a:latin typeface="Lato Heavy" panose="020F0502020204030203" pitchFamily="34" charset="0"/>
                <a:ea typeface="Lato Heavy" panose="020F0502020204030203" pitchFamily="34" charset="0"/>
                <a:cs typeface="Lato Heavy" panose="020F0502020204030203" pitchFamily="34" charset="0"/>
              </a:rPr>
              <a:t>200%</a:t>
            </a:r>
          </a:p>
        </p:txBody>
      </p:sp>
      <p:sp>
        <p:nvSpPr>
          <p:cNvPr id="31" name="Footer Text">
            <a:extLst>
              <a:ext uri="{FF2B5EF4-FFF2-40B4-BE49-F238E27FC236}">
                <a16:creationId xmlns:a16="http://schemas.microsoft.com/office/drawing/2014/main" id="{BEA47FF9-734E-5342-89B6-E2A25F2C4769}"/>
              </a:ext>
            </a:extLst>
          </p:cNvPr>
          <p:cNvSpPr txBox="1"/>
          <p:nvPr/>
        </p:nvSpPr>
        <p:spPr>
          <a:xfrm>
            <a:off x="4612340" y="4889723"/>
            <a:ext cx="3876969" cy="677108"/>
          </a:xfrm>
          <a:prstGeom prst="rect">
            <a:avLst/>
          </a:prstGeom>
          <a:noFill/>
          <a:effectLst/>
        </p:spPr>
        <p:txBody>
          <a:bodyPr wrap="square" lIns="0" tIns="0" rIns="0" bIns="0" rtlCol="0" anchor="ctr">
            <a:spAutoFit/>
          </a:bodyPr>
          <a:lstStyle/>
          <a:p>
            <a:pPr defTabSz="1375467"/>
            <a:r>
              <a:rPr lang="en-US" sz="2400">
                <a:solidFill>
                  <a:schemeClr val="bg2">
                    <a:lumMod val="50000"/>
                  </a:schemeClr>
                </a:solidFill>
                <a:latin typeface="Lato" panose="020F0502020204030203" pitchFamily="34" charset="0"/>
                <a:ea typeface="Lato" panose="020F0502020204030203" pitchFamily="34" charset="0"/>
                <a:cs typeface="Lato" panose="020F0502020204030203" pitchFamily="34" charset="0"/>
              </a:rPr>
              <a:t>Economic burden</a:t>
            </a:r>
          </a:p>
          <a:p>
            <a:pPr defTabSz="1375467"/>
            <a:r>
              <a:rPr lang="en-US" sz="2000">
                <a:solidFill>
                  <a:schemeClr val="bg2">
                    <a:lumMod val="50000"/>
                  </a:schemeClr>
                </a:solidFill>
                <a:latin typeface="Lato Light" panose="020F0502020204030203" pitchFamily="34" charset="0"/>
                <a:ea typeface="Lato Light" panose="020F0502020204030203" pitchFamily="34" charset="0"/>
                <a:cs typeface="Lato Light" panose="020F0502020204030203" pitchFamily="34" charset="0"/>
              </a:rPr>
              <a:t>of depression in the US</a:t>
            </a:r>
          </a:p>
        </p:txBody>
      </p:sp>
      <p:sp>
        <p:nvSpPr>
          <p:cNvPr id="32" name="Footer Text">
            <a:extLst>
              <a:ext uri="{FF2B5EF4-FFF2-40B4-BE49-F238E27FC236}">
                <a16:creationId xmlns:a16="http://schemas.microsoft.com/office/drawing/2014/main" id="{B0A73100-C9C8-A34C-94E8-0566AA90672F}"/>
              </a:ext>
            </a:extLst>
          </p:cNvPr>
          <p:cNvSpPr txBox="1"/>
          <p:nvPr/>
        </p:nvSpPr>
        <p:spPr>
          <a:xfrm>
            <a:off x="1682753" y="4826226"/>
            <a:ext cx="2956482" cy="830997"/>
          </a:xfrm>
          <a:prstGeom prst="rect">
            <a:avLst/>
          </a:prstGeom>
          <a:noFill/>
          <a:effectLst/>
        </p:spPr>
        <p:txBody>
          <a:bodyPr wrap="square" lIns="0" tIns="0" rIns="0" bIns="0" rtlCol="0" anchor="ctr">
            <a:spAutoFit/>
          </a:bodyPr>
          <a:lstStyle/>
          <a:p>
            <a:pPr defTabSz="1375467"/>
            <a:r>
              <a:rPr lang="en-US" sz="5200">
                <a:solidFill>
                  <a:schemeClr val="bg2">
                    <a:lumMod val="75000"/>
                  </a:schemeClr>
                </a:solidFill>
                <a:latin typeface="Lato Heavy" panose="020F0502020204030203" pitchFamily="34" charset="0"/>
                <a:ea typeface="Lato Heavy" panose="020F0502020204030203" pitchFamily="34" charset="0"/>
                <a:cs typeface="Lato Heavy" panose="020F0502020204030203" pitchFamily="34" charset="0"/>
              </a:rPr>
              <a:t>$210.5B</a:t>
            </a:r>
          </a:p>
        </p:txBody>
      </p:sp>
    </p:spTree>
    <p:extLst>
      <p:ext uri="{BB962C8B-B14F-4D97-AF65-F5344CB8AC3E}">
        <p14:creationId xmlns:p14="http://schemas.microsoft.com/office/powerpoint/2010/main" val="56638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additive="base">
                                        <p:cTn id="39" dur="500" fill="hold"/>
                                        <p:tgtEl>
                                          <p:spTgt spid="30"/>
                                        </p:tgtEl>
                                        <p:attrNameLst>
                                          <p:attrName>ppt_x</p:attrName>
                                        </p:attrNameLst>
                                      </p:cBhvr>
                                      <p:tavLst>
                                        <p:tav tm="0">
                                          <p:val>
                                            <p:strVal val="0-#ppt_w/2"/>
                                          </p:val>
                                        </p:tav>
                                        <p:tav tm="100000">
                                          <p:val>
                                            <p:strVal val="#ppt_x"/>
                                          </p:val>
                                        </p:tav>
                                      </p:tavLst>
                                    </p:anim>
                                    <p:anim calcmode="lin" valueType="num">
                                      <p:cBhvr additive="base">
                                        <p:cTn id="40" dur="500" fill="hold"/>
                                        <p:tgtEl>
                                          <p:spTgt spid="30"/>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0-#ppt_w/2"/>
                                          </p:val>
                                        </p:tav>
                                        <p:tav tm="100000">
                                          <p:val>
                                            <p:strVal val="#ppt_x"/>
                                          </p:val>
                                        </p:tav>
                                      </p:tavLst>
                                    </p:anim>
                                    <p:anim calcmode="lin" valueType="num">
                                      <p:cBhvr additive="base">
                                        <p:cTn id="50" dur="500" fill="hold"/>
                                        <p:tgtEl>
                                          <p:spTgt spid="32"/>
                                        </p:tgtEl>
                                        <p:attrNameLst>
                                          <p:attrName>ppt_y</p:attrName>
                                        </p:attrNameLst>
                                      </p:cBhvr>
                                      <p:tavLst>
                                        <p:tav tm="0">
                                          <p:val>
                                            <p:strVal val="#ppt_y"/>
                                          </p:val>
                                        </p:tav>
                                        <p:tav tm="100000">
                                          <p:val>
                                            <p:strVal val="#ppt_y"/>
                                          </p:val>
                                        </p:tav>
                                      </p:tavLst>
                                    </p:anim>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2" grpId="0" animBg="1"/>
      <p:bldP spid="10" grpId="0"/>
      <p:bldP spid="26" grpId="0"/>
      <p:bldP spid="27" grpId="0"/>
      <p:bldP spid="28" grpId="0"/>
      <p:bldP spid="29"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4537073" y="3946798"/>
            <a:ext cx="6713600" cy="1546400"/>
          </a:xfrm>
          <a:prstGeom prst="rect">
            <a:avLst/>
          </a:prstGeom>
        </p:spPr>
        <p:txBody>
          <a:bodyPr spcFirstLastPara="1" wrap="square" lIns="0" tIns="0" rIns="0" bIns="0" anchor="b" anchorCtr="0">
            <a:noAutofit/>
          </a:bodyPr>
          <a:lstStyle/>
          <a:p>
            <a:r>
              <a:rPr lang="en"/>
              <a:t>Pathogenesis &amp; Neurobiology</a:t>
            </a:r>
            <a:endParaRPr/>
          </a:p>
        </p:txBody>
      </p:sp>
      <p:sp>
        <p:nvSpPr>
          <p:cNvPr id="93" name="Google Shape;93;p17"/>
          <p:cNvSpPr/>
          <p:nvPr/>
        </p:nvSpPr>
        <p:spPr>
          <a:xfrm>
            <a:off x="2386532" y="2091066"/>
            <a:ext cx="1373667" cy="3402132"/>
          </a:xfrm>
          <a:prstGeom prst="rect">
            <a:avLst/>
          </a:prstGeom>
        </p:spPr>
        <p:txBody>
          <a:bodyPr>
            <a:prstTxWarp prst="textPlain">
              <a:avLst/>
            </a:prstTxWarp>
          </a:bodyPr>
          <a:lstStyle/>
          <a:p>
            <a:pPr lvl="0" algn="ctr"/>
            <a:r>
              <a:rPr lang="en-US" sz="1867" b="1">
                <a:solidFill>
                  <a:schemeClr val="lt1"/>
                </a:solidFill>
                <a:latin typeface="Encode Sans SemiCondensed" pitchFamily="2" charset="77"/>
              </a:rPr>
              <a:t>2</a:t>
            </a:r>
            <a:endParaRPr sz="1867" b="1">
              <a:solidFill>
                <a:schemeClr val="lt1"/>
              </a:solidFill>
              <a:latin typeface="Encode Sans SemiCondensed" pitchFamily="2" charset="77"/>
            </a:endParaRPr>
          </a:p>
        </p:txBody>
      </p:sp>
    </p:spTree>
    <p:extLst>
      <p:ext uri="{BB962C8B-B14F-4D97-AF65-F5344CB8AC3E}">
        <p14:creationId xmlns:p14="http://schemas.microsoft.com/office/powerpoint/2010/main" val="1399517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74EA-4D3C-FC4C-8042-10EF5C135192}"/>
              </a:ext>
            </a:extLst>
          </p:cNvPr>
          <p:cNvSpPr>
            <a:spLocks noGrp="1"/>
          </p:cNvSpPr>
          <p:nvPr>
            <p:ph type="title"/>
          </p:nvPr>
        </p:nvSpPr>
        <p:spPr>
          <a:xfrm>
            <a:off x="989482" y="860612"/>
            <a:ext cx="2541496" cy="1119929"/>
          </a:xfrm>
        </p:spPr>
        <p:txBody>
          <a:bodyPr/>
          <a:lstStyle/>
          <a:p>
            <a:r>
              <a:rPr lang="en-US" sz="5400"/>
              <a:t>Risk Factors</a:t>
            </a:r>
          </a:p>
        </p:txBody>
      </p:sp>
      <p:sp>
        <p:nvSpPr>
          <p:cNvPr id="3" name="Text Placeholder 2">
            <a:extLst>
              <a:ext uri="{FF2B5EF4-FFF2-40B4-BE49-F238E27FC236}">
                <a16:creationId xmlns:a16="http://schemas.microsoft.com/office/drawing/2014/main" id="{F6DB0F1F-67F6-274F-84B7-44DF8DF5188F}"/>
              </a:ext>
            </a:extLst>
          </p:cNvPr>
          <p:cNvSpPr>
            <a:spLocks noGrp="1"/>
          </p:cNvSpPr>
          <p:nvPr>
            <p:ph type="body" idx="1"/>
          </p:nvPr>
        </p:nvSpPr>
        <p:spPr>
          <a:xfrm>
            <a:off x="3867394" y="929099"/>
            <a:ext cx="2667000" cy="5001054"/>
          </a:xfrm>
        </p:spPr>
        <p:txBody>
          <a:bodyPr/>
          <a:lstStyle/>
          <a:p>
            <a:pPr marL="186262" indent="0">
              <a:spcAft>
                <a:spcPts val="1200"/>
              </a:spcAft>
              <a:buNone/>
            </a:pPr>
            <a:r>
              <a:rPr lang="en-US" sz="2400" b="1" dirty="0"/>
              <a:t>Internalizing</a:t>
            </a:r>
          </a:p>
          <a:p>
            <a:pPr marL="186262" indent="0">
              <a:buNone/>
            </a:pPr>
            <a:endParaRPr lang="en-US" b="1" dirty="0"/>
          </a:p>
          <a:p>
            <a:pPr>
              <a:spcAft>
                <a:spcPts val="1800"/>
              </a:spcAft>
              <a:buClr>
                <a:schemeClr val="tx1">
                  <a:lumMod val="75000"/>
                </a:schemeClr>
              </a:buClr>
              <a:buSzPct val="80000"/>
              <a:buFont typeface="Wingdings" pitchFamily="2" charset="2"/>
              <a:buChar char="Ø"/>
            </a:pPr>
            <a:r>
              <a:rPr lang="en-US" dirty="0"/>
              <a:t>Genetics</a:t>
            </a:r>
          </a:p>
          <a:p>
            <a:pPr>
              <a:spcAft>
                <a:spcPts val="1800"/>
              </a:spcAft>
              <a:buClr>
                <a:schemeClr val="tx1">
                  <a:lumMod val="75000"/>
                </a:schemeClr>
              </a:buClr>
              <a:buSzPct val="80000"/>
              <a:buFont typeface="Wingdings" pitchFamily="2" charset="2"/>
              <a:buChar char="Ø"/>
            </a:pPr>
            <a:r>
              <a:rPr lang="en-US" dirty="0"/>
              <a:t>Neuroticism</a:t>
            </a:r>
          </a:p>
          <a:p>
            <a:pPr>
              <a:spcAft>
                <a:spcPts val="1800"/>
              </a:spcAft>
              <a:buClr>
                <a:schemeClr val="tx1">
                  <a:lumMod val="75000"/>
                </a:schemeClr>
              </a:buClr>
              <a:buSzPct val="80000"/>
              <a:buFont typeface="Wingdings" pitchFamily="2" charset="2"/>
              <a:buChar char="Ø"/>
            </a:pPr>
            <a:r>
              <a:rPr lang="en-US" dirty="0"/>
              <a:t>Low self-esteem</a:t>
            </a:r>
          </a:p>
          <a:p>
            <a:pPr>
              <a:spcAft>
                <a:spcPts val="1800"/>
              </a:spcAft>
              <a:buClr>
                <a:schemeClr val="tx1">
                  <a:lumMod val="75000"/>
                </a:schemeClr>
              </a:buClr>
              <a:buSzPct val="80000"/>
              <a:buFont typeface="Wingdings" pitchFamily="2" charset="2"/>
              <a:buChar char="Ø"/>
            </a:pPr>
            <a:r>
              <a:rPr lang="en-US" dirty="0"/>
              <a:t>Early-onset anxiety disorder</a:t>
            </a:r>
          </a:p>
          <a:p>
            <a:pPr>
              <a:spcAft>
                <a:spcPts val="1800"/>
              </a:spcAft>
              <a:buClr>
                <a:schemeClr val="tx1">
                  <a:lumMod val="75000"/>
                </a:schemeClr>
              </a:buClr>
              <a:buSzPct val="80000"/>
              <a:buFont typeface="Wingdings" pitchFamily="2" charset="2"/>
              <a:buChar char="Ø"/>
            </a:pPr>
            <a:r>
              <a:rPr lang="en-US" dirty="0"/>
              <a:t>Past history of major depression</a:t>
            </a:r>
          </a:p>
        </p:txBody>
      </p:sp>
      <p:sp>
        <p:nvSpPr>
          <p:cNvPr id="7" name="Text Placeholder 2">
            <a:extLst>
              <a:ext uri="{FF2B5EF4-FFF2-40B4-BE49-F238E27FC236}">
                <a16:creationId xmlns:a16="http://schemas.microsoft.com/office/drawing/2014/main" id="{53EB0483-4C7C-204E-901E-D5637844EE36}"/>
              </a:ext>
            </a:extLst>
          </p:cNvPr>
          <p:cNvSpPr txBox="1">
            <a:spLocks/>
          </p:cNvSpPr>
          <p:nvPr/>
        </p:nvSpPr>
        <p:spPr>
          <a:xfrm>
            <a:off x="6534394" y="928473"/>
            <a:ext cx="2666999" cy="50010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accent5"/>
              </a:buClr>
              <a:buSzPts val="1400"/>
              <a:buFont typeface="Karla"/>
              <a:buChar char="▪"/>
              <a:defRPr sz="1867" b="0" i="0" u="none" strike="noStrike" cap="none">
                <a:solidFill>
                  <a:schemeClr val="dk1"/>
                </a:solidFill>
                <a:latin typeface="Lato" panose="020F0502020204030203" pitchFamily="34" charset="0"/>
                <a:ea typeface="Lato" panose="020F0502020204030203" pitchFamily="34" charset="0"/>
                <a:cs typeface="Lato" panose="020F0502020204030203" pitchFamily="34" charset="0"/>
                <a:sym typeface="Karla"/>
              </a:defRPr>
            </a:lvl1pPr>
            <a:lvl2pPr marL="1219170" marR="0" lvl="1" indent="-423323" algn="l" rtl="0">
              <a:lnSpc>
                <a:spcPct val="100000"/>
              </a:lnSpc>
              <a:spcBef>
                <a:spcPts val="800"/>
              </a:spcBef>
              <a:spcAft>
                <a:spcPts val="0"/>
              </a:spcAft>
              <a:buClr>
                <a:schemeClr val="accent5"/>
              </a:buClr>
              <a:buSzPts val="1400"/>
              <a:buFont typeface="Karla"/>
              <a:buChar char="▫"/>
              <a:defRPr sz="1867" b="0" i="0" u="none" strike="noStrike" cap="none">
                <a:solidFill>
                  <a:schemeClr val="dk1"/>
                </a:solidFill>
                <a:latin typeface="Karla"/>
                <a:ea typeface="Karla"/>
                <a:cs typeface="Karla"/>
                <a:sym typeface="Karla"/>
              </a:defRPr>
            </a:lvl2pPr>
            <a:lvl3pPr marL="1828754" marR="0" lvl="2" indent="-423323" algn="l" rtl="0">
              <a:lnSpc>
                <a:spcPct val="100000"/>
              </a:lnSpc>
              <a:spcBef>
                <a:spcPts val="800"/>
              </a:spcBef>
              <a:spcAft>
                <a:spcPts val="0"/>
              </a:spcAft>
              <a:buClr>
                <a:schemeClr val="accent5"/>
              </a:buClr>
              <a:buSzPts val="1400"/>
              <a:buFont typeface="Karla"/>
              <a:buChar char="▫"/>
              <a:defRPr sz="1867" b="0" i="0" u="none" strike="noStrike" cap="none">
                <a:solidFill>
                  <a:schemeClr val="dk1"/>
                </a:solidFill>
                <a:latin typeface="Karla"/>
                <a:ea typeface="Karla"/>
                <a:cs typeface="Karla"/>
                <a:sym typeface="Karla"/>
              </a:defRPr>
            </a:lvl3pPr>
            <a:lvl4pPr marL="2438339" marR="0" lvl="3"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4pPr>
            <a:lvl5pPr marL="3047924" marR="0" lvl="4"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5pPr>
            <a:lvl6pPr marL="3657509" marR="0" lvl="5"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6pPr>
            <a:lvl7pPr marL="4267093" marR="0" lvl="6"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7pPr>
            <a:lvl8pPr marL="4876678" marR="0" lvl="7"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8pPr>
            <a:lvl9pPr marL="5486263" marR="0" lvl="8" indent="-423323" algn="l" rtl="0">
              <a:lnSpc>
                <a:spcPct val="100000"/>
              </a:lnSpc>
              <a:spcBef>
                <a:spcPts val="800"/>
              </a:spcBef>
              <a:spcAft>
                <a:spcPts val="800"/>
              </a:spcAft>
              <a:buClr>
                <a:schemeClr val="dk2"/>
              </a:buClr>
              <a:buSzPts val="1400"/>
              <a:buFont typeface="Karla"/>
              <a:buChar char="▫"/>
              <a:defRPr sz="1867" b="0" i="0" u="none" strike="noStrike" cap="none">
                <a:solidFill>
                  <a:schemeClr val="dk1"/>
                </a:solidFill>
                <a:latin typeface="Karla"/>
                <a:ea typeface="Karla"/>
                <a:cs typeface="Karla"/>
                <a:sym typeface="Karla"/>
              </a:defRPr>
            </a:lvl9pPr>
          </a:lstStyle>
          <a:p>
            <a:pPr marL="186262" indent="0">
              <a:spcAft>
                <a:spcPts val="1200"/>
              </a:spcAft>
              <a:buFont typeface="Karla"/>
              <a:buNone/>
            </a:pPr>
            <a:r>
              <a:rPr lang="en-US" sz="2400" b="1"/>
              <a:t>Externalizing</a:t>
            </a:r>
          </a:p>
          <a:p>
            <a:pPr marL="186262" indent="0">
              <a:buFont typeface="Karla"/>
              <a:buNone/>
            </a:pPr>
            <a:endParaRPr lang="en-US" b="1"/>
          </a:p>
          <a:p>
            <a:pPr>
              <a:spcAft>
                <a:spcPts val="1800"/>
              </a:spcAft>
              <a:buClr>
                <a:schemeClr val="tx1">
                  <a:lumMod val="75000"/>
                </a:schemeClr>
              </a:buClr>
              <a:buSzPct val="80000"/>
              <a:buFont typeface="Wingdings" pitchFamily="2" charset="2"/>
              <a:buChar char="Ø"/>
            </a:pPr>
            <a:r>
              <a:rPr lang="en-US"/>
              <a:t>Genetics</a:t>
            </a:r>
          </a:p>
          <a:p>
            <a:pPr>
              <a:spcAft>
                <a:spcPts val="1800"/>
              </a:spcAft>
              <a:buClr>
                <a:schemeClr val="tx1">
                  <a:lumMod val="75000"/>
                </a:schemeClr>
              </a:buClr>
              <a:buSzPct val="80000"/>
              <a:buFont typeface="Wingdings" pitchFamily="2" charset="2"/>
              <a:buChar char="Ø"/>
            </a:pPr>
            <a:r>
              <a:rPr lang="en-US"/>
              <a:t>Substance misuse</a:t>
            </a:r>
          </a:p>
          <a:p>
            <a:pPr>
              <a:spcAft>
                <a:spcPts val="1800"/>
              </a:spcAft>
              <a:buClr>
                <a:schemeClr val="tx1">
                  <a:lumMod val="75000"/>
                </a:schemeClr>
              </a:buClr>
              <a:buSzPct val="80000"/>
              <a:buFont typeface="Wingdings" pitchFamily="2" charset="2"/>
              <a:buChar char="Ø"/>
            </a:pPr>
            <a:r>
              <a:rPr lang="en-US"/>
              <a:t>Conduct disorder</a:t>
            </a:r>
          </a:p>
        </p:txBody>
      </p:sp>
      <p:sp>
        <p:nvSpPr>
          <p:cNvPr id="8" name="Text Placeholder 2">
            <a:extLst>
              <a:ext uri="{FF2B5EF4-FFF2-40B4-BE49-F238E27FC236}">
                <a16:creationId xmlns:a16="http://schemas.microsoft.com/office/drawing/2014/main" id="{FEB9C278-66EB-5D40-9E54-1E97FF7F59ED}"/>
              </a:ext>
            </a:extLst>
          </p:cNvPr>
          <p:cNvSpPr txBox="1">
            <a:spLocks/>
          </p:cNvSpPr>
          <p:nvPr/>
        </p:nvSpPr>
        <p:spPr>
          <a:xfrm>
            <a:off x="9348434" y="928473"/>
            <a:ext cx="2666999" cy="500105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23323" algn="l" rtl="0">
              <a:lnSpc>
                <a:spcPct val="100000"/>
              </a:lnSpc>
              <a:spcBef>
                <a:spcPts val="0"/>
              </a:spcBef>
              <a:spcAft>
                <a:spcPts val="0"/>
              </a:spcAft>
              <a:buClr>
                <a:schemeClr val="accent5"/>
              </a:buClr>
              <a:buSzPts val="1400"/>
              <a:buFont typeface="Karla"/>
              <a:buChar char="▪"/>
              <a:defRPr sz="1867" b="0" i="0" u="none" strike="noStrike" cap="none">
                <a:solidFill>
                  <a:schemeClr val="dk1"/>
                </a:solidFill>
                <a:latin typeface="Lato" panose="020F0502020204030203" pitchFamily="34" charset="0"/>
                <a:ea typeface="Lato" panose="020F0502020204030203" pitchFamily="34" charset="0"/>
                <a:cs typeface="Lato" panose="020F0502020204030203" pitchFamily="34" charset="0"/>
                <a:sym typeface="Karla"/>
              </a:defRPr>
            </a:lvl1pPr>
            <a:lvl2pPr marL="1219170" marR="0" lvl="1" indent="-423323" algn="l" rtl="0">
              <a:lnSpc>
                <a:spcPct val="100000"/>
              </a:lnSpc>
              <a:spcBef>
                <a:spcPts val="800"/>
              </a:spcBef>
              <a:spcAft>
                <a:spcPts val="0"/>
              </a:spcAft>
              <a:buClr>
                <a:schemeClr val="accent5"/>
              </a:buClr>
              <a:buSzPts val="1400"/>
              <a:buFont typeface="Karla"/>
              <a:buChar char="▫"/>
              <a:defRPr sz="1867" b="0" i="0" u="none" strike="noStrike" cap="none">
                <a:solidFill>
                  <a:schemeClr val="dk1"/>
                </a:solidFill>
                <a:latin typeface="Karla"/>
                <a:ea typeface="Karla"/>
                <a:cs typeface="Karla"/>
                <a:sym typeface="Karla"/>
              </a:defRPr>
            </a:lvl2pPr>
            <a:lvl3pPr marL="1828754" marR="0" lvl="2" indent="-423323" algn="l" rtl="0">
              <a:lnSpc>
                <a:spcPct val="100000"/>
              </a:lnSpc>
              <a:spcBef>
                <a:spcPts val="800"/>
              </a:spcBef>
              <a:spcAft>
                <a:spcPts val="0"/>
              </a:spcAft>
              <a:buClr>
                <a:schemeClr val="accent5"/>
              </a:buClr>
              <a:buSzPts val="1400"/>
              <a:buFont typeface="Karla"/>
              <a:buChar char="▫"/>
              <a:defRPr sz="1867" b="0" i="0" u="none" strike="noStrike" cap="none">
                <a:solidFill>
                  <a:schemeClr val="dk1"/>
                </a:solidFill>
                <a:latin typeface="Karla"/>
                <a:ea typeface="Karla"/>
                <a:cs typeface="Karla"/>
                <a:sym typeface="Karla"/>
              </a:defRPr>
            </a:lvl3pPr>
            <a:lvl4pPr marL="2438339" marR="0" lvl="3"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4pPr>
            <a:lvl5pPr marL="3047924" marR="0" lvl="4"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5pPr>
            <a:lvl6pPr marL="3657509" marR="0" lvl="5"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6pPr>
            <a:lvl7pPr marL="4267093" marR="0" lvl="6"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7pPr>
            <a:lvl8pPr marL="4876678" marR="0" lvl="7" indent="-423323" algn="l" rtl="0">
              <a:lnSpc>
                <a:spcPct val="100000"/>
              </a:lnSpc>
              <a:spcBef>
                <a:spcPts val="800"/>
              </a:spcBef>
              <a:spcAft>
                <a:spcPts val="0"/>
              </a:spcAft>
              <a:buClr>
                <a:schemeClr val="dk2"/>
              </a:buClr>
              <a:buSzPts val="1400"/>
              <a:buFont typeface="Karla"/>
              <a:buChar char="▫"/>
              <a:defRPr sz="1867" b="0" i="0" u="none" strike="noStrike" cap="none">
                <a:solidFill>
                  <a:schemeClr val="dk1"/>
                </a:solidFill>
                <a:latin typeface="Karla"/>
                <a:ea typeface="Karla"/>
                <a:cs typeface="Karla"/>
                <a:sym typeface="Karla"/>
              </a:defRPr>
            </a:lvl8pPr>
            <a:lvl9pPr marL="5486263" marR="0" lvl="8" indent="-423323" algn="l" rtl="0">
              <a:lnSpc>
                <a:spcPct val="100000"/>
              </a:lnSpc>
              <a:spcBef>
                <a:spcPts val="800"/>
              </a:spcBef>
              <a:spcAft>
                <a:spcPts val="800"/>
              </a:spcAft>
              <a:buClr>
                <a:schemeClr val="dk2"/>
              </a:buClr>
              <a:buSzPts val="1400"/>
              <a:buFont typeface="Karla"/>
              <a:buChar char="▫"/>
              <a:defRPr sz="1867" b="0" i="0" u="none" strike="noStrike" cap="none">
                <a:solidFill>
                  <a:schemeClr val="dk1"/>
                </a:solidFill>
                <a:latin typeface="Karla"/>
                <a:ea typeface="Karla"/>
                <a:cs typeface="Karla"/>
                <a:sym typeface="Karla"/>
              </a:defRPr>
            </a:lvl9pPr>
          </a:lstStyle>
          <a:p>
            <a:pPr marL="186262" indent="0">
              <a:spcAft>
                <a:spcPts val="1200"/>
              </a:spcAft>
              <a:buFont typeface="Karla"/>
              <a:buNone/>
            </a:pPr>
            <a:r>
              <a:rPr lang="en-US" sz="2400" b="1"/>
              <a:t>Adversity</a:t>
            </a:r>
          </a:p>
          <a:p>
            <a:pPr marL="186262" indent="0">
              <a:buFont typeface="Karla"/>
              <a:buNone/>
            </a:pPr>
            <a:endParaRPr lang="en-US" b="1"/>
          </a:p>
          <a:p>
            <a:pPr>
              <a:spcAft>
                <a:spcPts val="1800"/>
              </a:spcAft>
              <a:buClr>
                <a:schemeClr val="tx1">
                  <a:lumMod val="75000"/>
                </a:schemeClr>
              </a:buClr>
              <a:buSzPct val="80000"/>
              <a:buFont typeface="Wingdings" pitchFamily="2" charset="2"/>
              <a:buChar char="Ø"/>
            </a:pPr>
            <a:r>
              <a:rPr lang="en-US"/>
              <a:t>Trauma during childhood or adulthood</a:t>
            </a:r>
          </a:p>
          <a:p>
            <a:pPr>
              <a:spcAft>
                <a:spcPts val="1800"/>
              </a:spcAft>
              <a:buClr>
                <a:schemeClr val="tx1">
                  <a:lumMod val="75000"/>
                </a:schemeClr>
              </a:buClr>
              <a:buSzPct val="80000"/>
              <a:buFont typeface="Wingdings" pitchFamily="2" charset="2"/>
              <a:buChar char="Ø"/>
            </a:pPr>
            <a:r>
              <a:rPr lang="en-US"/>
              <a:t>Stressful life events in past year</a:t>
            </a:r>
          </a:p>
          <a:p>
            <a:pPr>
              <a:spcAft>
                <a:spcPts val="1800"/>
              </a:spcAft>
              <a:buClr>
                <a:schemeClr val="tx1">
                  <a:lumMod val="75000"/>
                </a:schemeClr>
              </a:buClr>
              <a:buSzPct val="80000"/>
              <a:buFont typeface="Wingdings" pitchFamily="2" charset="2"/>
              <a:buChar char="Ø"/>
            </a:pPr>
            <a:r>
              <a:rPr lang="en-US"/>
              <a:t>Parental loss</a:t>
            </a:r>
          </a:p>
          <a:p>
            <a:pPr>
              <a:spcAft>
                <a:spcPts val="1800"/>
              </a:spcAft>
              <a:buClr>
                <a:schemeClr val="tx1">
                  <a:lumMod val="75000"/>
                </a:schemeClr>
              </a:buClr>
              <a:buSzPct val="80000"/>
              <a:buFont typeface="Wingdings" pitchFamily="2" charset="2"/>
              <a:buChar char="Ø"/>
            </a:pPr>
            <a:r>
              <a:rPr lang="en-US"/>
              <a:t>Low parental warmth</a:t>
            </a:r>
          </a:p>
          <a:p>
            <a:pPr>
              <a:spcAft>
                <a:spcPts val="1800"/>
              </a:spcAft>
              <a:buClr>
                <a:schemeClr val="tx1">
                  <a:lumMod val="75000"/>
                </a:schemeClr>
              </a:buClr>
              <a:buSzPct val="80000"/>
              <a:buFont typeface="Wingdings" pitchFamily="2" charset="2"/>
              <a:buChar char="Ø"/>
            </a:pPr>
            <a:r>
              <a:rPr lang="en-US"/>
              <a:t>Marital problems</a:t>
            </a:r>
          </a:p>
          <a:p>
            <a:pPr>
              <a:spcAft>
                <a:spcPts val="1800"/>
              </a:spcAft>
              <a:buClr>
                <a:schemeClr val="tx1">
                  <a:lumMod val="75000"/>
                </a:schemeClr>
              </a:buClr>
              <a:buSzPct val="80000"/>
              <a:buFont typeface="Wingdings" pitchFamily="2" charset="2"/>
              <a:buChar char="Ø"/>
            </a:pPr>
            <a:r>
              <a:rPr lang="en-US"/>
              <a:t>Low social support</a:t>
            </a:r>
          </a:p>
          <a:p>
            <a:pPr>
              <a:spcAft>
                <a:spcPts val="1800"/>
              </a:spcAft>
              <a:buClr>
                <a:schemeClr val="tx1">
                  <a:lumMod val="75000"/>
                </a:schemeClr>
              </a:buClr>
              <a:buSzPct val="80000"/>
              <a:buFont typeface="Wingdings" pitchFamily="2" charset="2"/>
              <a:buChar char="Ø"/>
            </a:pPr>
            <a:r>
              <a:rPr lang="en-US"/>
              <a:t>Depressed network</a:t>
            </a:r>
          </a:p>
          <a:p>
            <a:pPr>
              <a:spcAft>
                <a:spcPts val="1800"/>
              </a:spcAft>
              <a:buClr>
                <a:schemeClr val="tx1">
                  <a:lumMod val="75000"/>
                </a:schemeClr>
              </a:buClr>
              <a:buSzPct val="80000"/>
              <a:buFont typeface="Wingdings" pitchFamily="2" charset="2"/>
              <a:buChar char="Ø"/>
            </a:pPr>
            <a:r>
              <a:rPr lang="en-US"/>
              <a:t>Low education</a:t>
            </a:r>
          </a:p>
          <a:p>
            <a:pPr>
              <a:lnSpc>
                <a:spcPts val="3000"/>
              </a:lnSpc>
              <a:spcAft>
                <a:spcPts val="1200"/>
              </a:spcAft>
              <a:buClr>
                <a:schemeClr val="tx1">
                  <a:lumMod val="75000"/>
                </a:schemeClr>
              </a:buClr>
              <a:buSzPct val="80000"/>
              <a:buFont typeface="Wingdings" pitchFamily="2" charset="2"/>
              <a:buChar char="Ø"/>
            </a:pPr>
            <a:endParaRPr lang="en-US"/>
          </a:p>
        </p:txBody>
      </p:sp>
      <p:sp>
        <p:nvSpPr>
          <p:cNvPr id="9" name="TextBox 8">
            <a:extLst>
              <a:ext uri="{FF2B5EF4-FFF2-40B4-BE49-F238E27FC236}">
                <a16:creationId xmlns:a16="http://schemas.microsoft.com/office/drawing/2014/main" id="{B5CC8AE0-054C-394F-9246-6808C4763F3A}"/>
              </a:ext>
            </a:extLst>
          </p:cNvPr>
          <p:cNvSpPr txBox="1"/>
          <p:nvPr/>
        </p:nvSpPr>
        <p:spPr>
          <a:xfrm>
            <a:off x="4761402" y="1980541"/>
            <a:ext cx="4256293" cy="338554"/>
          </a:xfrm>
          <a:prstGeom prst="rect">
            <a:avLst/>
          </a:prstGeom>
          <a:noFill/>
        </p:spPr>
        <p:txBody>
          <a:bodyPr wrap="none" rtlCol="0">
            <a:spAutoFit/>
          </a:bodyPr>
          <a:lstStyle/>
          <a:p>
            <a:pPr>
              <a:buClr>
                <a:srgbClr val="C00000"/>
              </a:buClr>
            </a:pPr>
            <a:r>
              <a:rPr lang="en-US" sz="1600" i="1">
                <a:solidFill>
                  <a:srgbClr val="C00000"/>
                </a:solidFill>
                <a:latin typeface="Lato" panose="020F0502020204030203" pitchFamily="34" charset="0"/>
                <a:ea typeface="Lato" panose="020F0502020204030203" pitchFamily="34" charset="0"/>
                <a:cs typeface="Lato" panose="020F0502020204030203" pitchFamily="34" charset="0"/>
              </a:rPr>
              <a:t>37-50% concordance rate in monozygotic twins</a:t>
            </a:r>
          </a:p>
        </p:txBody>
      </p:sp>
    </p:spTree>
    <p:extLst>
      <p:ext uri="{BB962C8B-B14F-4D97-AF65-F5344CB8AC3E}">
        <p14:creationId xmlns:p14="http://schemas.microsoft.com/office/powerpoint/2010/main" val="273844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4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4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4AB7-983C-2F4C-B4B1-6E7BA040DEAE}"/>
              </a:ext>
            </a:extLst>
          </p:cNvPr>
          <p:cNvSpPr>
            <a:spLocks noGrp="1"/>
          </p:cNvSpPr>
          <p:nvPr>
            <p:ph type="title"/>
          </p:nvPr>
        </p:nvSpPr>
        <p:spPr>
          <a:xfrm>
            <a:off x="723779" y="696922"/>
            <a:ext cx="10343150" cy="898800"/>
          </a:xfrm>
        </p:spPr>
        <p:txBody>
          <a:bodyPr/>
          <a:lstStyle/>
          <a:p>
            <a:r>
              <a:rPr lang="en-US"/>
              <a:t>Contributors to Major Depression</a:t>
            </a:r>
          </a:p>
        </p:txBody>
      </p:sp>
      <p:sp>
        <p:nvSpPr>
          <p:cNvPr id="4" name="Slide Number Placeholder 3">
            <a:extLst>
              <a:ext uri="{FF2B5EF4-FFF2-40B4-BE49-F238E27FC236}">
                <a16:creationId xmlns:a16="http://schemas.microsoft.com/office/drawing/2014/main" id="{A0B72C39-533A-E549-8DD3-1C3BCA0AA03D}"/>
              </a:ext>
            </a:extLst>
          </p:cNvPr>
          <p:cNvSpPr>
            <a:spLocks noGrp="1"/>
          </p:cNvSpPr>
          <p:nvPr>
            <p:ph type="sldNum" idx="12"/>
          </p:nvPr>
        </p:nvSpPr>
        <p:spPr/>
        <p:txBody>
          <a:bodyPr/>
          <a:lstStyle/>
          <a:p>
            <a:fld id="{00000000-1234-1234-1234-123412341234}" type="slidenum">
              <a:rPr lang="en" smtClean="0"/>
              <a:pPr/>
              <a:t>13</a:t>
            </a:fld>
            <a:endParaRPr lang="en"/>
          </a:p>
        </p:txBody>
      </p:sp>
      <p:graphicFrame>
        <p:nvGraphicFramePr>
          <p:cNvPr id="9" name="Table 8">
            <a:extLst>
              <a:ext uri="{FF2B5EF4-FFF2-40B4-BE49-F238E27FC236}">
                <a16:creationId xmlns:a16="http://schemas.microsoft.com/office/drawing/2014/main" id="{46473815-20BB-A245-B5B5-5808581F257E}"/>
              </a:ext>
            </a:extLst>
          </p:cNvPr>
          <p:cNvGraphicFramePr>
            <a:graphicFrameLocks noGrp="1"/>
          </p:cNvGraphicFramePr>
          <p:nvPr>
            <p:extLst>
              <p:ext uri="{D42A27DB-BD31-4B8C-83A1-F6EECF244321}">
                <p14:modId xmlns:p14="http://schemas.microsoft.com/office/powerpoint/2010/main" val="1621346451"/>
              </p:ext>
            </p:extLst>
          </p:nvPr>
        </p:nvGraphicFramePr>
        <p:xfrm>
          <a:off x="723777" y="1782011"/>
          <a:ext cx="10551527" cy="4974270"/>
        </p:xfrm>
        <a:graphic>
          <a:graphicData uri="http://schemas.openxmlformats.org/drawingml/2006/table">
            <a:tbl>
              <a:tblPr firstRow="1" bandRow="1">
                <a:tableStyleId>{1E171933-4619-4E11-9A3F-F7608DF75F80}</a:tableStyleId>
              </a:tblPr>
              <a:tblGrid>
                <a:gridCol w="10551527">
                  <a:extLst>
                    <a:ext uri="{9D8B030D-6E8A-4147-A177-3AD203B41FA5}">
                      <a16:colId xmlns:a16="http://schemas.microsoft.com/office/drawing/2014/main" val="2282074774"/>
                    </a:ext>
                  </a:extLst>
                </a:gridCol>
              </a:tblGrid>
              <a:tr h="220056">
                <a:tc>
                  <a:txBody>
                    <a:bodyPr/>
                    <a:lstStyle/>
                    <a:p>
                      <a:pPr>
                        <a:lnSpc>
                          <a:spcPct val="100000"/>
                        </a:lnSpc>
                      </a:pPr>
                      <a:r>
                        <a:rPr lang="en-US" sz="1400">
                          <a:solidFill>
                            <a:schemeClr val="bg1"/>
                          </a:solidFill>
                          <a:latin typeface="Lato" panose="020F0502020204030203" pitchFamily="34" charset="0"/>
                          <a:ea typeface="Lato" panose="020F0502020204030203" pitchFamily="34" charset="0"/>
                          <a:cs typeface="Lato" panose="020F0502020204030203" pitchFamily="34" charset="0"/>
                        </a:rPr>
                        <a:t>Drugs and Poison</a:t>
                      </a:r>
                    </a:p>
                  </a:txBody>
                  <a:tcPr>
                    <a:solidFill>
                      <a:schemeClr val="accent3">
                        <a:lumMod val="25000"/>
                      </a:schemeClr>
                    </a:solidFill>
                  </a:tcPr>
                </a:tc>
                <a:extLst>
                  <a:ext uri="{0D108BD9-81ED-4DB2-BD59-A6C34878D82A}">
                    <a16:rowId xmlns:a16="http://schemas.microsoft.com/office/drawing/2014/main" val="395247649"/>
                  </a:ext>
                </a:extLst>
              </a:tr>
              <a:tr h="488086">
                <a:tc>
                  <a:txBody>
                    <a:bodyPr/>
                    <a:lstStyle/>
                    <a:p>
                      <a:pPr>
                        <a:lnSpc>
                          <a:spcPct val="100000"/>
                        </a:lnSpc>
                      </a:pPr>
                      <a:r>
                        <a:rPr lang="en-US" sz="1400" u="none" strike="noStrike" cap="none">
                          <a:effectLst/>
                          <a:latin typeface="Lato" panose="020F0502020204030203" pitchFamily="34" charset="0"/>
                          <a:ea typeface="Lato" panose="020F0502020204030203" pitchFamily="34" charset="0"/>
                          <a:cs typeface="Lato" panose="020F0502020204030203" pitchFamily="34" charset="0"/>
                          <a:sym typeface="Arial"/>
                        </a:rPr>
                        <a:t>Alcohol, beta blockers, steroids, opiates, barbiturates, withdrawal from cocaine and amphetamines, heavy metal poisoning, cholinesterase inhibitors, cimetidine, chemotherapy agents</a:t>
                      </a:r>
                      <a:endParaRPr lang="en-US" sz="1400">
                        <a:latin typeface="Lato" panose="020F0502020204030203" pitchFamily="34" charset="0"/>
                        <a:ea typeface="Lato" panose="020F0502020204030203" pitchFamily="34" charset="0"/>
                        <a:cs typeface="Lato" panose="020F0502020204030203" pitchFamily="34" charset="0"/>
                      </a:endParaRPr>
                    </a:p>
                  </a:txBody>
                  <a:tcPr/>
                </a:tc>
                <a:extLst>
                  <a:ext uri="{0D108BD9-81ED-4DB2-BD59-A6C34878D82A}">
                    <a16:rowId xmlns:a16="http://schemas.microsoft.com/office/drawing/2014/main" val="2159966601"/>
                  </a:ext>
                </a:extLst>
              </a:tr>
              <a:tr h="220056">
                <a:tc>
                  <a:txBody>
                    <a:bodyPr/>
                    <a:lstStyle/>
                    <a:p>
                      <a:pPr marR="0" algn="l" rtl="0" fontAlgn="ctr">
                        <a:lnSpc>
                          <a:spcPct val="100000"/>
                        </a:lnSpc>
                        <a:spcBef>
                          <a:spcPts val="0"/>
                        </a:spcBef>
                        <a:spcAft>
                          <a:spcPts val="0"/>
                        </a:spcAft>
                        <a:buClr>
                          <a:srgbClr val="000000"/>
                        </a:buClr>
                        <a:buFont typeface="Arial"/>
                      </a:pPr>
                      <a:r>
                        <a:rPr lang="en-US" sz="1400" b="1" i="0" u="none" strike="noStrike" cap="none">
                          <a:solidFill>
                            <a:schemeClr val="bg1"/>
                          </a:solidFill>
                          <a:latin typeface="Lato" panose="020F0502020204030203" pitchFamily="34" charset="0"/>
                          <a:ea typeface="Lato" panose="020F0502020204030203" pitchFamily="34" charset="0"/>
                          <a:cs typeface="Lato" panose="020F0502020204030203" pitchFamily="34" charset="0"/>
                          <a:sym typeface="Arial"/>
                        </a:rPr>
                        <a:t>Metabolic/endocrine</a:t>
                      </a:r>
                    </a:p>
                  </a:txBody>
                  <a:tcPr anchor="ctr">
                    <a:solidFill>
                      <a:schemeClr val="accent3">
                        <a:lumMod val="25000"/>
                      </a:schemeClr>
                    </a:solidFill>
                  </a:tcPr>
                </a:tc>
                <a:extLst>
                  <a:ext uri="{0D108BD9-81ED-4DB2-BD59-A6C34878D82A}">
                    <a16:rowId xmlns:a16="http://schemas.microsoft.com/office/drawing/2014/main" val="3700329183"/>
                  </a:ext>
                </a:extLst>
              </a:tr>
              <a:tr h="553131">
                <a:tc>
                  <a:txBody>
                    <a:bodyPr/>
                    <a:lstStyle/>
                    <a:p>
                      <a:pPr fontAlgn="t">
                        <a:lnSpc>
                          <a:spcPct val="100000"/>
                        </a:lnSpc>
                      </a:pPr>
                      <a:r>
                        <a:rPr lang="en-US" sz="1400" b="1">
                          <a:effectLst/>
                          <a:latin typeface="Lato" panose="020F0502020204030203" pitchFamily="34" charset="0"/>
                          <a:ea typeface="Lato" panose="020F0502020204030203" pitchFamily="34" charset="0"/>
                          <a:cs typeface="Lato" panose="020F0502020204030203" pitchFamily="34" charset="0"/>
                        </a:rPr>
                        <a:t>Hyper- and hypothyroidism</a:t>
                      </a:r>
                      <a:r>
                        <a:rPr lang="en-US" sz="1400">
                          <a:effectLst/>
                          <a:latin typeface="Lato" panose="020F0502020204030203" pitchFamily="34" charset="0"/>
                          <a:ea typeface="Lato" panose="020F0502020204030203" pitchFamily="34" charset="0"/>
                          <a:cs typeface="Lato" panose="020F0502020204030203" pitchFamily="34" charset="0"/>
                        </a:rPr>
                        <a:t>, severe anemia, h</a:t>
                      </a:r>
                      <a:r>
                        <a:rPr lang="en-US" sz="1400" b="1">
                          <a:effectLst/>
                          <a:latin typeface="Lato" panose="020F0502020204030203" pitchFamily="34" charset="0"/>
                          <a:ea typeface="Lato" panose="020F0502020204030203" pitchFamily="34" charset="0"/>
                          <a:cs typeface="Lato" panose="020F0502020204030203" pitchFamily="34" charset="0"/>
                        </a:rPr>
                        <a:t>yperparathyroidism, hypokalemia, hyponatremia, Cushing disease, Addison disease, </a:t>
                      </a:r>
                      <a:r>
                        <a:rPr lang="en-US" sz="1400">
                          <a:effectLst/>
                          <a:latin typeface="Lato" panose="020F0502020204030203" pitchFamily="34" charset="0"/>
                          <a:ea typeface="Lato" panose="020F0502020204030203" pitchFamily="34" charset="0"/>
                          <a:cs typeface="Lato" panose="020F0502020204030203" pitchFamily="34" charset="0"/>
                        </a:rPr>
                        <a:t>uremia, hypopituitarism, porphyria, Wilson Disease, Wernicke-Korsakoff syndrome</a:t>
                      </a:r>
                    </a:p>
                  </a:txBody>
                  <a:tcPr anchor="ctr"/>
                </a:tc>
                <a:extLst>
                  <a:ext uri="{0D108BD9-81ED-4DB2-BD59-A6C34878D82A}">
                    <a16:rowId xmlns:a16="http://schemas.microsoft.com/office/drawing/2014/main" val="2376653369"/>
                  </a:ext>
                </a:extLst>
              </a:tr>
              <a:tr h="220056">
                <a:tc>
                  <a:txBody>
                    <a:bodyPr/>
                    <a:lstStyle/>
                    <a:p>
                      <a:pPr marR="0" algn="l" rtl="0" fontAlgn="ctr">
                        <a:lnSpc>
                          <a:spcPct val="100000"/>
                        </a:lnSpc>
                        <a:spcBef>
                          <a:spcPts val="0"/>
                        </a:spcBef>
                        <a:spcAft>
                          <a:spcPts val="0"/>
                        </a:spcAft>
                        <a:buClr>
                          <a:srgbClr val="000000"/>
                        </a:buClr>
                        <a:buFont typeface="Arial"/>
                      </a:pPr>
                      <a:r>
                        <a:rPr lang="en-US" sz="1400" b="1" i="0" u="none" strike="noStrike" cap="none">
                          <a:solidFill>
                            <a:schemeClr val="bg1"/>
                          </a:solidFill>
                          <a:latin typeface="Lato" panose="020F0502020204030203" pitchFamily="34" charset="0"/>
                          <a:ea typeface="Lato" panose="020F0502020204030203" pitchFamily="34" charset="0"/>
                          <a:cs typeface="Lato" panose="020F0502020204030203" pitchFamily="34" charset="0"/>
                          <a:sym typeface="Arial"/>
                        </a:rPr>
                        <a:t>Infectious diseases</a:t>
                      </a:r>
                    </a:p>
                  </a:txBody>
                  <a:tcPr anchor="ctr">
                    <a:solidFill>
                      <a:schemeClr val="accent3">
                        <a:lumMod val="25000"/>
                      </a:schemeClr>
                    </a:solidFill>
                  </a:tcPr>
                </a:tc>
                <a:extLst>
                  <a:ext uri="{0D108BD9-81ED-4DB2-BD59-A6C34878D82A}">
                    <a16:rowId xmlns:a16="http://schemas.microsoft.com/office/drawing/2014/main" val="3305752048"/>
                  </a:ext>
                </a:extLst>
              </a:tr>
              <a:tr h="386593">
                <a:tc>
                  <a:txBody>
                    <a:bodyPr/>
                    <a:lstStyle/>
                    <a:p>
                      <a:pPr fontAlgn="t">
                        <a:lnSpc>
                          <a:spcPct val="100000"/>
                        </a:lnSpc>
                      </a:pPr>
                      <a:r>
                        <a:rPr lang="en-US" sz="1400">
                          <a:effectLst/>
                          <a:latin typeface="Lato" panose="020F0502020204030203" pitchFamily="34" charset="0"/>
                          <a:ea typeface="Lato" panose="020F0502020204030203" pitchFamily="34" charset="0"/>
                          <a:cs typeface="Lato" panose="020F0502020204030203" pitchFamily="34" charset="0"/>
                        </a:rPr>
                        <a:t>TB, EBV, HIV, pneumonia, </a:t>
                      </a:r>
                      <a:r>
                        <a:rPr lang="en-US" sz="1400" err="1">
                          <a:effectLst/>
                          <a:latin typeface="Lato" panose="020F0502020204030203" pitchFamily="34" charset="0"/>
                          <a:ea typeface="Lato" panose="020F0502020204030203" pitchFamily="34" charset="0"/>
                          <a:cs typeface="Lato" panose="020F0502020204030203" pitchFamily="34" charset="0"/>
                        </a:rPr>
                        <a:t>postinfluenza</a:t>
                      </a:r>
                      <a:r>
                        <a:rPr lang="en-US" sz="1400">
                          <a:effectLst/>
                          <a:latin typeface="Lato" panose="020F0502020204030203" pitchFamily="34" charset="0"/>
                          <a:ea typeface="Lato" panose="020F0502020204030203" pitchFamily="34" charset="0"/>
                          <a:cs typeface="Lato" panose="020F0502020204030203" pitchFamily="34" charset="0"/>
                        </a:rPr>
                        <a:t>, tertiary syphilis, encephalitis, and postencephalitic states</a:t>
                      </a:r>
                    </a:p>
                  </a:txBody>
                  <a:tcPr anchor="ctr"/>
                </a:tc>
                <a:extLst>
                  <a:ext uri="{0D108BD9-81ED-4DB2-BD59-A6C34878D82A}">
                    <a16:rowId xmlns:a16="http://schemas.microsoft.com/office/drawing/2014/main" val="2733415638"/>
                  </a:ext>
                </a:extLst>
              </a:tr>
              <a:tr h="220056">
                <a:tc>
                  <a:txBody>
                    <a:bodyPr/>
                    <a:lstStyle/>
                    <a:p>
                      <a:pPr fontAlgn="ctr">
                        <a:lnSpc>
                          <a:spcPct val="100000"/>
                        </a:lnSpc>
                      </a:pPr>
                      <a:r>
                        <a:rPr lang="en-US" sz="1400" b="1" i="0" u="none" strike="noStrike" cap="none">
                          <a:solidFill>
                            <a:schemeClr val="bg1"/>
                          </a:solidFill>
                          <a:latin typeface="Lato" panose="020F0502020204030203" pitchFamily="34" charset="0"/>
                          <a:ea typeface="Lato" panose="020F0502020204030203" pitchFamily="34" charset="0"/>
                          <a:cs typeface="Lato" panose="020F0502020204030203" pitchFamily="34" charset="0"/>
                          <a:sym typeface="Arial"/>
                        </a:rPr>
                        <a:t>Neurodegenerative and demyelinating diseases</a:t>
                      </a:r>
                    </a:p>
                  </a:txBody>
                  <a:tcPr anchor="ctr">
                    <a:solidFill>
                      <a:schemeClr val="accent3">
                        <a:lumMod val="25000"/>
                      </a:schemeClr>
                    </a:solidFill>
                  </a:tcPr>
                </a:tc>
                <a:extLst>
                  <a:ext uri="{0D108BD9-81ED-4DB2-BD59-A6C34878D82A}">
                    <a16:rowId xmlns:a16="http://schemas.microsoft.com/office/drawing/2014/main" val="2550937751"/>
                  </a:ext>
                </a:extLst>
              </a:tr>
              <a:tr h="220056">
                <a:tc>
                  <a:txBody>
                    <a:bodyPr/>
                    <a:lstStyle/>
                    <a:p>
                      <a:pPr fontAlgn="t">
                        <a:lnSpc>
                          <a:spcPct val="100000"/>
                        </a:lnSpc>
                      </a:pPr>
                      <a:r>
                        <a:rPr lang="en-US" sz="1400">
                          <a:effectLst/>
                          <a:latin typeface="Lato" panose="020F0502020204030203" pitchFamily="34" charset="0"/>
                          <a:ea typeface="Lato" panose="020F0502020204030203" pitchFamily="34" charset="0"/>
                          <a:cs typeface="Lato" panose="020F0502020204030203" pitchFamily="34" charset="0"/>
                        </a:rPr>
                        <a:t>Alzheimer disease, multiple sclerosis, Parkinson disease, Huntington disease</a:t>
                      </a:r>
                    </a:p>
                  </a:txBody>
                  <a:tcPr anchor="ctr"/>
                </a:tc>
                <a:extLst>
                  <a:ext uri="{0D108BD9-81ED-4DB2-BD59-A6C34878D82A}">
                    <a16:rowId xmlns:a16="http://schemas.microsoft.com/office/drawing/2014/main" val="4271447894"/>
                  </a:ext>
                </a:extLst>
              </a:tr>
              <a:tr h="220056">
                <a:tc>
                  <a:txBody>
                    <a:bodyPr/>
                    <a:lstStyle/>
                    <a:p>
                      <a:pPr marR="0" algn="l" rtl="0" fontAlgn="ctr">
                        <a:lnSpc>
                          <a:spcPct val="100000"/>
                        </a:lnSpc>
                        <a:spcBef>
                          <a:spcPts val="0"/>
                        </a:spcBef>
                        <a:spcAft>
                          <a:spcPts val="0"/>
                        </a:spcAft>
                        <a:buClr>
                          <a:srgbClr val="000000"/>
                        </a:buClr>
                        <a:buFont typeface="Arial"/>
                      </a:pPr>
                      <a:r>
                        <a:rPr lang="en-US" sz="1400" b="1" i="0" u="none" strike="noStrike" cap="none">
                          <a:solidFill>
                            <a:schemeClr val="bg1"/>
                          </a:solidFill>
                          <a:latin typeface="Lato" panose="020F0502020204030203" pitchFamily="34" charset="0"/>
                          <a:ea typeface="Lato" panose="020F0502020204030203" pitchFamily="34" charset="0"/>
                          <a:cs typeface="Lato" panose="020F0502020204030203" pitchFamily="34" charset="0"/>
                          <a:sym typeface="Arial"/>
                        </a:rPr>
                        <a:t>Other neurologic</a:t>
                      </a:r>
                    </a:p>
                  </a:txBody>
                  <a:tcPr anchor="ctr">
                    <a:solidFill>
                      <a:schemeClr val="accent3">
                        <a:lumMod val="25000"/>
                      </a:schemeClr>
                    </a:solidFill>
                  </a:tcPr>
                </a:tc>
                <a:extLst>
                  <a:ext uri="{0D108BD9-81ED-4DB2-BD59-A6C34878D82A}">
                    <a16:rowId xmlns:a16="http://schemas.microsoft.com/office/drawing/2014/main" val="534577796"/>
                  </a:ext>
                </a:extLst>
              </a:tr>
              <a:tr h="386593">
                <a:tc>
                  <a:txBody>
                    <a:bodyPr/>
                    <a:lstStyle/>
                    <a:p>
                      <a:pPr fontAlgn="t">
                        <a:lnSpc>
                          <a:spcPct val="100000"/>
                        </a:lnSpc>
                      </a:pPr>
                      <a:r>
                        <a:rPr lang="en-US" sz="1400">
                          <a:effectLst/>
                          <a:latin typeface="Lato" panose="020F0502020204030203" pitchFamily="34" charset="0"/>
                          <a:ea typeface="Lato" panose="020F0502020204030203" pitchFamily="34" charset="0"/>
                          <a:cs typeface="Lato" panose="020F0502020204030203" pitchFamily="34" charset="0"/>
                        </a:rPr>
                        <a:t>Subdural hematoma, normal pressure hydrocephalus, strokes, posttraumatic brain injury syndromes, cerebral tumors</a:t>
                      </a:r>
                    </a:p>
                  </a:txBody>
                  <a:tcPr anchor="ctr"/>
                </a:tc>
                <a:extLst>
                  <a:ext uri="{0D108BD9-81ED-4DB2-BD59-A6C34878D82A}">
                    <a16:rowId xmlns:a16="http://schemas.microsoft.com/office/drawing/2014/main" val="66121040"/>
                  </a:ext>
                </a:extLst>
              </a:tr>
              <a:tr h="220056">
                <a:tc>
                  <a:txBody>
                    <a:bodyPr/>
                    <a:lstStyle/>
                    <a:p>
                      <a:pPr marR="0" algn="l" rtl="0" fontAlgn="ctr">
                        <a:lnSpc>
                          <a:spcPct val="100000"/>
                        </a:lnSpc>
                        <a:spcBef>
                          <a:spcPts val="0"/>
                        </a:spcBef>
                        <a:spcAft>
                          <a:spcPts val="0"/>
                        </a:spcAft>
                        <a:buClr>
                          <a:srgbClr val="000000"/>
                        </a:buClr>
                        <a:buFont typeface="Arial"/>
                      </a:pPr>
                      <a:r>
                        <a:rPr lang="en-US" sz="1400" b="1" i="0" u="none" strike="noStrike" cap="none">
                          <a:solidFill>
                            <a:schemeClr val="bg1"/>
                          </a:solidFill>
                          <a:latin typeface="Lato" panose="020F0502020204030203" pitchFamily="34" charset="0"/>
                          <a:ea typeface="Lato" panose="020F0502020204030203" pitchFamily="34" charset="0"/>
                          <a:cs typeface="Lato" panose="020F0502020204030203" pitchFamily="34" charset="0"/>
                          <a:sym typeface="Arial"/>
                        </a:rPr>
                        <a:t>Neoplasia</a:t>
                      </a:r>
                    </a:p>
                  </a:txBody>
                  <a:tcPr anchor="ctr">
                    <a:solidFill>
                      <a:schemeClr val="accent3">
                        <a:lumMod val="25000"/>
                      </a:schemeClr>
                    </a:solidFill>
                  </a:tcPr>
                </a:tc>
                <a:extLst>
                  <a:ext uri="{0D108BD9-81ED-4DB2-BD59-A6C34878D82A}">
                    <a16:rowId xmlns:a16="http://schemas.microsoft.com/office/drawing/2014/main" val="2122254065"/>
                  </a:ext>
                </a:extLst>
              </a:tr>
              <a:tr h="220056">
                <a:tc>
                  <a:txBody>
                    <a:bodyPr/>
                    <a:lstStyle/>
                    <a:p>
                      <a:pPr fontAlgn="t">
                        <a:lnSpc>
                          <a:spcPct val="100000"/>
                        </a:lnSpc>
                      </a:pPr>
                      <a:r>
                        <a:rPr lang="en-US" sz="1400">
                          <a:effectLst/>
                          <a:latin typeface="Lato" panose="020F0502020204030203" pitchFamily="34" charset="0"/>
                          <a:ea typeface="Lato" panose="020F0502020204030203" pitchFamily="34" charset="0"/>
                          <a:cs typeface="Lato" panose="020F0502020204030203" pitchFamily="34" charset="0"/>
                        </a:rPr>
                        <a:t>Carcinomatosis, cancers of the pancreas, lung, breast, and others</a:t>
                      </a:r>
                    </a:p>
                  </a:txBody>
                  <a:tcPr anchor="ctr"/>
                </a:tc>
                <a:extLst>
                  <a:ext uri="{0D108BD9-81ED-4DB2-BD59-A6C34878D82A}">
                    <a16:rowId xmlns:a16="http://schemas.microsoft.com/office/drawing/2014/main" val="2352705288"/>
                  </a:ext>
                </a:extLst>
              </a:tr>
              <a:tr h="220056">
                <a:tc>
                  <a:txBody>
                    <a:bodyPr/>
                    <a:lstStyle/>
                    <a:p>
                      <a:pPr marR="0" algn="l" rtl="0" fontAlgn="ctr">
                        <a:lnSpc>
                          <a:spcPct val="100000"/>
                        </a:lnSpc>
                        <a:spcBef>
                          <a:spcPts val="0"/>
                        </a:spcBef>
                        <a:spcAft>
                          <a:spcPts val="0"/>
                        </a:spcAft>
                        <a:buClr>
                          <a:srgbClr val="000000"/>
                        </a:buClr>
                        <a:buFont typeface="Arial"/>
                      </a:pPr>
                      <a:r>
                        <a:rPr lang="en-US" sz="1400" b="1" i="0" u="none" strike="noStrike" cap="none">
                          <a:solidFill>
                            <a:schemeClr val="bg1"/>
                          </a:solidFill>
                          <a:latin typeface="Lato" panose="020F0502020204030203" pitchFamily="34" charset="0"/>
                          <a:ea typeface="Lato" panose="020F0502020204030203" pitchFamily="34" charset="0"/>
                          <a:cs typeface="Lato" panose="020F0502020204030203" pitchFamily="34" charset="0"/>
                          <a:sym typeface="Arial"/>
                        </a:rPr>
                        <a:t>Others</a:t>
                      </a:r>
                    </a:p>
                  </a:txBody>
                  <a:tcPr anchor="ctr">
                    <a:solidFill>
                      <a:schemeClr val="accent3">
                        <a:lumMod val="25000"/>
                      </a:schemeClr>
                    </a:solidFill>
                  </a:tcPr>
                </a:tc>
                <a:extLst>
                  <a:ext uri="{0D108BD9-81ED-4DB2-BD59-A6C34878D82A}">
                    <a16:rowId xmlns:a16="http://schemas.microsoft.com/office/drawing/2014/main" val="2118601445"/>
                  </a:ext>
                </a:extLst>
              </a:tr>
              <a:tr h="386593">
                <a:tc>
                  <a:txBody>
                    <a:bodyPr/>
                    <a:lstStyle/>
                    <a:p>
                      <a:pPr fontAlgn="t">
                        <a:lnSpc>
                          <a:spcPct val="100000"/>
                        </a:lnSpc>
                      </a:pPr>
                      <a:r>
                        <a:rPr lang="en-US" sz="1400" b="1">
                          <a:effectLst/>
                          <a:latin typeface="Lato" panose="020F0502020204030203" pitchFamily="34" charset="0"/>
                          <a:ea typeface="Lato" panose="020F0502020204030203" pitchFamily="34" charset="0"/>
                          <a:cs typeface="Lato" panose="020F0502020204030203" pitchFamily="34" charset="0"/>
                        </a:rPr>
                        <a:t>Systemic lupus erythematosus</a:t>
                      </a:r>
                      <a:r>
                        <a:rPr lang="en-US" sz="1400">
                          <a:effectLst/>
                          <a:latin typeface="Lato" panose="020F0502020204030203" pitchFamily="34" charset="0"/>
                          <a:ea typeface="Lato" panose="020F0502020204030203" pitchFamily="34" charset="0"/>
                          <a:cs typeface="Lato" panose="020F0502020204030203" pitchFamily="34" charset="0"/>
                        </a:rPr>
                        <a:t>, other collagen vascular disorders, other chronic inflammatory or autoimmune disorders, </a:t>
                      </a:r>
                      <a:r>
                        <a:rPr lang="en-US" sz="1400" b="1">
                          <a:effectLst/>
                          <a:latin typeface="Lato" panose="020F0502020204030203" pitchFamily="34" charset="0"/>
                          <a:ea typeface="Lato" panose="020F0502020204030203" pitchFamily="34" charset="0"/>
                          <a:cs typeface="Lato" panose="020F0502020204030203" pitchFamily="34" charset="0"/>
                        </a:rPr>
                        <a:t>heart failure</a:t>
                      </a:r>
                    </a:p>
                  </a:txBody>
                  <a:tcPr anchor="ctr"/>
                </a:tc>
                <a:extLst>
                  <a:ext uri="{0D108BD9-81ED-4DB2-BD59-A6C34878D82A}">
                    <a16:rowId xmlns:a16="http://schemas.microsoft.com/office/drawing/2014/main" val="1022133479"/>
                  </a:ext>
                </a:extLst>
              </a:tr>
            </a:tbl>
          </a:graphicData>
        </a:graphic>
      </p:graphicFrame>
    </p:spTree>
    <p:extLst>
      <p:ext uri="{BB962C8B-B14F-4D97-AF65-F5344CB8AC3E}">
        <p14:creationId xmlns:p14="http://schemas.microsoft.com/office/powerpoint/2010/main" val="271257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6B95-C709-D348-9CD6-7129748F1B97}"/>
              </a:ext>
            </a:extLst>
          </p:cNvPr>
          <p:cNvSpPr>
            <a:spLocks noGrp="1"/>
          </p:cNvSpPr>
          <p:nvPr>
            <p:ph type="title"/>
          </p:nvPr>
        </p:nvSpPr>
        <p:spPr/>
        <p:txBody>
          <a:bodyPr/>
          <a:lstStyle/>
          <a:p>
            <a:r>
              <a:rPr lang="en-US"/>
              <a:t>Neurobiology</a:t>
            </a:r>
          </a:p>
        </p:txBody>
      </p:sp>
      <p:sp>
        <p:nvSpPr>
          <p:cNvPr id="3" name="Text Placeholder 2">
            <a:extLst>
              <a:ext uri="{FF2B5EF4-FFF2-40B4-BE49-F238E27FC236}">
                <a16:creationId xmlns:a16="http://schemas.microsoft.com/office/drawing/2014/main" id="{BFDE3A3A-704F-B640-B279-C4F0AC708EC3}"/>
              </a:ext>
            </a:extLst>
          </p:cNvPr>
          <p:cNvSpPr>
            <a:spLocks noGrp="1"/>
          </p:cNvSpPr>
          <p:nvPr>
            <p:ph type="body" idx="1"/>
          </p:nvPr>
        </p:nvSpPr>
        <p:spPr/>
        <p:txBody>
          <a:bodyPr/>
          <a:lstStyle/>
          <a:p>
            <a:pPr>
              <a:spcAft>
                <a:spcPts val="1000"/>
              </a:spcAft>
            </a:pPr>
            <a:r>
              <a:rPr lang="en-US"/>
              <a:t>HPA axis</a:t>
            </a:r>
          </a:p>
          <a:p>
            <a:pPr lvl="1">
              <a:spcAft>
                <a:spcPts val="1000"/>
              </a:spcAft>
            </a:pPr>
            <a:r>
              <a:rPr lang="en-US"/>
              <a:t>↑ </a:t>
            </a:r>
            <a:r>
              <a:rPr lang="en-US" b="1"/>
              <a:t>corticotropin-releasing hormone (CRH)</a:t>
            </a:r>
            <a:endParaRPr lang="en-US"/>
          </a:p>
          <a:p>
            <a:pPr lvl="1">
              <a:spcAft>
                <a:spcPts val="1000"/>
              </a:spcAft>
            </a:pPr>
            <a:r>
              <a:rPr lang="en-US"/>
              <a:t>Excess HPA axis activity </a:t>
            </a:r>
            <a:r>
              <a:rPr lang="en-US">
                <a:sym typeface="Wingdings" pitchFamily="2" charset="2"/>
              </a:rPr>
              <a:t> suppressed </a:t>
            </a:r>
            <a:r>
              <a:rPr lang="en-US"/>
              <a:t>neurogenesis and hippocampal atrophy</a:t>
            </a:r>
          </a:p>
          <a:p>
            <a:pPr>
              <a:spcAft>
                <a:spcPts val="1000"/>
              </a:spcAft>
            </a:pPr>
            <a:r>
              <a:rPr lang="en-US"/>
              <a:t>Immune system: </a:t>
            </a:r>
          </a:p>
          <a:p>
            <a:pPr lvl="1">
              <a:spcAft>
                <a:spcPts val="1000"/>
              </a:spcAft>
            </a:pPr>
            <a:r>
              <a:rPr lang="en-US"/>
              <a:t>↑ inflammation</a:t>
            </a:r>
          </a:p>
          <a:p>
            <a:pPr lvl="1">
              <a:spcAft>
                <a:spcPts val="1000"/>
              </a:spcAft>
            </a:pPr>
            <a:r>
              <a:rPr lang="en-US"/>
              <a:t>↓ immune response</a:t>
            </a:r>
          </a:p>
          <a:p>
            <a:pPr lvl="1">
              <a:spcAft>
                <a:spcPts val="1000"/>
              </a:spcAft>
            </a:pPr>
            <a:endParaRPr lang="en-US"/>
          </a:p>
        </p:txBody>
      </p:sp>
      <p:pic>
        <p:nvPicPr>
          <p:cNvPr id="6" name="Picture 5">
            <a:extLst>
              <a:ext uri="{FF2B5EF4-FFF2-40B4-BE49-F238E27FC236}">
                <a16:creationId xmlns:a16="http://schemas.microsoft.com/office/drawing/2014/main" id="{ADD134A4-1DAA-5F49-9A78-E918A640A21E}"/>
              </a:ext>
            </a:extLst>
          </p:cNvPr>
          <p:cNvPicPr>
            <a:picLocks noChangeAspect="1"/>
          </p:cNvPicPr>
          <p:nvPr/>
        </p:nvPicPr>
        <p:blipFill>
          <a:blip r:embed="rId3"/>
          <a:stretch>
            <a:fillRect/>
          </a:stretch>
        </p:blipFill>
        <p:spPr>
          <a:xfrm>
            <a:off x="6096000" y="696922"/>
            <a:ext cx="5965371" cy="5746592"/>
          </a:xfrm>
          <a:prstGeom prst="rect">
            <a:avLst/>
          </a:prstGeom>
        </p:spPr>
      </p:pic>
      <p:sp>
        <p:nvSpPr>
          <p:cNvPr id="4" name="TextBox 3">
            <a:extLst>
              <a:ext uri="{FF2B5EF4-FFF2-40B4-BE49-F238E27FC236}">
                <a16:creationId xmlns:a16="http://schemas.microsoft.com/office/drawing/2014/main" id="{8A294390-84B6-DA4A-A94F-E61C0D937429}"/>
              </a:ext>
            </a:extLst>
          </p:cNvPr>
          <p:cNvSpPr txBox="1"/>
          <p:nvPr/>
        </p:nvSpPr>
        <p:spPr>
          <a:xfrm>
            <a:off x="5968998" y="6443514"/>
            <a:ext cx="6223002" cy="415498"/>
          </a:xfrm>
          <a:prstGeom prst="rect">
            <a:avLst/>
          </a:prstGeom>
          <a:noFill/>
        </p:spPr>
        <p:txBody>
          <a:bodyPr wrap="square" rtlCol="0">
            <a:spAutoFit/>
          </a:bodyPr>
          <a:lstStyle/>
          <a:p>
            <a:r>
              <a:rPr lang="en-US" sz="1050" dirty="0" err="1">
                <a:solidFill>
                  <a:schemeClr val="bg1">
                    <a:lumMod val="85000"/>
                  </a:schemeClr>
                </a:solidFill>
                <a:latin typeface="Lato" panose="020F0502020204030203" pitchFamily="34" charset="0"/>
                <a:ea typeface="Lato" panose="020F0502020204030203" pitchFamily="34" charset="0"/>
                <a:cs typeface="Lato" panose="020F0502020204030203" pitchFamily="34" charset="0"/>
              </a:rPr>
              <a:t>Otte</a:t>
            </a:r>
            <a:r>
              <a:rPr lang="en-US" sz="1050" dirty="0">
                <a:solidFill>
                  <a:schemeClr val="bg1">
                    <a:lumMod val="85000"/>
                  </a:schemeClr>
                </a:solidFill>
                <a:latin typeface="Lato" panose="020F0502020204030203" pitchFamily="34" charset="0"/>
                <a:ea typeface="Lato" panose="020F0502020204030203" pitchFamily="34" charset="0"/>
                <a:cs typeface="Lato" panose="020F0502020204030203" pitchFamily="34" charset="0"/>
              </a:rPr>
              <a:t> C, Gold SM, </a:t>
            </a:r>
            <a:r>
              <a:rPr lang="en-US" sz="1050" dirty="0" err="1">
                <a:solidFill>
                  <a:schemeClr val="bg1">
                    <a:lumMod val="85000"/>
                  </a:schemeClr>
                </a:solidFill>
                <a:latin typeface="Lato" panose="020F0502020204030203" pitchFamily="34" charset="0"/>
                <a:ea typeface="Lato" panose="020F0502020204030203" pitchFamily="34" charset="0"/>
                <a:cs typeface="Lato" panose="020F0502020204030203" pitchFamily="34" charset="0"/>
              </a:rPr>
              <a:t>Penninx</a:t>
            </a:r>
            <a:r>
              <a:rPr lang="en-US" sz="1050" dirty="0">
                <a:solidFill>
                  <a:schemeClr val="bg1">
                    <a:lumMod val="85000"/>
                  </a:schemeClr>
                </a:solidFill>
                <a:latin typeface="Lato" panose="020F0502020204030203" pitchFamily="34" charset="0"/>
                <a:ea typeface="Lato" panose="020F0502020204030203" pitchFamily="34" charset="0"/>
                <a:cs typeface="Lato" panose="020F0502020204030203" pitchFamily="34" charset="0"/>
              </a:rPr>
              <a:t> BW, et al. Major depressive disorder. </a:t>
            </a:r>
            <a:r>
              <a:rPr lang="en-US" sz="1050" i="1" dirty="0">
                <a:solidFill>
                  <a:schemeClr val="bg1">
                    <a:lumMod val="85000"/>
                  </a:schemeClr>
                </a:solidFill>
                <a:latin typeface="Lato" panose="020F0502020204030203" pitchFamily="34" charset="0"/>
                <a:ea typeface="Lato" panose="020F0502020204030203" pitchFamily="34" charset="0"/>
                <a:cs typeface="Lato" panose="020F0502020204030203" pitchFamily="34" charset="0"/>
              </a:rPr>
              <a:t>Nat Rev Dis Primers</a:t>
            </a:r>
            <a:r>
              <a:rPr lang="en-US" sz="1050" dirty="0">
                <a:solidFill>
                  <a:schemeClr val="bg1">
                    <a:lumMod val="85000"/>
                  </a:schemeClr>
                </a:solidFill>
                <a:latin typeface="Lato" panose="020F0502020204030203" pitchFamily="34" charset="0"/>
                <a:ea typeface="Lato" panose="020F0502020204030203" pitchFamily="34" charset="0"/>
                <a:cs typeface="Lato" panose="020F0502020204030203" pitchFamily="34" charset="0"/>
              </a:rPr>
              <a:t>. 2016;2:16065. Published 2016 Sep 15. doi:10.1038/nrdp.2016.65</a:t>
            </a:r>
          </a:p>
        </p:txBody>
      </p:sp>
    </p:spTree>
    <p:extLst>
      <p:ext uri="{BB962C8B-B14F-4D97-AF65-F5344CB8AC3E}">
        <p14:creationId xmlns:p14="http://schemas.microsoft.com/office/powerpoint/2010/main" val="340054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6B95-C709-D348-9CD6-7129748F1B97}"/>
              </a:ext>
            </a:extLst>
          </p:cNvPr>
          <p:cNvSpPr>
            <a:spLocks noGrp="1"/>
          </p:cNvSpPr>
          <p:nvPr>
            <p:ph type="title"/>
          </p:nvPr>
        </p:nvSpPr>
        <p:spPr/>
        <p:txBody>
          <a:bodyPr/>
          <a:lstStyle/>
          <a:p>
            <a:r>
              <a:rPr lang="en-US"/>
              <a:t>Neural networks</a:t>
            </a:r>
          </a:p>
        </p:txBody>
      </p:sp>
      <p:sp>
        <p:nvSpPr>
          <p:cNvPr id="3" name="Text Placeholder 2">
            <a:extLst>
              <a:ext uri="{FF2B5EF4-FFF2-40B4-BE49-F238E27FC236}">
                <a16:creationId xmlns:a16="http://schemas.microsoft.com/office/drawing/2014/main" id="{BFDE3A3A-704F-B640-B279-C4F0AC708EC3}"/>
              </a:ext>
            </a:extLst>
          </p:cNvPr>
          <p:cNvSpPr>
            <a:spLocks noGrp="1"/>
          </p:cNvSpPr>
          <p:nvPr>
            <p:ph type="body" idx="1"/>
          </p:nvPr>
        </p:nvSpPr>
        <p:spPr>
          <a:xfrm>
            <a:off x="723779" y="1941670"/>
            <a:ext cx="10698964" cy="4916330"/>
          </a:xfrm>
        </p:spPr>
        <p:txBody>
          <a:bodyPr/>
          <a:lstStyle/>
          <a:p>
            <a:pPr>
              <a:spcAft>
                <a:spcPts val="1000"/>
              </a:spcAft>
            </a:pPr>
            <a:r>
              <a:rPr lang="en-US" b="1"/>
              <a:t>Affective-salience network:</a:t>
            </a:r>
            <a:r>
              <a:rPr lang="en-US"/>
              <a:t> guides motivation behaviors</a:t>
            </a:r>
          </a:p>
          <a:p>
            <a:pPr lvl="1">
              <a:spcAft>
                <a:spcPts val="1000"/>
              </a:spcAft>
            </a:pPr>
            <a:r>
              <a:rPr lang="en-US"/>
              <a:t>↑ connectivity/activation of the amygdala, dorsal anterior insula in MDD</a:t>
            </a:r>
          </a:p>
          <a:p>
            <a:pPr lvl="2">
              <a:spcAft>
                <a:spcPts val="1000"/>
              </a:spcAft>
            </a:pPr>
            <a:r>
              <a:rPr lang="en-US"/>
              <a:t>↑ salience for negative thoughts</a:t>
            </a:r>
          </a:p>
          <a:p>
            <a:pPr>
              <a:spcAft>
                <a:spcPts val="1000"/>
              </a:spcAft>
            </a:pPr>
            <a:r>
              <a:rPr lang="en-US" b="1"/>
              <a:t>Default mode network</a:t>
            </a:r>
            <a:r>
              <a:rPr lang="en-US"/>
              <a:t>: guides activity in “resting states” (mental activity is directed internally)</a:t>
            </a:r>
          </a:p>
          <a:p>
            <a:pPr lvl="1">
              <a:spcAft>
                <a:spcPts val="1000"/>
              </a:spcAft>
            </a:pPr>
            <a:r>
              <a:rPr lang="en-US"/>
              <a:t>↑ connectivity of default mode network in MDD</a:t>
            </a:r>
          </a:p>
          <a:p>
            <a:pPr lvl="2">
              <a:spcAft>
                <a:spcPts val="1000"/>
              </a:spcAft>
            </a:pPr>
            <a:r>
              <a:rPr lang="en-US"/>
              <a:t>↑ self-rumination thoughts</a:t>
            </a:r>
          </a:p>
          <a:p>
            <a:pPr>
              <a:spcAft>
                <a:spcPts val="1000"/>
              </a:spcAft>
            </a:pPr>
            <a:r>
              <a:rPr lang="en-US" b="1"/>
              <a:t>Frontoparietal cognitive circuit:</a:t>
            </a:r>
            <a:r>
              <a:rPr lang="en-US"/>
              <a:t> guides many cognitive tasks</a:t>
            </a:r>
          </a:p>
          <a:p>
            <a:pPr lvl="1">
              <a:spcAft>
                <a:spcPts val="1000"/>
              </a:spcAft>
            </a:pPr>
            <a:r>
              <a:rPr lang="en-US"/>
              <a:t>↓ connectivity in MDD (especially in dorsolateral prefrontal cortex)</a:t>
            </a:r>
          </a:p>
          <a:p>
            <a:pPr lvl="2">
              <a:spcAft>
                <a:spcPts val="1000"/>
              </a:spcAft>
            </a:pPr>
            <a:r>
              <a:rPr lang="en-US"/>
              <a:t>↓ goal-directed attention behaviors</a:t>
            </a:r>
          </a:p>
          <a:p>
            <a:pPr>
              <a:spcAft>
                <a:spcPts val="1000"/>
              </a:spcAft>
            </a:pPr>
            <a:endParaRPr lang="en-US" b="1"/>
          </a:p>
          <a:p>
            <a:pPr lvl="1">
              <a:spcAft>
                <a:spcPts val="1000"/>
              </a:spcAft>
            </a:pPr>
            <a:endParaRPr lang="en-US"/>
          </a:p>
        </p:txBody>
      </p:sp>
    </p:spTree>
    <p:extLst>
      <p:ext uri="{BB962C8B-B14F-4D97-AF65-F5344CB8AC3E}">
        <p14:creationId xmlns:p14="http://schemas.microsoft.com/office/powerpoint/2010/main" val="184993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4537073" y="3946798"/>
            <a:ext cx="6713600" cy="1546400"/>
          </a:xfrm>
          <a:prstGeom prst="rect">
            <a:avLst/>
          </a:prstGeom>
        </p:spPr>
        <p:txBody>
          <a:bodyPr spcFirstLastPara="1" wrap="square" lIns="0" tIns="0" rIns="0" bIns="0" anchor="b" anchorCtr="0">
            <a:noAutofit/>
          </a:bodyPr>
          <a:lstStyle/>
          <a:p>
            <a:r>
              <a:rPr lang="en"/>
              <a:t>Assessment &amp; Diagnosis</a:t>
            </a:r>
            <a:endParaRPr/>
          </a:p>
        </p:txBody>
      </p:sp>
      <p:sp>
        <p:nvSpPr>
          <p:cNvPr id="93" name="Google Shape;93;p17"/>
          <p:cNvSpPr/>
          <p:nvPr/>
        </p:nvSpPr>
        <p:spPr>
          <a:xfrm>
            <a:off x="2386532" y="2091066"/>
            <a:ext cx="1373667" cy="3402132"/>
          </a:xfrm>
          <a:prstGeom prst="rect">
            <a:avLst/>
          </a:prstGeom>
        </p:spPr>
        <p:txBody>
          <a:bodyPr>
            <a:prstTxWarp prst="textPlain">
              <a:avLst/>
            </a:prstTxWarp>
          </a:bodyPr>
          <a:lstStyle/>
          <a:p>
            <a:pPr lvl="0" algn="ctr"/>
            <a:r>
              <a:rPr lang="en-US" sz="1867" b="1">
                <a:solidFill>
                  <a:schemeClr val="lt1"/>
                </a:solidFill>
                <a:latin typeface="Encode Sans SemiCondensed" pitchFamily="2" charset="77"/>
              </a:rPr>
              <a:t>3</a:t>
            </a:r>
            <a:endParaRPr sz="1867" b="1">
              <a:solidFill>
                <a:schemeClr val="lt1"/>
              </a:solidFill>
              <a:latin typeface="Encode Sans SemiCondensed" pitchFamily="2" charset="77"/>
            </a:endParaRPr>
          </a:p>
        </p:txBody>
      </p:sp>
    </p:spTree>
    <p:extLst>
      <p:ext uri="{BB962C8B-B14F-4D97-AF65-F5344CB8AC3E}">
        <p14:creationId xmlns:p14="http://schemas.microsoft.com/office/powerpoint/2010/main" val="2069712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alpha val="1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D8D9-9470-4546-AB51-5565C629198F}"/>
              </a:ext>
            </a:extLst>
          </p:cNvPr>
          <p:cNvSpPr>
            <a:spLocks noGrp="1"/>
          </p:cNvSpPr>
          <p:nvPr>
            <p:ph type="title"/>
          </p:nvPr>
        </p:nvSpPr>
        <p:spPr>
          <a:xfrm>
            <a:off x="723779" y="696922"/>
            <a:ext cx="10316256" cy="898800"/>
          </a:xfrm>
        </p:spPr>
        <p:txBody>
          <a:bodyPr anchor="ctr"/>
          <a:lstStyle/>
          <a:p>
            <a:r>
              <a:rPr lang="en-US" sz="4800"/>
              <a:t>DSM-5 Diagnostic Criteria for MDD</a:t>
            </a:r>
          </a:p>
        </p:txBody>
      </p:sp>
      <p:sp>
        <p:nvSpPr>
          <p:cNvPr id="3" name="Text Placeholder 2">
            <a:extLst>
              <a:ext uri="{FF2B5EF4-FFF2-40B4-BE49-F238E27FC236}">
                <a16:creationId xmlns:a16="http://schemas.microsoft.com/office/drawing/2014/main" id="{D3F2F30E-7825-174D-8331-3545076F38CA}"/>
              </a:ext>
            </a:extLst>
          </p:cNvPr>
          <p:cNvSpPr>
            <a:spLocks noGrp="1"/>
          </p:cNvSpPr>
          <p:nvPr>
            <p:ph type="body" idx="1"/>
          </p:nvPr>
        </p:nvSpPr>
        <p:spPr>
          <a:xfrm>
            <a:off x="616203" y="1713070"/>
            <a:ext cx="6214904" cy="5144930"/>
          </a:xfrm>
        </p:spPr>
        <p:txBody>
          <a:bodyPr/>
          <a:lstStyle/>
          <a:p>
            <a:pPr>
              <a:spcAft>
                <a:spcPts val="600"/>
              </a:spcAft>
              <a:buFont typeface="+mj-lt"/>
              <a:buAutoNum type="alphaUcPeriod"/>
            </a:pPr>
            <a:r>
              <a:rPr lang="en-US" b="1" u="sng">
                <a:solidFill>
                  <a:schemeClr val="tx1">
                    <a:lumMod val="75000"/>
                  </a:schemeClr>
                </a:solidFill>
              </a:rPr>
              <a:t>Five</a:t>
            </a:r>
            <a:r>
              <a:rPr lang="en-US" sz="1800"/>
              <a:t> or more of the following in a </a:t>
            </a:r>
            <a:r>
              <a:rPr lang="en-US" b="1" u="sng">
                <a:solidFill>
                  <a:schemeClr val="tx1">
                    <a:lumMod val="75000"/>
                  </a:schemeClr>
                </a:solidFill>
              </a:rPr>
              <a:t>2-week</a:t>
            </a:r>
            <a:r>
              <a:rPr lang="en-US" sz="1800"/>
              <a:t> period:</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S</a:t>
            </a:r>
            <a:r>
              <a:rPr lang="en-US" sz="1800">
                <a:latin typeface="Lato" panose="020F0502020204030203" pitchFamily="34" charset="0"/>
                <a:ea typeface="Lato" panose="020F0502020204030203" pitchFamily="34" charset="0"/>
                <a:cs typeface="Lato" panose="020F0502020204030203" pitchFamily="34" charset="0"/>
              </a:rPr>
              <a:t>leep (insomnia or hypersomnia)</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I</a:t>
            </a:r>
            <a:r>
              <a:rPr lang="en-US" sz="1800">
                <a:latin typeface="Lato" panose="020F0502020204030203" pitchFamily="34" charset="0"/>
                <a:ea typeface="Lato" panose="020F0502020204030203" pitchFamily="34" charset="0"/>
                <a:cs typeface="Lato" panose="020F0502020204030203" pitchFamily="34" charset="0"/>
              </a:rPr>
              <a:t>nterest loss (anhedonia)</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G</a:t>
            </a:r>
            <a:r>
              <a:rPr lang="en-US" sz="1800">
                <a:latin typeface="Lato" panose="020F0502020204030203" pitchFamily="34" charset="0"/>
                <a:ea typeface="Lato" panose="020F0502020204030203" pitchFamily="34" charset="0"/>
                <a:cs typeface="Lato" panose="020F0502020204030203" pitchFamily="34" charset="0"/>
              </a:rPr>
              <a:t>uilt (low self-esteem, feelings of worthlessness)</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E</a:t>
            </a:r>
            <a:r>
              <a:rPr lang="en-US" sz="1800">
                <a:latin typeface="Lato" panose="020F0502020204030203" pitchFamily="34" charset="0"/>
                <a:ea typeface="Lato" panose="020F0502020204030203" pitchFamily="34" charset="0"/>
                <a:cs typeface="Lato" panose="020F0502020204030203" pitchFamily="34" charset="0"/>
              </a:rPr>
              <a:t>nergy (fatigue or loss of energy)</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C</a:t>
            </a:r>
            <a:r>
              <a:rPr lang="en-US" sz="1800">
                <a:latin typeface="Lato" panose="020F0502020204030203" pitchFamily="34" charset="0"/>
                <a:ea typeface="Lato" panose="020F0502020204030203" pitchFamily="34" charset="0"/>
                <a:cs typeface="Lato" panose="020F0502020204030203" pitchFamily="34" charset="0"/>
              </a:rPr>
              <a:t>oncentration (poor concentration or difficulty making decisions)</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A</a:t>
            </a:r>
            <a:r>
              <a:rPr lang="en-US" sz="1800">
                <a:latin typeface="Lato" panose="020F0502020204030203" pitchFamily="34" charset="0"/>
                <a:ea typeface="Lato" panose="020F0502020204030203" pitchFamily="34" charset="0"/>
                <a:cs typeface="Lato" panose="020F0502020204030203" pitchFamily="34" charset="0"/>
              </a:rPr>
              <a:t>ppetite (↓ or ↑) </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P</a:t>
            </a:r>
            <a:r>
              <a:rPr lang="en-US" sz="1800">
                <a:latin typeface="Lato" panose="020F0502020204030203" pitchFamily="34" charset="0"/>
                <a:ea typeface="Lato" panose="020F0502020204030203" pitchFamily="34" charset="0"/>
                <a:cs typeface="Lato" panose="020F0502020204030203" pitchFamily="34" charset="0"/>
              </a:rPr>
              <a:t>sychomotor agitation or retardation</a:t>
            </a:r>
          </a:p>
          <a:p>
            <a:pPr marL="801687" lvl="1" indent="0">
              <a:spcBef>
                <a:spcPts val="1200"/>
              </a:spcBef>
              <a:buNone/>
            </a:pPr>
            <a:r>
              <a:rPr lang="en-US" sz="2400" b="1">
                <a:solidFill>
                  <a:srgbClr val="C00000"/>
                </a:solidFill>
                <a:latin typeface="Lato" panose="020F0502020204030203" pitchFamily="34" charset="0"/>
                <a:ea typeface="Lato" panose="020F0502020204030203" pitchFamily="34" charset="0"/>
                <a:cs typeface="Lato" panose="020F0502020204030203" pitchFamily="34" charset="0"/>
              </a:rPr>
              <a:t>S</a:t>
            </a:r>
            <a:r>
              <a:rPr lang="en-US" sz="1800">
                <a:latin typeface="Lato" panose="020F0502020204030203" pitchFamily="34" charset="0"/>
                <a:ea typeface="Lato" panose="020F0502020204030203" pitchFamily="34" charset="0"/>
                <a:cs typeface="Lato" panose="020F0502020204030203" pitchFamily="34" charset="0"/>
              </a:rPr>
              <a:t>uicidal ideation</a:t>
            </a:r>
          </a:p>
          <a:p>
            <a:pPr lvl="1"/>
            <a:endParaRPr lang="en-US"/>
          </a:p>
        </p:txBody>
      </p:sp>
      <p:sp>
        <p:nvSpPr>
          <p:cNvPr id="7" name="Text Placeholder 2">
            <a:extLst>
              <a:ext uri="{FF2B5EF4-FFF2-40B4-BE49-F238E27FC236}">
                <a16:creationId xmlns:a16="http://schemas.microsoft.com/office/drawing/2014/main" id="{C8516EE1-4CDF-7C48-9EA5-F4E5C4C8593D}"/>
              </a:ext>
            </a:extLst>
          </p:cNvPr>
          <p:cNvSpPr txBox="1">
            <a:spLocks/>
          </p:cNvSpPr>
          <p:nvPr/>
        </p:nvSpPr>
        <p:spPr>
          <a:xfrm>
            <a:off x="6660188" y="1718364"/>
            <a:ext cx="5213566" cy="51449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0"/>
              </a:spcBef>
              <a:spcAft>
                <a:spcPts val="0"/>
              </a:spcAft>
              <a:buClr>
                <a:schemeClr val="tx1">
                  <a:lumMod val="60000"/>
                  <a:lumOff val="40000"/>
                </a:schemeClr>
              </a:buClr>
              <a:buSzPts val="2000"/>
              <a:buFont typeface="Karla"/>
              <a:buChar char="▪"/>
              <a:defRPr sz="2000" b="0" i="0" u="none" strike="noStrike" cap="none">
                <a:solidFill>
                  <a:schemeClr val="dk1"/>
                </a:solidFill>
                <a:latin typeface="Lato" panose="020F0502020204030203" pitchFamily="34" charset="0"/>
                <a:ea typeface="Lato" panose="020F0502020204030203" pitchFamily="34" charset="0"/>
                <a:cs typeface="Lato" panose="020F0502020204030203" pitchFamily="34" charset="0"/>
                <a:sym typeface="Karla"/>
              </a:defRPr>
            </a:lvl1pPr>
            <a:lvl2pPr marL="1219170" marR="0" lvl="1" indent="-474121" algn="l" rtl="0">
              <a:lnSpc>
                <a:spcPct val="100000"/>
              </a:lnSpc>
              <a:spcBef>
                <a:spcPts val="8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828754" marR="0" lvl="2" indent="-474121" algn="l" rtl="0">
              <a:lnSpc>
                <a:spcPct val="100000"/>
              </a:lnSpc>
              <a:spcBef>
                <a:spcPts val="8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2438339" marR="0" lvl="3"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3047924" marR="0" lvl="4"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3657509" marR="0" lvl="5"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4267093" marR="0" lvl="6"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4876678" marR="0" lvl="7"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5486263" marR="0" lvl="8" indent="-474121" algn="l" rtl="0">
              <a:lnSpc>
                <a:spcPct val="100000"/>
              </a:lnSpc>
              <a:spcBef>
                <a:spcPts val="800"/>
              </a:spcBef>
              <a:spcAft>
                <a:spcPts val="8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a:spcAft>
                <a:spcPts val="600"/>
              </a:spcAft>
              <a:buFont typeface="+mj-lt"/>
              <a:buAutoNum type="alphaUcPeriod" startAt="2"/>
            </a:pPr>
            <a:r>
              <a:rPr lang="en-US" sz="1800">
                <a:solidFill>
                  <a:schemeClr val="tx1">
                    <a:lumMod val="75000"/>
                  </a:schemeClr>
                </a:solidFill>
              </a:rPr>
              <a:t>One symptom has to be either:</a:t>
            </a:r>
          </a:p>
          <a:p>
            <a:pPr lvl="1">
              <a:spcAft>
                <a:spcPts val="600"/>
              </a:spcAft>
            </a:pPr>
            <a:r>
              <a:rPr lang="en-US" sz="1800" b="1">
                <a:solidFill>
                  <a:schemeClr val="tx1">
                    <a:lumMod val="75000"/>
                  </a:schemeClr>
                </a:solidFill>
                <a:latin typeface="Lato" panose="020F0502020204030203" pitchFamily="34" charset="0"/>
                <a:ea typeface="Lato" panose="020F0502020204030203" pitchFamily="34" charset="0"/>
                <a:cs typeface="Lato" panose="020F0502020204030203" pitchFamily="34" charset="0"/>
              </a:rPr>
              <a:t>Depressed mood</a:t>
            </a:r>
            <a:r>
              <a:rPr lang="en-US" sz="1800">
                <a:solidFill>
                  <a:schemeClr val="tx1">
                    <a:lumMod val="75000"/>
                  </a:schemeClr>
                </a:solidFill>
                <a:latin typeface="Lato" panose="020F0502020204030203" pitchFamily="34" charset="0"/>
                <a:ea typeface="Lato" panose="020F0502020204030203" pitchFamily="34" charset="0"/>
                <a:cs typeface="Lato" panose="020F0502020204030203" pitchFamily="34" charset="0"/>
              </a:rPr>
              <a:t> </a:t>
            </a:r>
          </a:p>
          <a:p>
            <a:pPr lvl="1">
              <a:spcAft>
                <a:spcPts val="600"/>
              </a:spcAft>
            </a:pPr>
            <a:r>
              <a:rPr lang="en-US" sz="1800" b="1">
                <a:solidFill>
                  <a:schemeClr val="tx1">
                    <a:lumMod val="75000"/>
                  </a:schemeClr>
                </a:solidFill>
                <a:latin typeface="Lato" panose="020F0502020204030203" pitchFamily="34" charset="0"/>
                <a:ea typeface="Lato" panose="020F0502020204030203" pitchFamily="34" charset="0"/>
                <a:cs typeface="Lato" panose="020F0502020204030203" pitchFamily="34" charset="0"/>
              </a:rPr>
              <a:t>Anhedonia</a:t>
            </a:r>
            <a:endParaRPr lang="en-US" sz="1800">
              <a:solidFill>
                <a:schemeClr val="tx1">
                  <a:lumMod val="75000"/>
                </a:schemeClr>
              </a:solidFill>
              <a:latin typeface="Lato" panose="020F0502020204030203" pitchFamily="34" charset="0"/>
              <a:ea typeface="Lato" panose="020F0502020204030203" pitchFamily="34" charset="0"/>
              <a:cs typeface="Lato" panose="020F0502020204030203" pitchFamily="34" charset="0"/>
            </a:endParaRPr>
          </a:p>
          <a:p>
            <a:pPr>
              <a:spcBef>
                <a:spcPts val="1200"/>
              </a:spcBef>
              <a:buFont typeface="+mj-lt"/>
              <a:buAutoNum type="alphaUcPeriod" startAt="2"/>
            </a:pPr>
            <a:r>
              <a:rPr lang="en-US" sz="1800">
                <a:solidFill>
                  <a:schemeClr val="tx1">
                    <a:lumMod val="75000"/>
                  </a:schemeClr>
                </a:solidFill>
              </a:rPr>
              <a:t>Distress or impaired functioning</a:t>
            </a:r>
          </a:p>
          <a:p>
            <a:pPr>
              <a:spcBef>
                <a:spcPts val="1200"/>
              </a:spcBef>
              <a:buFont typeface="+mj-lt"/>
              <a:buAutoNum type="alphaUcPeriod" startAt="2"/>
            </a:pPr>
            <a:r>
              <a:rPr lang="en-US" sz="1800">
                <a:solidFill>
                  <a:schemeClr val="tx1">
                    <a:lumMod val="75000"/>
                  </a:schemeClr>
                </a:solidFill>
              </a:rPr>
              <a:t>Not due to psychoactive substance, another psychiatric disorder, or another medical condition</a:t>
            </a:r>
          </a:p>
          <a:p>
            <a:pPr>
              <a:spcBef>
                <a:spcPts val="1200"/>
              </a:spcBef>
              <a:buFont typeface="+mj-lt"/>
              <a:buAutoNum type="alphaUcPeriod" startAt="2"/>
            </a:pPr>
            <a:r>
              <a:rPr lang="en-US" sz="1800" b="1">
                <a:solidFill>
                  <a:schemeClr val="tx1">
                    <a:lumMod val="75000"/>
                  </a:schemeClr>
                </a:solidFill>
              </a:rPr>
              <a:t>No history of manic or hypomanic episode</a:t>
            </a:r>
          </a:p>
          <a:p>
            <a:pPr>
              <a:spcAft>
                <a:spcPts val="600"/>
              </a:spcAft>
              <a:buFont typeface="+mj-lt"/>
              <a:buAutoNum type="alphaUcPeriod" startAt="2"/>
            </a:pPr>
            <a:endParaRPr lang="en-US">
              <a:solidFill>
                <a:schemeClr val="tx1">
                  <a:lumMod val="75000"/>
                </a:schemeClr>
              </a:solidFill>
            </a:endParaRPr>
          </a:p>
        </p:txBody>
      </p:sp>
      <p:pic>
        <p:nvPicPr>
          <p:cNvPr id="9" name="Picture 8">
            <a:extLst>
              <a:ext uri="{FF2B5EF4-FFF2-40B4-BE49-F238E27FC236}">
                <a16:creationId xmlns:a16="http://schemas.microsoft.com/office/drawing/2014/main" id="{3D7408B7-5529-3642-8E58-2CEBE9FE43B5}"/>
              </a:ext>
            </a:extLst>
          </p:cNvPr>
          <p:cNvPicPr>
            <a:picLocks noChangeAspect="1"/>
          </p:cNvPicPr>
          <p:nvPr/>
        </p:nvPicPr>
        <p:blipFill>
          <a:blip r:embed="rId2"/>
          <a:stretch>
            <a:fillRect/>
          </a:stretch>
        </p:blipFill>
        <p:spPr>
          <a:xfrm>
            <a:off x="6628151" y="5144930"/>
            <a:ext cx="5563849" cy="1319016"/>
          </a:xfrm>
          <a:prstGeom prst="rect">
            <a:avLst/>
          </a:prstGeom>
        </p:spPr>
      </p:pic>
    </p:spTree>
    <p:extLst>
      <p:ext uri="{BB962C8B-B14F-4D97-AF65-F5344CB8AC3E}">
        <p14:creationId xmlns:p14="http://schemas.microsoft.com/office/powerpoint/2010/main" val="292252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animEffect transition="in" filter="fade">
                                      <p:cBhvr>
                                        <p:cTn id="55" dur="500"/>
                                        <p:tgtEl>
                                          <p:spTgt spid="7">
                                            <p:txEl>
                                              <p:pRg st="1" end="1"/>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Effect transition="in" filter="fade">
                                      <p:cBhvr>
                                        <p:cTn id="58" dur="500"/>
                                        <p:tgtEl>
                                          <p:spTgt spid="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animEffect transition="in" filter="fade">
                                      <p:cBhvr>
                                        <p:cTn id="63" dur="500"/>
                                        <p:tgtEl>
                                          <p:spTgt spid="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xEl>
                                              <p:pRg st="4" end="4"/>
                                            </p:txEl>
                                          </p:spTgt>
                                        </p:tgtEl>
                                        <p:attrNameLst>
                                          <p:attrName>style.visibility</p:attrName>
                                        </p:attrNameLst>
                                      </p:cBhvr>
                                      <p:to>
                                        <p:strVal val="visible"/>
                                      </p:to>
                                    </p:set>
                                    <p:animEffect transition="in" filter="fade">
                                      <p:cBhvr>
                                        <p:cTn id="68" dur="500"/>
                                        <p:tgtEl>
                                          <p:spTgt spid="7">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xEl>
                                              <p:pRg st="5" end="5"/>
                                            </p:txEl>
                                          </p:spTgt>
                                        </p:tgtEl>
                                        <p:attrNameLst>
                                          <p:attrName>style.visibility</p:attrName>
                                        </p:attrNameLst>
                                      </p:cBhvr>
                                      <p:to>
                                        <p:strVal val="visible"/>
                                      </p:to>
                                    </p:set>
                                    <p:animEffect transition="in" filter="fade">
                                      <p:cBhvr>
                                        <p:cTn id="73" dur="500"/>
                                        <p:tgtEl>
                                          <p:spTgt spid="7">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fade">
                                      <p:cBhvr>
                                        <p:cTn id="78" dur="500"/>
                                        <p:tgtEl>
                                          <p:spTgt spid="9"/>
                                        </p:tgtEl>
                                      </p:cBhvr>
                                    </p:animEffect>
                                  </p:childTnLst>
                                </p:cTn>
                              </p:par>
                              <p:par>
                                <p:cTn id="79" presetID="3" presetClass="emph" presetSubtype="2" fill="hold" nodeType="withEffect">
                                  <p:stCondLst>
                                    <p:cond delay="0"/>
                                  </p:stCondLst>
                                  <p:childTnLst>
                                    <p:animClr clrSpc="rgb" dir="cw">
                                      <p:cBhvr override="childStyle">
                                        <p:cTn id="80" dur="500" fill="hold"/>
                                        <p:tgtEl>
                                          <p:spTgt spid="3">
                                            <p:txEl>
                                              <p:pRg st="0" end="0"/>
                                            </p:txEl>
                                          </p:spTgt>
                                        </p:tgtEl>
                                        <p:attrNameLst>
                                          <p:attrName>style.color</p:attrName>
                                        </p:attrNameLst>
                                      </p:cBhvr>
                                      <p:to>
                                        <a:srgbClr val="278D72"/>
                                      </p:to>
                                    </p:animClr>
                                  </p:childTnLst>
                                  <p:subTnLst>
                                    <p:animClr clrSpc="rgb" dir="cw">
                                      <p:cBhvr override="childStyle">
                                        <p:cTn dur="1" fill="hold" display="0" masterRel="nextClick" afterEffect="1"/>
                                        <p:tgtEl>
                                          <p:spTgt spid="3">
                                            <p:txEl>
                                              <p:pRg st="0" end="0"/>
                                            </p:txEl>
                                          </p:spTgt>
                                        </p:tgtEl>
                                        <p:attrNameLst>
                                          <p:attrName>ppt_c</p:attrName>
                                        </p:attrNameLst>
                                      </p:cBhvr>
                                      <p:to>
                                        <a:srgbClr val="278D72"/>
                                      </p:to>
                                    </p:animClr>
                                  </p:subTnLst>
                                </p:cTn>
                              </p:par>
                              <p:par>
                                <p:cTn id="81" presetID="3" presetClass="emph" presetSubtype="2" fill="hold" nodeType="withEffect">
                                  <p:stCondLst>
                                    <p:cond delay="0"/>
                                  </p:stCondLst>
                                  <p:childTnLst>
                                    <p:animClr clrSpc="rgb" dir="cw">
                                      <p:cBhvr override="childStyle">
                                        <p:cTn id="82" dur="500" fill="hold"/>
                                        <p:tgtEl>
                                          <p:spTgt spid="7">
                                            <p:txEl>
                                              <p:pRg st="0" end="0"/>
                                            </p:txEl>
                                          </p:spTgt>
                                        </p:tgtEl>
                                        <p:attrNameLst>
                                          <p:attrName>style.color</p:attrName>
                                        </p:attrNameLst>
                                      </p:cBhvr>
                                      <p:to>
                                        <a:srgbClr val="278D72"/>
                                      </p:to>
                                    </p:animClr>
                                  </p:childTnLst>
                                  <p:subTnLst>
                                    <p:animClr clrSpc="rgb" dir="cw">
                                      <p:cBhvr override="childStyle">
                                        <p:cTn dur="1" fill="hold" display="0" masterRel="nextClick" afterEffect="1"/>
                                        <p:tgtEl>
                                          <p:spTgt spid="7">
                                            <p:txEl>
                                              <p:pRg st="0" end="0"/>
                                            </p:txEl>
                                          </p:spTgt>
                                        </p:tgtEl>
                                        <p:attrNameLst>
                                          <p:attrName>ppt_c</p:attrName>
                                        </p:attrNameLst>
                                      </p:cBhvr>
                                      <p:to>
                                        <a:srgbClr val="278D72"/>
                                      </p:to>
                                    </p:animClr>
                                  </p:subTnLst>
                                </p:cTn>
                              </p:par>
                              <p:par>
                                <p:cTn id="83" presetID="3" presetClass="emph" presetSubtype="2" fill="hold" nodeType="withEffect">
                                  <p:stCondLst>
                                    <p:cond delay="0"/>
                                  </p:stCondLst>
                                  <p:childTnLst>
                                    <p:animClr clrSpc="rgb" dir="cw">
                                      <p:cBhvr override="childStyle">
                                        <p:cTn id="84" dur="500" fill="hold"/>
                                        <p:tgtEl>
                                          <p:spTgt spid="7">
                                            <p:txEl>
                                              <p:pRg st="1" end="1"/>
                                            </p:txEl>
                                          </p:spTgt>
                                        </p:tgtEl>
                                        <p:attrNameLst>
                                          <p:attrName>style.color</p:attrName>
                                        </p:attrNameLst>
                                      </p:cBhvr>
                                      <p:to>
                                        <a:srgbClr val="278D72"/>
                                      </p:to>
                                    </p:animClr>
                                  </p:childTnLst>
                                  <p:subTnLst>
                                    <p:animClr clrSpc="rgb" dir="cw">
                                      <p:cBhvr override="childStyle">
                                        <p:cTn dur="1" fill="hold" display="0" masterRel="nextClick" afterEffect="1"/>
                                        <p:tgtEl>
                                          <p:spTgt spid="7">
                                            <p:txEl>
                                              <p:pRg st="1" end="1"/>
                                            </p:txEl>
                                          </p:spTgt>
                                        </p:tgtEl>
                                        <p:attrNameLst>
                                          <p:attrName>ppt_c</p:attrName>
                                        </p:attrNameLst>
                                      </p:cBhvr>
                                      <p:to>
                                        <a:srgbClr val="278D72"/>
                                      </p:to>
                                    </p:animClr>
                                  </p:subTnLst>
                                </p:cTn>
                              </p:par>
                              <p:par>
                                <p:cTn id="85" presetID="3" presetClass="emph" presetSubtype="2" fill="hold" nodeType="withEffect">
                                  <p:stCondLst>
                                    <p:cond delay="0"/>
                                  </p:stCondLst>
                                  <p:childTnLst>
                                    <p:animClr clrSpc="rgb" dir="cw">
                                      <p:cBhvr override="childStyle">
                                        <p:cTn id="86" dur="500" fill="hold"/>
                                        <p:tgtEl>
                                          <p:spTgt spid="7">
                                            <p:txEl>
                                              <p:pRg st="2" end="2"/>
                                            </p:txEl>
                                          </p:spTgt>
                                        </p:tgtEl>
                                        <p:attrNameLst>
                                          <p:attrName>style.color</p:attrName>
                                        </p:attrNameLst>
                                      </p:cBhvr>
                                      <p:to>
                                        <a:srgbClr val="278D72"/>
                                      </p:to>
                                    </p:animClr>
                                  </p:childTnLst>
                                  <p:subTnLst>
                                    <p:animClr clrSpc="rgb" dir="cw">
                                      <p:cBhvr override="childStyle">
                                        <p:cTn dur="1" fill="hold" display="0" masterRel="nextClick" afterEffect="1"/>
                                        <p:tgtEl>
                                          <p:spTgt spid="7">
                                            <p:txEl>
                                              <p:pRg st="2" end="2"/>
                                            </p:txEl>
                                          </p:spTgt>
                                        </p:tgtEl>
                                        <p:attrNameLst>
                                          <p:attrName>ppt_c</p:attrName>
                                        </p:attrNameLst>
                                      </p:cBhvr>
                                      <p:to>
                                        <a:srgbClr val="278D72"/>
                                      </p:to>
                                    </p:animClr>
                                  </p:subTnLst>
                                </p:cTn>
                              </p:par>
                              <p:par>
                                <p:cTn id="87" presetID="3" presetClass="emph" presetSubtype="2" fill="hold" nodeType="withEffect">
                                  <p:stCondLst>
                                    <p:cond delay="0"/>
                                  </p:stCondLst>
                                  <p:childTnLst>
                                    <p:animClr clrSpc="rgb" dir="cw">
                                      <p:cBhvr override="childStyle">
                                        <p:cTn id="88" dur="500" fill="hold"/>
                                        <p:tgtEl>
                                          <p:spTgt spid="7">
                                            <p:txEl>
                                              <p:pRg st="3" end="3"/>
                                            </p:txEl>
                                          </p:spTgt>
                                        </p:tgtEl>
                                        <p:attrNameLst>
                                          <p:attrName>style.color</p:attrName>
                                        </p:attrNameLst>
                                      </p:cBhvr>
                                      <p:to>
                                        <a:srgbClr val="278D72"/>
                                      </p:to>
                                    </p:animClr>
                                  </p:childTnLst>
                                  <p:subTnLst>
                                    <p:animClr clrSpc="rgb" dir="cw">
                                      <p:cBhvr override="childStyle">
                                        <p:cTn dur="1" fill="hold" display="0" masterRel="nextClick" afterEffect="1"/>
                                        <p:tgtEl>
                                          <p:spTgt spid="7">
                                            <p:txEl>
                                              <p:pRg st="3" end="3"/>
                                            </p:txEl>
                                          </p:spTgt>
                                        </p:tgtEl>
                                        <p:attrNameLst>
                                          <p:attrName>ppt_c</p:attrName>
                                        </p:attrNameLst>
                                      </p:cBhvr>
                                      <p:to>
                                        <a:srgbClr val="278D7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alpha val="24000"/>
          </a:schemeClr>
        </a:solidFill>
        <a:effectLst/>
      </p:bgPr>
    </p:bg>
    <p:spTree>
      <p:nvGrpSpPr>
        <p:cNvPr id="1" name="Shape 556"/>
        <p:cNvGrpSpPr/>
        <p:nvPr/>
      </p:nvGrpSpPr>
      <p:grpSpPr>
        <a:xfrm>
          <a:off x="0" y="0"/>
          <a:ext cx="0" cy="0"/>
          <a:chOff x="0" y="0"/>
          <a:chExt cx="0" cy="0"/>
        </a:xfrm>
      </p:grpSpPr>
      <p:sp>
        <p:nvSpPr>
          <p:cNvPr id="557" name="Google Shape;557;g605b24b09b_0_1102"/>
          <p:cNvSpPr txBox="1">
            <a:spLocks noGrp="1"/>
          </p:cNvSpPr>
          <p:nvPr>
            <p:ph type="title"/>
          </p:nvPr>
        </p:nvSpPr>
        <p:spPr>
          <a:xfrm>
            <a:off x="723779" y="696922"/>
            <a:ext cx="9891212" cy="898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uFillTx/>
              </a:rPr>
              <a:t>Current Screening Tools</a:t>
            </a:r>
            <a:endParaRPr>
              <a:uFillTx/>
            </a:endParaRPr>
          </a:p>
        </p:txBody>
      </p:sp>
      <p:graphicFrame>
        <p:nvGraphicFramePr>
          <p:cNvPr id="558" name="Google Shape;558;g605b24b09b_0_1102"/>
          <p:cNvGraphicFramePr/>
          <p:nvPr/>
        </p:nvGraphicFramePr>
        <p:xfrm>
          <a:off x="723779" y="1898217"/>
          <a:ext cx="11101463" cy="3893510"/>
        </p:xfrm>
        <a:graphic>
          <a:graphicData uri="http://schemas.openxmlformats.org/drawingml/2006/table">
            <a:tbl>
              <a:tblPr>
                <a:noFill/>
                <a:tableStyleId>{CFB8AB25-B02A-4FEE-BBD8-65859C278D32}</a:tableStyleId>
              </a:tblPr>
              <a:tblGrid>
                <a:gridCol w="1485368">
                  <a:extLst>
                    <a:ext uri="{9D8B030D-6E8A-4147-A177-3AD203B41FA5}">
                      <a16:colId xmlns:a16="http://schemas.microsoft.com/office/drawing/2014/main" val="20000"/>
                    </a:ext>
                  </a:extLst>
                </a:gridCol>
                <a:gridCol w="2093285">
                  <a:extLst>
                    <a:ext uri="{9D8B030D-6E8A-4147-A177-3AD203B41FA5}">
                      <a16:colId xmlns:a16="http://schemas.microsoft.com/office/drawing/2014/main" val="20001"/>
                    </a:ext>
                  </a:extLst>
                </a:gridCol>
                <a:gridCol w="1650894">
                  <a:extLst>
                    <a:ext uri="{9D8B030D-6E8A-4147-A177-3AD203B41FA5}">
                      <a16:colId xmlns:a16="http://schemas.microsoft.com/office/drawing/2014/main" val="20002"/>
                    </a:ext>
                  </a:extLst>
                </a:gridCol>
                <a:gridCol w="1598300">
                  <a:extLst>
                    <a:ext uri="{9D8B030D-6E8A-4147-A177-3AD203B41FA5}">
                      <a16:colId xmlns:a16="http://schemas.microsoft.com/office/drawing/2014/main" val="20003"/>
                    </a:ext>
                  </a:extLst>
                </a:gridCol>
                <a:gridCol w="2084986">
                  <a:extLst>
                    <a:ext uri="{9D8B030D-6E8A-4147-A177-3AD203B41FA5}">
                      <a16:colId xmlns:a16="http://schemas.microsoft.com/office/drawing/2014/main" val="20004"/>
                    </a:ext>
                  </a:extLst>
                </a:gridCol>
                <a:gridCol w="2188630">
                  <a:extLst>
                    <a:ext uri="{9D8B030D-6E8A-4147-A177-3AD203B41FA5}">
                      <a16:colId xmlns:a16="http://schemas.microsoft.com/office/drawing/2014/main" val="20005"/>
                    </a:ext>
                  </a:extLst>
                </a:gridCol>
              </a:tblGrid>
              <a:tr h="510450">
                <a:tc>
                  <a:txBody>
                    <a:bodyPr/>
                    <a:lstStyle/>
                    <a:p>
                      <a:pPr marL="0" lvl="0" indent="0" algn="l" rtl="0">
                        <a:spcBef>
                          <a:spcPts val="0"/>
                        </a:spcBef>
                        <a:spcAft>
                          <a:spcPts val="0"/>
                        </a:spcAft>
                        <a:buNone/>
                      </a:pPr>
                      <a:endParaRPr sz="1800" b="0" i="0">
                        <a:solidFill>
                          <a:schemeClr val="tx1">
                            <a:lumMod val="50000"/>
                          </a:schemeClr>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25000"/>
                      </a:schemeClr>
                    </a:solidFill>
                  </a:tcPr>
                </a:tc>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Populations</a:t>
                      </a:r>
                      <a:endParaRPr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25000"/>
                      </a:schemeClr>
                    </a:solidFill>
                  </a:tcPr>
                </a:tc>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Sensitivity</a:t>
                      </a:r>
                      <a:endParaRPr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25000"/>
                      </a:schemeClr>
                    </a:solidFill>
                  </a:tcPr>
                </a:tc>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Specificity</a:t>
                      </a:r>
                      <a:endParaRPr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25000"/>
                      </a:schemeClr>
                    </a:solidFill>
                  </a:tcPr>
                </a:tc>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Literacy level</a:t>
                      </a:r>
                      <a:endParaRPr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25000"/>
                      </a:schemeClr>
                    </a:solidFill>
                  </a:tcPr>
                </a:tc>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Time to administer</a:t>
                      </a:r>
                      <a:endParaRPr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lumMod val="25000"/>
                      </a:schemeClr>
                    </a:solidFill>
                  </a:tcPr>
                </a:tc>
                <a:extLst>
                  <a:ext uri="{0D108BD9-81ED-4DB2-BD59-A6C34878D82A}">
                    <a16:rowId xmlns:a16="http://schemas.microsoft.com/office/drawing/2014/main" val="10000"/>
                  </a:ext>
                </a:extLst>
              </a:tr>
              <a:tr h="0">
                <a:tc>
                  <a:txBody>
                    <a:bodyPr/>
                    <a:lstStyle/>
                    <a:p>
                      <a:pPr marL="0" lvl="0" indent="0" algn="r"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PHQ-9</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Adults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88%</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88%</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Average</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&lt;2 mins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48600">
                <a:tc>
                  <a:txBody>
                    <a:bodyPr/>
                    <a:lstStyle/>
                    <a:p>
                      <a:pPr marL="0" lvl="0" indent="0" algn="r"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PHQ-2</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Adults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83%</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90%</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Average</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&lt;1 min</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2"/>
                  </a:ext>
                </a:extLst>
              </a:tr>
              <a:tr h="548600">
                <a:tc>
                  <a:txBody>
                    <a:bodyPr/>
                    <a:lstStyle/>
                    <a:p>
                      <a:pPr marL="0" lvl="0" indent="0" algn="r"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BDI</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Adults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90%</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79%</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Easy</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2-5 mins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48600">
                <a:tc>
                  <a:txBody>
                    <a:bodyPr/>
                    <a:lstStyle/>
                    <a:p>
                      <a:pPr marL="0" lvl="0" indent="0" algn="r"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WHO-5</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Adults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93%</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64%</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Easy</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&lt;2 mins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4"/>
                  </a:ext>
                </a:extLst>
              </a:tr>
              <a:tr h="548600">
                <a:tc>
                  <a:txBody>
                    <a:bodyPr/>
                    <a:lstStyle/>
                    <a:p>
                      <a:pPr marL="0" lvl="0" indent="0" algn="r"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EPDS</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Pregnant or postpartum</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81%</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78%</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Easy</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&lt;2 mins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48600">
                <a:tc>
                  <a:txBody>
                    <a:bodyPr/>
                    <a:lstStyle/>
                    <a:p>
                      <a:pPr marL="0" lvl="0" indent="0" algn="r"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GDS-5</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Elderly (&gt;65)</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97%</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85%</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Easy</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tc>
                  <a:txBody>
                    <a:bodyPr/>
                    <a:lstStyle/>
                    <a:p>
                      <a:pPr marL="0" lvl="0" indent="0" algn="ctr"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&lt;1 min</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6"/>
                  </a:ext>
                </a:extLst>
              </a:tr>
            </a:tbl>
          </a:graphicData>
        </a:graphic>
      </p:graphicFrame>
      <p:sp>
        <p:nvSpPr>
          <p:cNvPr id="567" name="Google Shape;567;g605b24b09b_0_1102"/>
          <p:cNvSpPr txBox="1">
            <a:spLocks/>
          </p:cNvSpPr>
          <p:nvPr/>
        </p:nvSpPr>
        <p:spPr>
          <a:xfrm>
            <a:off x="321450" y="6224800"/>
            <a:ext cx="11503792" cy="633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sym typeface="Roboto Condensed Light"/>
              </a:rPr>
              <a:t>PHQ: Patient Health Questionnaire; BDI: Beck Depression Inventory; WHO: World Health Organization Well being Index; EPDS: Edinburg Postnatal Depression Scale; GDS: Geriatric Depression Scale</a:t>
            </a:r>
            <a:endParaRPr kumimoji="0" sz="1400" b="0" i="0" u="none" strike="noStrike" kern="0" cap="none" spc="0" normalizeH="0" baseline="0" noProof="0">
              <a:ln>
                <a:noFill/>
              </a:ln>
              <a:solidFill>
                <a:srgbClr val="000000"/>
              </a:solidFill>
              <a:effectLst/>
              <a:uLnTx/>
              <a:uFillTx/>
              <a:latin typeface="Lato" panose="020F0502020204030203" pitchFamily="34" charset="0"/>
              <a:ea typeface="Lato" panose="020F0502020204030203" pitchFamily="34" charset="0"/>
              <a:cs typeface="Lato" panose="020F0502020204030203" pitchFamily="34" charset="0"/>
              <a:sym typeface="Roboto Condensed Light"/>
            </a:endParaRPr>
          </a:p>
        </p:txBody>
      </p:sp>
    </p:spTree>
    <p:extLst>
      <p:ext uri="{BB962C8B-B14F-4D97-AF65-F5344CB8AC3E}">
        <p14:creationId xmlns:p14="http://schemas.microsoft.com/office/powerpoint/2010/main" val="32158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493E-D9D8-8C48-87C3-83CA1CC72707}"/>
              </a:ext>
            </a:extLst>
          </p:cNvPr>
          <p:cNvSpPr>
            <a:spLocks noGrp="1"/>
          </p:cNvSpPr>
          <p:nvPr>
            <p:ph type="title"/>
          </p:nvPr>
        </p:nvSpPr>
        <p:spPr/>
        <p:txBody>
          <a:bodyPr/>
          <a:lstStyle/>
          <a:p>
            <a:r>
              <a:rPr lang="en-US"/>
              <a:t>PHQ-9</a:t>
            </a:r>
          </a:p>
        </p:txBody>
      </p:sp>
      <p:sp>
        <p:nvSpPr>
          <p:cNvPr id="7" name="Text Placeholder 6">
            <a:extLst>
              <a:ext uri="{FF2B5EF4-FFF2-40B4-BE49-F238E27FC236}">
                <a16:creationId xmlns:a16="http://schemas.microsoft.com/office/drawing/2014/main" id="{42135D2D-ABCC-5F41-9B8F-82923C3E530B}"/>
              </a:ext>
            </a:extLst>
          </p:cNvPr>
          <p:cNvSpPr>
            <a:spLocks noGrp="1"/>
          </p:cNvSpPr>
          <p:nvPr>
            <p:ph type="body" idx="1"/>
          </p:nvPr>
        </p:nvSpPr>
        <p:spPr>
          <a:xfrm>
            <a:off x="723779" y="1941669"/>
            <a:ext cx="4524082" cy="4512139"/>
          </a:xfrm>
        </p:spPr>
        <p:txBody>
          <a:bodyPr/>
          <a:lstStyle/>
          <a:p>
            <a:r>
              <a:rPr lang="en-US"/>
              <a:t>How often have you been bothered by </a:t>
            </a:r>
            <a:r>
              <a:rPr lang="en-US" u="sng"/>
              <a:t>		</a:t>
            </a:r>
            <a:r>
              <a:rPr lang="en-US"/>
              <a:t> in the last </a:t>
            </a:r>
            <a:r>
              <a:rPr lang="en-US" b="1"/>
              <a:t>two weeks</a:t>
            </a:r>
            <a:r>
              <a:rPr lang="en-US"/>
              <a:t>?</a:t>
            </a:r>
          </a:p>
          <a:p>
            <a:pPr lvl="1"/>
            <a:r>
              <a:rPr lang="en-US" sz="1800">
                <a:latin typeface="Lato" panose="020F0502020204030203" pitchFamily="34" charset="0"/>
                <a:ea typeface="Lato" panose="020F0502020204030203" pitchFamily="34" charset="0"/>
                <a:cs typeface="Lato" panose="020F0502020204030203" pitchFamily="34" charset="0"/>
              </a:rPr>
              <a:t>SIG E CAPS + feeling down</a:t>
            </a:r>
          </a:p>
          <a:p>
            <a:pPr>
              <a:spcBef>
                <a:spcPts val="1200"/>
              </a:spcBef>
            </a:pPr>
            <a:r>
              <a:rPr lang="en-US"/>
              <a:t>Scale:</a:t>
            </a:r>
          </a:p>
          <a:p>
            <a:pPr lvl="1"/>
            <a:r>
              <a:rPr lang="en-US" sz="1800">
                <a:latin typeface="Lato" panose="020F0502020204030203" pitchFamily="34" charset="0"/>
                <a:ea typeface="Lato" panose="020F0502020204030203" pitchFamily="34" charset="0"/>
                <a:cs typeface="Lato" panose="020F0502020204030203" pitchFamily="34" charset="0"/>
              </a:rPr>
              <a:t>0: Not at all</a:t>
            </a:r>
          </a:p>
          <a:p>
            <a:pPr lvl="1"/>
            <a:r>
              <a:rPr lang="en-US" sz="1800">
                <a:latin typeface="Lato" panose="020F0502020204030203" pitchFamily="34" charset="0"/>
                <a:ea typeface="Lato" panose="020F0502020204030203" pitchFamily="34" charset="0"/>
                <a:cs typeface="Lato" panose="020F0502020204030203" pitchFamily="34" charset="0"/>
              </a:rPr>
              <a:t>1: Several days</a:t>
            </a:r>
          </a:p>
          <a:p>
            <a:pPr lvl="1"/>
            <a:r>
              <a:rPr lang="en-US" sz="1800">
                <a:latin typeface="Lato" panose="020F0502020204030203" pitchFamily="34" charset="0"/>
                <a:ea typeface="Lato" panose="020F0502020204030203" pitchFamily="34" charset="0"/>
                <a:cs typeface="Lato" panose="020F0502020204030203" pitchFamily="34" charset="0"/>
              </a:rPr>
              <a:t>2: More than ½ the days</a:t>
            </a:r>
          </a:p>
          <a:p>
            <a:pPr lvl="1"/>
            <a:r>
              <a:rPr lang="en-US" sz="1800">
                <a:latin typeface="Lato" panose="020F0502020204030203" pitchFamily="34" charset="0"/>
                <a:ea typeface="Lato" panose="020F0502020204030203" pitchFamily="34" charset="0"/>
                <a:cs typeface="Lato" panose="020F0502020204030203" pitchFamily="34" charset="0"/>
              </a:rPr>
              <a:t>3: Nearly every day</a:t>
            </a:r>
          </a:p>
          <a:p>
            <a:pPr>
              <a:spcBef>
                <a:spcPts val="1200"/>
              </a:spcBef>
            </a:pPr>
            <a:r>
              <a:rPr lang="en-US"/>
              <a:t>Total points: 3 x 9 = 27 points</a:t>
            </a:r>
          </a:p>
          <a:p>
            <a:pPr lvl="1"/>
            <a:r>
              <a:rPr lang="en-US" sz="1800">
                <a:latin typeface="Lato" panose="020F0502020204030203" pitchFamily="34" charset="0"/>
                <a:ea typeface="Lato" panose="020F0502020204030203" pitchFamily="34" charset="0"/>
                <a:cs typeface="Lato" panose="020F0502020204030203" pitchFamily="34" charset="0"/>
              </a:rPr>
              <a:t>Diagnosis: </a:t>
            </a:r>
            <a:r>
              <a:rPr lang="en-US" sz="1800" b="1">
                <a:latin typeface="Lato" panose="020F0502020204030203" pitchFamily="34" charset="0"/>
                <a:ea typeface="Lato" panose="020F0502020204030203" pitchFamily="34" charset="0"/>
                <a:cs typeface="Lato" panose="020F0502020204030203" pitchFamily="34" charset="0"/>
              </a:rPr>
              <a:t>5</a:t>
            </a:r>
            <a:r>
              <a:rPr lang="en-US" sz="1800">
                <a:latin typeface="Lato" panose="020F0502020204030203" pitchFamily="34" charset="0"/>
                <a:ea typeface="Lato" panose="020F0502020204030203" pitchFamily="34" charset="0"/>
                <a:cs typeface="Lato" panose="020F0502020204030203" pitchFamily="34" charset="0"/>
              </a:rPr>
              <a:t>/27</a:t>
            </a:r>
          </a:p>
          <a:p>
            <a:endParaRPr lang="en-US"/>
          </a:p>
        </p:txBody>
      </p:sp>
      <p:pic>
        <p:nvPicPr>
          <p:cNvPr id="5" name="Picture 4">
            <a:hlinkClick r:id="rId2"/>
            <a:extLst>
              <a:ext uri="{FF2B5EF4-FFF2-40B4-BE49-F238E27FC236}">
                <a16:creationId xmlns:a16="http://schemas.microsoft.com/office/drawing/2014/main" id="{8F9C4D8D-A847-3148-8AA4-A6B8D1507699}"/>
              </a:ext>
            </a:extLst>
          </p:cNvPr>
          <p:cNvPicPr>
            <a:picLocks noChangeAspect="1"/>
          </p:cNvPicPr>
          <p:nvPr/>
        </p:nvPicPr>
        <p:blipFill>
          <a:blip r:embed="rId3"/>
          <a:stretch>
            <a:fillRect/>
          </a:stretch>
        </p:blipFill>
        <p:spPr>
          <a:xfrm>
            <a:off x="5379994" y="675536"/>
            <a:ext cx="901700" cy="685800"/>
          </a:xfrm>
          <a:prstGeom prst="rect">
            <a:avLst/>
          </a:prstGeom>
        </p:spPr>
      </p:pic>
      <p:graphicFrame>
        <p:nvGraphicFramePr>
          <p:cNvPr id="9" name="Google Shape;558;g605b24b09b_0_1102">
            <a:extLst>
              <a:ext uri="{FF2B5EF4-FFF2-40B4-BE49-F238E27FC236}">
                <a16:creationId xmlns:a16="http://schemas.microsoft.com/office/drawing/2014/main" id="{67ED29B3-4AF4-A441-80C6-6C49C31448CD}"/>
              </a:ext>
            </a:extLst>
          </p:cNvPr>
          <p:cNvGraphicFramePr/>
          <p:nvPr/>
        </p:nvGraphicFramePr>
        <p:xfrm>
          <a:off x="5379994" y="1941670"/>
          <a:ext cx="6626911" cy="4035062"/>
        </p:xfrm>
        <a:graphic>
          <a:graphicData uri="http://schemas.openxmlformats.org/drawingml/2006/table">
            <a:tbl>
              <a:tblPr>
                <a:noFill/>
                <a:tableStyleId>{CFB8AB25-B02A-4FEE-BBD8-65859C278D32}</a:tableStyleId>
              </a:tblPr>
              <a:tblGrid>
                <a:gridCol w="1221557">
                  <a:extLst>
                    <a:ext uri="{9D8B030D-6E8A-4147-A177-3AD203B41FA5}">
                      <a16:colId xmlns:a16="http://schemas.microsoft.com/office/drawing/2014/main" val="20000"/>
                    </a:ext>
                  </a:extLst>
                </a:gridCol>
                <a:gridCol w="2451216">
                  <a:extLst>
                    <a:ext uri="{9D8B030D-6E8A-4147-A177-3AD203B41FA5}">
                      <a16:colId xmlns:a16="http://schemas.microsoft.com/office/drawing/2014/main" val="20001"/>
                    </a:ext>
                  </a:extLst>
                </a:gridCol>
                <a:gridCol w="2954138">
                  <a:extLst>
                    <a:ext uri="{9D8B030D-6E8A-4147-A177-3AD203B41FA5}">
                      <a16:colId xmlns:a16="http://schemas.microsoft.com/office/drawing/2014/main" val="20002"/>
                    </a:ext>
                  </a:extLst>
                </a:gridCol>
              </a:tblGrid>
              <a:tr h="599387">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Score</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43A495"/>
                    </a:solidFill>
                  </a:tcPr>
                </a:tc>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Severity</a:t>
                      </a:r>
                      <a:endParaRPr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43A495"/>
                    </a:solidFill>
                  </a:tcPr>
                </a:tc>
                <a:tc>
                  <a:txBody>
                    <a:bodyPr/>
                    <a:lstStyle/>
                    <a:p>
                      <a:pPr marL="0" lvl="0" indent="0" algn="ctr" rtl="0">
                        <a:spcBef>
                          <a:spcPts val="0"/>
                        </a:spcBef>
                        <a:spcAft>
                          <a:spcPts val="0"/>
                        </a:spcAft>
                        <a:buNone/>
                      </a:pPr>
                      <a:r>
                        <a:rPr lang="en-US"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rPr>
                        <a:t>Treat?</a:t>
                      </a:r>
                      <a:endParaRPr sz="1800" b="0" i="0">
                        <a:solidFill>
                          <a:schemeClr val="bg1"/>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rgbClr val="43A495"/>
                    </a:solidFill>
                  </a:tcPr>
                </a:tc>
                <a:extLst>
                  <a:ext uri="{0D108BD9-81ED-4DB2-BD59-A6C34878D82A}">
                    <a16:rowId xmlns:a16="http://schemas.microsoft.com/office/drawing/2014/main" val="10000"/>
                  </a:ext>
                </a:extLst>
              </a:tr>
              <a:tr h="858939">
                <a:tc>
                  <a:txBody>
                    <a:bodyPr/>
                    <a:lstStyle/>
                    <a:p>
                      <a:pPr marL="0" lvl="0" indent="0" algn="l"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0-4</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Minimal or none</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Monitor; may not require treatment</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44184">
                <a:tc>
                  <a:txBody>
                    <a:bodyPr/>
                    <a:lstStyle/>
                    <a:p>
                      <a:pPr marL="0" lvl="0" indent="0" algn="l"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5-9</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Mild</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lvl="0" indent="0" algn="l"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Use clinical judgement (duration of </a:t>
                      </a:r>
                      <a:r>
                        <a:rPr lang="en-US" sz="1800" b="0" i="0" err="1">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sx</a:t>
                      </a: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 functional impairment)</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644184">
                <a:tc>
                  <a:txBody>
                    <a:bodyPr/>
                    <a:lstStyle/>
                    <a:p>
                      <a:pPr marL="0" lvl="0" indent="0" algn="l"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10-14</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Moderate</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lvl="0" indent="0" algn="ctr" rtl="0">
                        <a:spcBef>
                          <a:spcPts val="0"/>
                        </a:spcBef>
                        <a:spcAft>
                          <a:spcPts val="0"/>
                        </a:spcAft>
                        <a:buNone/>
                      </a:pPr>
                      <a:endParaRPr sz="1800" b="1">
                        <a:solidFill>
                          <a:srgbClr val="263248"/>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44184">
                <a:tc>
                  <a:txBody>
                    <a:bodyPr/>
                    <a:lstStyle/>
                    <a:p>
                      <a:pPr marL="0" lvl="0" indent="0" algn="l"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15-19</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Clr>
                          <a:schemeClr val="dk1"/>
                        </a:buClr>
                        <a:buSzPts val="1100"/>
                        <a:buFont typeface="Arial"/>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Moderately severe</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lvl="0" indent="0" algn="l"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YES</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644184">
                <a:tc>
                  <a:txBody>
                    <a:bodyPr/>
                    <a:lstStyle/>
                    <a:p>
                      <a:pPr marL="0" lvl="0" indent="0" algn="l" rtl="0">
                        <a:spcBef>
                          <a:spcPts val="0"/>
                        </a:spcBef>
                        <a:spcAft>
                          <a:spcPts val="0"/>
                        </a:spcAft>
                        <a:buNone/>
                      </a:pPr>
                      <a:r>
                        <a:rPr lang="en-US"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rPr>
                        <a:t>20-27</a:t>
                      </a:r>
                      <a:endParaRPr sz="1800" b="0" i="0">
                        <a:solidFill>
                          <a:schemeClr val="tx1">
                            <a:lumMod val="50000"/>
                          </a:schemeClr>
                        </a:solidFill>
                        <a:uFillTx/>
                        <a:latin typeface="Lato" panose="020F0502020204030203" pitchFamily="34" charset="0"/>
                        <a:ea typeface="Lato" panose="020F0502020204030203" pitchFamily="34" charset="0"/>
                        <a:cs typeface="Lato" panose="020F0502020204030203" pitchFamily="34" charset="0"/>
                        <a:sym typeface="Roboto Condensed Light"/>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lvl="0" indent="0" algn="l" rtl="0">
                        <a:spcBef>
                          <a:spcPts val="0"/>
                        </a:spcBef>
                        <a:spcAft>
                          <a:spcPts val="0"/>
                        </a:spcAft>
                        <a:buNone/>
                      </a:pPr>
                      <a:r>
                        <a:rPr lang="en-US"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rPr>
                        <a:t>Severe</a:t>
                      </a:r>
                      <a:endParaRPr sz="1800" b="0" i="0">
                        <a:solidFill>
                          <a:srgbClr val="263248"/>
                        </a:solidFill>
                        <a:uFillTx/>
                        <a:latin typeface="Lato Light" panose="020F0502020204030203" pitchFamily="34" charset="0"/>
                        <a:ea typeface="Lato Light" panose="020F0502020204030203" pitchFamily="34" charset="0"/>
                        <a:cs typeface="Lato Light"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lvl="0" indent="0" algn="ctr" rtl="0">
                        <a:spcBef>
                          <a:spcPts val="0"/>
                        </a:spcBef>
                        <a:spcAft>
                          <a:spcPts val="0"/>
                        </a:spcAft>
                        <a:buNone/>
                      </a:pPr>
                      <a:endParaRPr sz="1800" b="1">
                        <a:solidFill>
                          <a:srgbClr val="263248"/>
                        </a:solidFill>
                        <a:uFillTx/>
                        <a:latin typeface="Lato" panose="020F0502020204030203" pitchFamily="34" charset="0"/>
                        <a:ea typeface="Lato" panose="020F0502020204030203" pitchFamily="34" charset="0"/>
                        <a:cs typeface="Lato" panose="020F0502020204030203" pitchFamily="34" charset="0"/>
                        <a:sym typeface="Roboto Condensed"/>
                      </a:endParaRPr>
                    </a:p>
                  </a:txBody>
                  <a:tcPr marL="121900" marR="121900" marT="91425" marB="91425"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pic>
        <p:nvPicPr>
          <p:cNvPr id="10" name="Picture 9">
            <a:extLst>
              <a:ext uri="{FF2B5EF4-FFF2-40B4-BE49-F238E27FC236}">
                <a16:creationId xmlns:a16="http://schemas.microsoft.com/office/drawing/2014/main" id="{9C6EA91E-7EF5-A344-913C-3D7077789276}"/>
              </a:ext>
            </a:extLst>
          </p:cNvPr>
          <p:cNvPicPr>
            <a:picLocks noChangeAspect="1"/>
          </p:cNvPicPr>
          <p:nvPr/>
        </p:nvPicPr>
        <p:blipFill>
          <a:blip r:embed="rId4"/>
          <a:stretch>
            <a:fillRect/>
          </a:stretch>
        </p:blipFill>
        <p:spPr>
          <a:xfrm>
            <a:off x="6316806" y="609387"/>
            <a:ext cx="5768230" cy="751948"/>
          </a:xfrm>
          <a:prstGeom prst="rect">
            <a:avLst/>
          </a:prstGeom>
        </p:spPr>
      </p:pic>
    </p:spTree>
    <p:extLst>
      <p:ext uri="{BB962C8B-B14F-4D97-AF65-F5344CB8AC3E}">
        <p14:creationId xmlns:p14="http://schemas.microsoft.com/office/powerpoint/2010/main" val="282791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500"/>
                                        <p:tgtEl>
                                          <p:spTgt spid="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B5FF-3AA5-1143-BBDE-298F33B110F1}"/>
              </a:ext>
            </a:extLst>
          </p:cNvPr>
          <p:cNvSpPr>
            <a:spLocks noGrp="1"/>
          </p:cNvSpPr>
          <p:nvPr>
            <p:ph type="title"/>
          </p:nvPr>
        </p:nvSpPr>
        <p:spPr>
          <a:xfrm>
            <a:off x="723778" y="755585"/>
            <a:ext cx="10551524" cy="898800"/>
          </a:xfrm>
        </p:spPr>
        <p:txBody>
          <a:bodyPr/>
          <a:lstStyle/>
          <a:p>
            <a:r>
              <a:rPr lang="en-US" sz="5400">
                <a:solidFill>
                  <a:schemeClr val="bg2">
                    <a:lumMod val="50000"/>
                  </a:schemeClr>
                </a:solidFill>
              </a:rPr>
              <a:t>Financial Disclosures</a:t>
            </a:r>
          </a:p>
        </p:txBody>
      </p:sp>
      <p:sp>
        <p:nvSpPr>
          <p:cNvPr id="3" name="Text Placeholder 2">
            <a:extLst>
              <a:ext uri="{FF2B5EF4-FFF2-40B4-BE49-F238E27FC236}">
                <a16:creationId xmlns:a16="http://schemas.microsoft.com/office/drawing/2014/main" id="{A09DD3C6-734E-8E48-8810-707360821266}"/>
              </a:ext>
            </a:extLst>
          </p:cNvPr>
          <p:cNvSpPr>
            <a:spLocks noGrp="1"/>
          </p:cNvSpPr>
          <p:nvPr>
            <p:ph type="body" idx="1"/>
          </p:nvPr>
        </p:nvSpPr>
        <p:spPr>
          <a:xfrm>
            <a:off x="723778" y="2004733"/>
            <a:ext cx="10551525" cy="4013600"/>
          </a:xfrm>
        </p:spPr>
        <p:txBody>
          <a:bodyPr/>
          <a:lstStyle/>
          <a:p>
            <a:pPr>
              <a:lnSpc>
                <a:spcPts val="4400"/>
              </a:lnSpc>
            </a:pPr>
            <a:r>
              <a:rPr lang="en-US" sz="2800">
                <a:latin typeface="Lato Light" panose="020F0502020204030203" pitchFamily="34" charset="0"/>
                <a:ea typeface="Lato Light" panose="020F0502020204030203" pitchFamily="34" charset="0"/>
                <a:cs typeface="Lato Light" panose="020F0502020204030203" pitchFamily="34" charset="0"/>
              </a:rPr>
              <a:t>We have no disclosures.</a:t>
            </a:r>
          </a:p>
          <a:p>
            <a:pPr>
              <a:lnSpc>
                <a:spcPts val="4400"/>
              </a:lnSpc>
            </a:pPr>
            <a:r>
              <a:rPr lang="en-US" sz="2800">
                <a:latin typeface="Lato Light" panose="020F0502020204030203" pitchFamily="34" charset="0"/>
                <a:ea typeface="Lato Light" panose="020F0502020204030203" pitchFamily="34" charset="0"/>
                <a:cs typeface="Lato Light" panose="020F0502020204030203" pitchFamily="34" charset="0"/>
              </a:rPr>
              <a:t>Cat has some money</a:t>
            </a:r>
          </a:p>
          <a:p>
            <a:pPr>
              <a:lnSpc>
                <a:spcPts val="4400"/>
              </a:lnSpc>
            </a:pPr>
            <a:r>
              <a:rPr lang="en-US" sz="2800">
                <a:latin typeface="Lato Light" panose="020F0502020204030203" pitchFamily="34" charset="0"/>
                <a:ea typeface="Lato Light" panose="020F0502020204030203" pitchFamily="34" charset="0"/>
                <a:cs typeface="Lato Light" panose="020F0502020204030203" pitchFamily="34" charset="0"/>
              </a:rPr>
              <a:t>Mar has none</a:t>
            </a:r>
          </a:p>
        </p:txBody>
      </p:sp>
    </p:spTree>
    <p:extLst>
      <p:ext uri="{BB962C8B-B14F-4D97-AF65-F5344CB8AC3E}">
        <p14:creationId xmlns:p14="http://schemas.microsoft.com/office/powerpoint/2010/main" val="386224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493E-D9D8-8C48-87C3-83CA1CC72707}"/>
              </a:ext>
            </a:extLst>
          </p:cNvPr>
          <p:cNvSpPr>
            <a:spLocks noGrp="1"/>
          </p:cNvSpPr>
          <p:nvPr>
            <p:ph type="title"/>
          </p:nvPr>
        </p:nvSpPr>
        <p:spPr/>
        <p:txBody>
          <a:bodyPr/>
          <a:lstStyle/>
          <a:p>
            <a:r>
              <a:rPr lang="en-US"/>
              <a:t>PHQ-2</a:t>
            </a:r>
          </a:p>
        </p:txBody>
      </p:sp>
      <p:sp>
        <p:nvSpPr>
          <p:cNvPr id="7" name="Text Placeholder 6">
            <a:extLst>
              <a:ext uri="{FF2B5EF4-FFF2-40B4-BE49-F238E27FC236}">
                <a16:creationId xmlns:a16="http://schemas.microsoft.com/office/drawing/2014/main" id="{42135D2D-ABCC-5F41-9B8F-82923C3E530B}"/>
              </a:ext>
            </a:extLst>
          </p:cNvPr>
          <p:cNvSpPr>
            <a:spLocks noGrp="1"/>
          </p:cNvSpPr>
          <p:nvPr>
            <p:ph type="body" idx="1"/>
          </p:nvPr>
        </p:nvSpPr>
        <p:spPr>
          <a:xfrm>
            <a:off x="723778" y="1941669"/>
            <a:ext cx="10551525" cy="4512139"/>
          </a:xfrm>
        </p:spPr>
        <p:txBody>
          <a:bodyPr/>
          <a:lstStyle/>
          <a:p>
            <a:r>
              <a:rPr lang="en-US" sz="2400"/>
              <a:t>During the last </a:t>
            </a:r>
            <a:r>
              <a:rPr lang="en-US" sz="2400" b="1"/>
              <a:t>month</a:t>
            </a:r>
            <a:r>
              <a:rPr lang="en-US" sz="2400"/>
              <a:t>, have you often been bothered by </a:t>
            </a:r>
            <a:r>
              <a:rPr lang="en-US" sz="2400" b="1">
                <a:solidFill>
                  <a:srgbClr val="C00000"/>
                </a:solidFill>
              </a:rPr>
              <a:t>feeling down, depressed, or hopeless</a:t>
            </a:r>
            <a:r>
              <a:rPr lang="en-US" sz="2400"/>
              <a:t>?</a:t>
            </a:r>
          </a:p>
          <a:p>
            <a:pPr marL="135464" indent="0">
              <a:buNone/>
            </a:pPr>
            <a:endParaRPr lang="en-US" sz="2400"/>
          </a:p>
          <a:p>
            <a:r>
              <a:rPr lang="en-US" sz="2400"/>
              <a:t>During the last </a:t>
            </a:r>
            <a:r>
              <a:rPr lang="en-US" sz="2400" b="1"/>
              <a:t>month</a:t>
            </a:r>
            <a:r>
              <a:rPr lang="en-US" sz="2400"/>
              <a:t>, have you often been bothered by </a:t>
            </a:r>
            <a:r>
              <a:rPr lang="en-US" sz="2400" b="1">
                <a:solidFill>
                  <a:srgbClr val="C00000"/>
                </a:solidFill>
              </a:rPr>
              <a:t>having </a:t>
            </a:r>
            <a:r>
              <a:rPr lang="en-US" sz="2400" b="1">
                <a:solidFill>
                  <a:srgbClr val="C00000"/>
                </a:solidFill>
                <a:sym typeface="Roboto Condensed"/>
              </a:rPr>
              <a:t>little interest</a:t>
            </a:r>
            <a:r>
              <a:rPr lang="en-US" sz="2400" b="1">
                <a:solidFill>
                  <a:srgbClr val="C00000"/>
                </a:solidFill>
              </a:rPr>
              <a:t> or </a:t>
            </a:r>
            <a:r>
              <a:rPr lang="en-US" sz="2400" b="1">
                <a:solidFill>
                  <a:srgbClr val="C00000"/>
                </a:solidFill>
                <a:sym typeface="Roboto Condensed"/>
              </a:rPr>
              <a:t>pleasure</a:t>
            </a:r>
            <a:r>
              <a:rPr lang="en-US" sz="2400" b="1">
                <a:solidFill>
                  <a:srgbClr val="C00000"/>
                </a:solidFill>
              </a:rPr>
              <a:t> in doing things</a:t>
            </a:r>
            <a:r>
              <a:rPr lang="en-US" sz="2400"/>
              <a:t>?</a:t>
            </a:r>
            <a:endParaRPr lang="en-US">
              <a:latin typeface="Lato" panose="020F0502020204030203" pitchFamily="34" charset="0"/>
              <a:ea typeface="Lato" panose="020F0502020204030203" pitchFamily="34" charset="0"/>
              <a:cs typeface="Lato" panose="020F0502020204030203" pitchFamily="34" charset="0"/>
            </a:endParaRPr>
          </a:p>
          <a:p>
            <a:endParaRPr lang="en-US" sz="2400"/>
          </a:p>
        </p:txBody>
      </p:sp>
    </p:spTree>
    <p:extLst>
      <p:ext uri="{BB962C8B-B14F-4D97-AF65-F5344CB8AC3E}">
        <p14:creationId xmlns:p14="http://schemas.microsoft.com/office/powerpoint/2010/main" val="89618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B74-21AF-7642-A88D-D058C70EFBF6}"/>
              </a:ext>
            </a:extLst>
          </p:cNvPr>
          <p:cNvSpPr>
            <a:spLocks noGrp="1"/>
          </p:cNvSpPr>
          <p:nvPr>
            <p:ph type="title"/>
          </p:nvPr>
        </p:nvSpPr>
        <p:spPr/>
        <p:txBody>
          <a:bodyPr/>
          <a:lstStyle/>
          <a:p>
            <a:r>
              <a:rPr lang="en-US"/>
              <a:t>Specifiers</a:t>
            </a:r>
          </a:p>
        </p:txBody>
      </p:sp>
      <p:sp>
        <p:nvSpPr>
          <p:cNvPr id="3" name="Text Placeholder 2">
            <a:extLst>
              <a:ext uri="{FF2B5EF4-FFF2-40B4-BE49-F238E27FC236}">
                <a16:creationId xmlns:a16="http://schemas.microsoft.com/office/drawing/2014/main" id="{F8F9F2DF-8171-8F4A-8AA5-91465AE42584}"/>
              </a:ext>
            </a:extLst>
          </p:cNvPr>
          <p:cNvSpPr>
            <a:spLocks noGrp="1"/>
          </p:cNvSpPr>
          <p:nvPr>
            <p:ph type="body" idx="1"/>
          </p:nvPr>
        </p:nvSpPr>
        <p:spPr>
          <a:xfrm>
            <a:off x="723779" y="1941670"/>
            <a:ext cx="5006422" cy="4734552"/>
          </a:xfrm>
        </p:spPr>
        <p:txBody>
          <a:bodyPr/>
          <a:lstStyle/>
          <a:p>
            <a:r>
              <a:rPr lang="en-US" sz="1800" b="1"/>
              <a:t>With atypical features</a:t>
            </a:r>
          </a:p>
          <a:p>
            <a:pPr lvl="1"/>
            <a:r>
              <a:rPr lang="en-US" sz="1800"/>
              <a:t>Mood reactivity - brightening of mood in response to positive events</a:t>
            </a:r>
          </a:p>
          <a:p>
            <a:pPr lvl="1"/>
            <a:r>
              <a:rPr lang="en-US" sz="1800"/>
              <a:t>2 or more are present:</a:t>
            </a:r>
          </a:p>
          <a:p>
            <a:pPr lvl="2"/>
            <a:r>
              <a:rPr lang="en-US" sz="1800"/>
              <a:t>↑ appetite</a:t>
            </a:r>
          </a:p>
          <a:p>
            <a:pPr lvl="2"/>
            <a:r>
              <a:rPr lang="en-US" sz="1800"/>
              <a:t>Hypersomnia</a:t>
            </a:r>
          </a:p>
          <a:p>
            <a:pPr lvl="2"/>
            <a:r>
              <a:rPr lang="en-US" sz="1800"/>
              <a:t>Leaden paralysis</a:t>
            </a:r>
          </a:p>
          <a:p>
            <a:pPr lvl="2"/>
            <a:r>
              <a:rPr lang="en-US" sz="1800"/>
              <a:t>Interpersonal rejection sensitivity</a:t>
            </a:r>
          </a:p>
          <a:p>
            <a:r>
              <a:rPr lang="en-US" sz="1800" b="1"/>
              <a:t>With psychotic features</a:t>
            </a:r>
          </a:p>
          <a:p>
            <a:pPr lvl="1">
              <a:buClr>
                <a:srgbClr val="00B050"/>
              </a:buClr>
              <a:buFont typeface="System Font Regular"/>
              <a:buChar char="✓"/>
            </a:pPr>
            <a:r>
              <a:rPr lang="en-US" sz="1800" b="1">
                <a:solidFill>
                  <a:srgbClr val="00B050"/>
                </a:solidFill>
              </a:rPr>
              <a:t>Atypical antipsychotics</a:t>
            </a:r>
            <a:endParaRPr lang="en-US" sz="1800" b="1"/>
          </a:p>
          <a:p>
            <a:r>
              <a:rPr lang="en-US" sz="1800" b="1"/>
              <a:t>With seasonal pattern</a:t>
            </a:r>
          </a:p>
          <a:p>
            <a:pPr lvl="1"/>
            <a:r>
              <a:rPr lang="en-US" sz="1800"/>
              <a:t>Atypical features (weight gain, ↑ sleep)</a:t>
            </a:r>
          </a:p>
          <a:p>
            <a:pPr lvl="1">
              <a:buClr>
                <a:srgbClr val="00B050"/>
              </a:buClr>
              <a:buFont typeface="System Font Regular"/>
              <a:buChar char="✓"/>
            </a:pPr>
            <a:r>
              <a:rPr lang="en-US" sz="1800" b="1">
                <a:solidFill>
                  <a:srgbClr val="00B050"/>
                </a:solidFill>
              </a:rPr>
              <a:t>light therapy</a:t>
            </a:r>
          </a:p>
          <a:p>
            <a:endParaRPr lang="en-US" sz="1800"/>
          </a:p>
          <a:p>
            <a:pPr lvl="2"/>
            <a:endParaRPr lang="en-US" sz="1800"/>
          </a:p>
          <a:p>
            <a:pPr lvl="1"/>
            <a:endParaRPr lang="en-US" sz="1800"/>
          </a:p>
        </p:txBody>
      </p:sp>
      <p:sp>
        <p:nvSpPr>
          <p:cNvPr id="5" name="Text Placeholder 4">
            <a:extLst>
              <a:ext uri="{FF2B5EF4-FFF2-40B4-BE49-F238E27FC236}">
                <a16:creationId xmlns:a16="http://schemas.microsoft.com/office/drawing/2014/main" id="{5A2F07D9-42B8-0442-B07E-8F7AED40F387}"/>
              </a:ext>
            </a:extLst>
          </p:cNvPr>
          <p:cNvSpPr>
            <a:spLocks noGrp="1"/>
          </p:cNvSpPr>
          <p:nvPr>
            <p:ph type="body" idx="13"/>
          </p:nvPr>
        </p:nvSpPr>
        <p:spPr/>
        <p:txBody>
          <a:bodyPr/>
          <a:lstStyle/>
          <a:p>
            <a:r>
              <a:rPr lang="en-US" sz="1600" b="1"/>
              <a:t>With anxious distress</a:t>
            </a:r>
          </a:p>
          <a:p>
            <a:pPr lvl="1"/>
            <a:r>
              <a:rPr lang="en-US" sz="1600"/>
              <a:t>Requires at least 2 of the following</a:t>
            </a:r>
          </a:p>
          <a:p>
            <a:pPr lvl="2"/>
            <a:r>
              <a:rPr lang="en-US" sz="1600"/>
              <a:t>Being tense</a:t>
            </a:r>
          </a:p>
          <a:p>
            <a:pPr lvl="2"/>
            <a:r>
              <a:rPr lang="en-US" sz="1600"/>
              <a:t>Unusual restlessness</a:t>
            </a:r>
          </a:p>
          <a:p>
            <a:pPr lvl="2"/>
            <a:r>
              <a:rPr lang="en-US" sz="1600"/>
              <a:t>Trouble concentrating secondary to worry</a:t>
            </a:r>
          </a:p>
          <a:p>
            <a:pPr lvl="2"/>
            <a:r>
              <a:rPr lang="en-US" sz="1600"/>
              <a:t>Fear that something awful will happen</a:t>
            </a:r>
          </a:p>
          <a:p>
            <a:pPr lvl="2"/>
            <a:r>
              <a:rPr lang="en-US" sz="1600"/>
              <a:t>Worry about losing self-control</a:t>
            </a:r>
          </a:p>
          <a:p>
            <a:r>
              <a:rPr lang="en-US" sz="1600" b="1"/>
              <a:t>With melancholic features</a:t>
            </a:r>
          </a:p>
          <a:p>
            <a:pPr lvl="1"/>
            <a:r>
              <a:rPr lang="en-US" sz="1600"/>
              <a:t>Despair</a:t>
            </a:r>
          </a:p>
          <a:p>
            <a:pPr lvl="1"/>
            <a:r>
              <a:rPr lang="en-US" sz="1600"/>
              <a:t>Depression worse in the morning</a:t>
            </a:r>
          </a:p>
          <a:p>
            <a:pPr lvl="1"/>
            <a:r>
              <a:rPr lang="en-US" sz="1600"/>
              <a:t>Waking up early in the morning</a:t>
            </a:r>
          </a:p>
          <a:p>
            <a:pPr lvl="1"/>
            <a:r>
              <a:rPr lang="en-US" sz="1600"/>
              <a:t>Weight loss</a:t>
            </a:r>
          </a:p>
          <a:p>
            <a:pPr lvl="1"/>
            <a:r>
              <a:rPr lang="en-US" sz="1600"/>
              <a:t>Excessive guilty thoughts</a:t>
            </a:r>
          </a:p>
          <a:p>
            <a:endParaRPr lang="en-US" sz="1600"/>
          </a:p>
        </p:txBody>
      </p:sp>
    </p:spTree>
    <p:extLst>
      <p:ext uri="{BB962C8B-B14F-4D97-AF65-F5344CB8AC3E}">
        <p14:creationId xmlns:p14="http://schemas.microsoft.com/office/powerpoint/2010/main" val="187565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fade">
                                      <p:cBhvr>
                                        <p:cTn id="49" dur="500"/>
                                        <p:tgtEl>
                                          <p:spTgt spid="5">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500"/>
                                        <p:tgtEl>
                                          <p:spTgt spid="5">
                                            <p:txEl>
                                              <p:pRg st="1" end="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Effect transition="in" filter="fade">
                                      <p:cBhvr>
                                        <p:cTn id="55" dur="500"/>
                                        <p:tgtEl>
                                          <p:spTgt spid="5">
                                            <p:txEl>
                                              <p:pRg st="2" end="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fade">
                                      <p:cBhvr>
                                        <p:cTn id="58" dur="500"/>
                                        <p:tgtEl>
                                          <p:spTgt spid="5">
                                            <p:txEl>
                                              <p:pRg st="3" end="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Effect transition="in" filter="fade">
                                      <p:cBhvr>
                                        <p:cTn id="61" dur="500"/>
                                        <p:tgtEl>
                                          <p:spTgt spid="5">
                                            <p:txEl>
                                              <p:pRg st="4" end="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txEl>
                                              <p:pRg st="5" end="5"/>
                                            </p:txEl>
                                          </p:spTgt>
                                        </p:tgtEl>
                                        <p:attrNameLst>
                                          <p:attrName>style.visibility</p:attrName>
                                        </p:attrNameLst>
                                      </p:cBhvr>
                                      <p:to>
                                        <p:strVal val="visible"/>
                                      </p:to>
                                    </p:set>
                                    <p:animEffect transition="in" filter="fade">
                                      <p:cBhvr>
                                        <p:cTn id="64" dur="500"/>
                                        <p:tgtEl>
                                          <p:spTgt spid="5">
                                            <p:txEl>
                                              <p:pRg st="5" end="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animEffect transition="in" filter="fade">
                                      <p:cBhvr>
                                        <p:cTn id="67" dur="500"/>
                                        <p:tgtEl>
                                          <p:spTgt spid="5">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7" end="7"/>
                                            </p:txEl>
                                          </p:spTgt>
                                        </p:tgtEl>
                                        <p:attrNameLst>
                                          <p:attrName>style.visibility</p:attrName>
                                        </p:attrNameLst>
                                      </p:cBhvr>
                                      <p:to>
                                        <p:strVal val="visible"/>
                                      </p:to>
                                    </p:set>
                                    <p:animEffect transition="in" filter="fade">
                                      <p:cBhvr>
                                        <p:cTn id="72" dur="500"/>
                                        <p:tgtEl>
                                          <p:spTgt spid="5">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
                                            <p:txEl>
                                              <p:pRg st="8" end="8"/>
                                            </p:txEl>
                                          </p:spTgt>
                                        </p:tgtEl>
                                        <p:attrNameLst>
                                          <p:attrName>style.visibility</p:attrName>
                                        </p:attrNameLst>
                                      </p:cBhvr>
                                      <p:to>
                                        <p:strVal val="visible"/>
                                      </p:to>
                                    </p:set>
                                    <p:animEffect transition="in" filter="fade">
                                      <p:cBhvr>
                                        <p:cTn id="75" dur="500"/>
                                        <p:tgtEl>
                                          <p:spTgt spid="5">
                                            <p:txEl>
                                              <p:pRg st="8" end="8"/>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
                                            <p:txEl>
                                              <p:pRg st="9" end="9"/>
                                            </p:txEl>
                                          </p:spTgt>
                                        </p:tgtEl>
                                        <p:attrNameLst>
                                          <p:attrName>style.visibility</p:attrName>
                                        </p:attrNameLst>
                                      </p:cBhvr>
                                      <p:to>
                                        <p:strVal val="visible"/>
                                      </p:to>
                                    </p:set>
                                    <p:animEffect transition="in" filter="fade">
                                      <p:cBhvr>
                                        <p:cTn id="78" dur="500"/>
                                        <p:tgtEl>
                                          <p:spTgt spid="5">
                                            <p:txEl>
                                              <p:pRg st="9" end="9"/>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
                                            <p:txEl>
                                              <p:pRg st="10" end="10"/>
                                            </p:txEl>
                                          </p:spTgt>
                                        </p:tgtEl>
                                        <p:attrNameLst>
                                          <p:attrName>style.visibility</p:attrName>
                                        </p:attrNameLst>
                                      </p:cBhvr>
                                      <p:to>
                                        <p:strVal val="visible"/>
                                      </p:to>
                                    </p:set>
                                    <p:animEffect transition="in" filter="fade">
                                      <p:cBhvr>
                                        <p:cTn id="81" dur="500"/>
                                        <p:tgtEl>
                                          <p:spTgt spid="5">
                                            <p:txEl>
                                              <p:pRg st="10" end="1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
                                            <p:txEl>
                                              <p:pRg st="11" end="11"/>
                                            </p:txEl>
                                          </p:spTgt>
                                        </p:tgtEl>
                                        <p:attrNameLst>
                                          <p:attrName>style.visibility</p:attrName>
                                        </p:attrNameLst>
                                      </p:cBhvr>
                                      <p:to>
                                        <p:strVal val="visible"/>
                                      </p:to>
                                    </p:set>
                                    <p:animEffect transition="in" filter="fade">
                                      <p:cBhvr>
                                        <p:cTn id="84" dur="500"/>
                                        <p:tgtEl>
                                          <p:spTgt spid="5">
                                            <p:txEl>
                                              <p:pRg st="11" end="11"/>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animEffect transition="in" filter="fade">
                                      <p:cBhvr>
                                        <p:cTn id="8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63B74-21AF-7642-A88D-D058C70EFBF6}"/>
              </a:ext>
            </a:extLst>
          </p:cNvPr>
          <p:cNvSpPr>
            <a:spLocks noGrp="1"/>
          </p:cNvSpPr>
          <p:nvPr>
            <p:ph type="title"/>
          </p:nvPr>
        </p:nvSpPr>
        <p:spPr/>
        <p:txBody>
          <a:bodyPr/>
          <a:lstStyle/>
          <a:p>
            <a:r>
              <a:rPr lang="en-US"/>
              <a:t>Labs</a:t>
            </a:r>
          </a:p>
        </p:txBody>
      </p:sp>
      <p:sp>
        <p:nvSpPr>
          <p:cNvPr id="3" name="Text Placeholder 2">
            <a:extLst>
              <a:ext uri="{FF2B5EF4-FFF2-40B4-BE49-F238E27FC236}">
                <a16:creationId xmlns:a16="http://schemas.microsoft.com/office/drawing/2014/main" id="{F8F9F2DF-8171-8F4A-8AA5-91465AE42584}"/>
              </a:ext>
            </a:extLst>
          </p:cNvPr>
          <p:cNvSpPr>
            <a:spLocks noGrp="1"/>
          </p:cNvSpPr>
          <p:nvPr>
            <p:ph type="body" idx="1"/>
          </p:nvPr>
        </p:nvSpPr>
        <p:spPr>
          <a:xfrm>
            <a:off x="723779" y="1941670"/>
            <a:ext cx="5006422" cy="4734552"/>
          </a:xfrm>
        </p:spPr>
        <p:txBody>
          <a:bodyPr/>
          <a:lstStyle/>
          <a:p>
            <a:r>
              <a:rPr lang="en-US" b="1"/>
              <a:t>Thyroid function tests</a:t>
            </a:r>
          </a:p>
          <a:p>
            <a:pPr lvl="1"/>
            <a:r>
              <a:rPr lang="en-US"/>
              <a:t>R/o hypothyroidism</a:t>
            </a:r>
          </a:p>
          <a:p>
            <a:r>
              <a:rPr lang="en-US" b="1"/>
              <a:t>Urine toxicology</a:t>
            </a:r>
          </a:p>
          <a:p>
            <a:pPr lvl="1"/>
            <a:r>
              <a:rPr lang="en-US"/>
              <a:t>r/o benzo withdrawal, amphetamine use, cocaine “crash”</a:t>
            </a:r>
          </a:p>
          <a:p>
            <a:r>
              <a:rPr lang="en-US" b="1"/>
              <a:t>Neuroimaging</a:t>
            </a:r>
          </a:p>
          <a:p>
            <a:pPr lvl="1"/>
            <a:r>
              <a:rPr lang="en-US"/>
              <a:t>If structural brain disease is suspected</a:t>
            </a:r>
          </a:p>
          <a:p>
            <a:pPr lvl="2"/>
            <a:endParaRPr lang="en-US"/>
          </a:p>
          <a:p>
            <a:pPr lvl="1"/>
            <a:endParaRPr lang="en-US"/>
          </a:p>
        </p:txBody>
      </p:sp>
      <p:sp>
        <p:nvSpPr>
          <p:cNvPr id="6" name="Text Placeholder 5">
            <a:extLst>
              <a:ext uri="{FF2B5EF4-FFF2-40B4-BE49-F238E27FC236}">
                <a16:creationId xmlns:a16="http://schemas.microsoft.com/office/drawing/2014/main" id="{08BE443F-5E17-8D4A-AD4F-EA288E11E369}"/>
              </a:ext>
            </a:extLst>
          </p:cNvPr>
          <p:cNvSpPr>
            <a:spLocks noGrp="1"/>
          </p:cNvSpPr>
          <p:nvPr>
            <p:ph type="body" idx="13"/>
          </p:nvPr>
        </p:nvSpPr>
        <p:spPr/>
        <p:txBody>
          <a:bodyPr/>
          <a:lstStyle/>
          <a:p>
            <a:endParaRPr lang="en-US"/>
          </a:p>
        </p:txBody>
      </p:sp>
    </p:spTree>
    <p:extLst>
      <p:ext uri="{BB962C8B-B14F-4D97-AF65-F5344CB8AC3E}">
        <p14:creationId xmlns:p14="http://schemas.microsoft.com/office/powerpoint/2010/main" val="218466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4537073" y="3946798"/>
            <a:ext cx="6713600" cy="1546400"/>
          </a:xfrm>
          <a:prstGeom prst="rect">
            <a:avLst/>
          </a:prstGeom>
        </p:spPr>
        <p:txBody>
          <a:bodyPr spcFirstLastPara="1" wrap="square" lIns="0" tIns="0" rIns="0" bIns="0" anchor="b" anchorCtr="0">
            <a:noAutofit/>
          </a:bodyPr>
          <a:lstStyle/>
          <a:p>
            <a:r>
              <a:rPr lang="en"/>
              <a:t>Treatment</a:t>
            </a:r>
            <a:endParaRPr/>
          </a:p>
        </p:txBody>
      </p:sp>
      <p:sp>
        <p:nvSpPr>
          <p:cNvPr id="93" name="Google Shape;93;p17"/>
          <p:cNvSpPr/>
          <p:nvPr/>
        </p:nvSpPr>
        <p:spPr>
          <a:xfrm>
            <a:off x="2386532" y="2091066"/>
            <a:ext cx="1373667" cy="3402132"/>
          </a:xfrm>
          <a:prstGeom prst="rect">
            <a:avLst/>
          </a:prstGeom>
        </p:spPr>
        <p:txBody>
          <a:bodyPr>
            <a:prstTxWarp prst="textPlain">
              <a:avLst/>
            </a:prstTxWarp>
          </a:bodyPr>
          <a:lstStyle/>
          <a:p>
            <a:pPr lvl="0" algn="ctr"/>
            <a:r>
              <a:rPr lang="en-US" sz="1867" b="1">
                <a:solidFill>
                  <a:schemeClr val="lt1"/>
                </a:solidFill>
                <a:latin typeface="Encode Sans SemiCondensed" pitchFamily="2" charset="77"/>
              </a:rPr>
              <a:t>4</a:t>
            </a:r>
            <a:endParaRPr sz="1867" b="1">
              <a:solidFill>
                <a:schemeClr val="lt1"/>
              </a:solidFill>
              <a:latin typeface="Encode Sans SemiCondensed" pitchFamily="2" charset="77"/>
            </a:endParaRPr>
          </a:p>
        </p:txBody>
      </p:sp>
    </p:spTree>
    <p:extLst>
      <p:ext uri="{BB962C8B-B14F-4D97-AF65-F5344CB8AC3E}">
        <p14:creationId xmlns:p14="http://schemas.microsoft.com/office/powerpoint/2010/main" val="197068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alpha val="15000"/>
          </a:schemeClr>
        </a:solidFill>
        <a:effectLst/>
      </p:bgPr>
    </p:bg>
    <p:spTree>
      <p:nvGrpSpPr>
        <p:cNvPr id="1" name="Shape 511"/>
        <p:cNvGrpSpPr/>
        <p:nvPr/>
      </p:nvGrpSpPr>
      <p:grpSpPr>
        <a:xfrm>
          <a:off x="0" y="0"/>
          <a:ext cx="0" cy="0"/>
          <a:chOff x="0" y="0"/>
          <a:chExt cx="0" cy="0"/>
        </a:xfrm>
      </p:grpSpPr>
      <p:pic>
        <p:nvPicPr>
          <p:cNvPr id="512" name="Google Shape;512;g605b24b09b_0_1588"/>
          <p:cNvPicPr preferRelativeResize="0"/>
          <p:nvPr/>
        </p:nvPicPr>
        <p:blipFill rotWithShape="1">
          <a:blip r:embed="rId3"/>
          <a:srcRect l="26004" r="27198"/>
          <a:stretch/>
        </p:blipFill>
        <p:spPr>
          <a:xfrm>
            <a:off x="3747361" y="1379263"/>
            <a:ext cx="4697277" cy="4861475"/>
          </a:xfrm>
          <a:prstGeom prst="rect">
            <a:avLst/>
          </a:prstGeom>
          <a:noFill/>
          <a:ln>
            <a:noFill/>
          </a:ln>
        </p:spPr>
      </p:pic>
      <p:cxnSp>
        <p:nvCxnSpPr>
          <p:cNvPr id="513" name="Google Shape;513;g605b24b09b_0_1588"/>
          <p:cNvCxnSpPr/>
          <p:nvPr/>
        </p:nvCxnSpPr>
        <p:spPr>
          <a:xfrm>
            <a:off x="7620250" y="3268250"/>
            <a:ext cx="1062000" cy="0"/>
          </a:xfrm>
          <a:prstGeom prst="straightConnector1">
            <a:avLst/>
          </a:prstGeom>
          <a:noFill/>
          <a:ln w="9525" cap="flat" cmpd="sng">
            <a:solidFill>
              <a:srgbClr val="C7D3E6"/>
            </a:solidFill>
            <a:prstDash val="solid"/>
            <a:round/>
            <a:headEnd type="oval" w="med" len="med"/>
            <a:tailEnd type="none" w="med" len="med"/>
          </a:ln>
        </p:spPr>
      </p:cxnSp>
      <p:sp>
        <p:nvSpPr>
          <p:cNvPr id="514" name="Google Shape;514;g605b24b09b_0_1588"/>
          <p:cNvSpPr txBox="1">
            <a:spLocks/>
          </p:cNvSpPr>
          <p:nvPr/>
        </p:nvSpPr>
        <p:spPr>
          <a:xfrm>
            <a:off x="8707125" y="3034724"/>
            <a:ext cx="3160500" cy="1239195"/>
          </a:xfrm>
          <a:prstGeom prst="rect">
            <a:avLst/>
          </a:prstGeom>
          <a:noFill/>
          <a:ln>
            <a:noFill/>
          </a:ln>
        </p:spPr>
        <p:txBody>
          <a:bodyPr spcFirstLastPara="1" wrap="square" lIns="91425" tIns="91425" rIns="91425" bIns="91425" anchor="t" anchorCtr="0">
            <a:noAutofit/>
          </a:bodyPr>
          <a:lstStyle/>
          <a:p>
            <a:r>
              <a:rPr lang="en-US" sz="2000">
                <a:solidFill>
                  <a:srgbClr val="3F5378"/>
                </a:solidFill>
                <a:latin typeface="Encode Sans Light" pitchFamily="2" charset="77"/>
                <a:sym typeface="Roboto Condensed Light"/>
              </a:rPr>
              <a:t>HEALTH PROFESSIONAL AND MEDICATION</a:t>
            </a:r>
            <a:endParaRPr sz="2000">
              <a:solidFill>
                <a:srgbClr val="3F5378"/>
              </a:solidFill>
              <a:latin typeface="Encode Sans Light" pitchFamily="2" charset="77"/>
              <a:sym typeface="Roboto Condensed Light"/>
            </a:endParaRPr>
          </a:p>
          <a:p>
            <a:pPr marL="0" lvl="0" indent="0">
              <a:buFont typeface="Arial"/>
              <a:buNone/>
            </a:pPr>
            <a:r>
              <a:rPr lang="en-US" sz="3200" b="1">
                <a:solidFill>
                  <a:srgbClr val="263248"/>
                </a:solidFill>
                <a:latin typeface="Encode Sans SemiCondensed" pitchFamily="2" charset="77"/>
                <a:sym typeface="Roboto Condensed"/>
              </a:rPr>
              <a:t>44%</a:t>
            </a:r>
            <a:endParaRPr sz="3200" b="1">
              <a:solidFill>
                <a:srgbClr val="263248"/>
              </a:solidFill>
              <a:latin typeface="Encode Sans SemiCondensed" pitchFamily="2" charset="77"/>
              <a:sym typeface="Roboto Condensed"/>
            </a:endParaRPr>
          </a:p>
        </p:txBody>
      </p:sp>
      <p:sp>
        <p:nvSpPr>
          <p:cNvPr id="515" name="Google Shape;515;g605b24b09b_0_1588"/>
          <p:cNvSpPr txBox="1">
            <a:spLocks/>
          </p:cNvSpPr>
          <p:nvPr/>
        </p:nvSpPr>
        <p:spPr>
          <a:xfrm>
            <a:off x="1374750" y="4049050"/>
            <a:ext cx="1813000" cy="1254524"/>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a:solidFill>
                  <a:srgbClr val="3F5378"/>
                </a:solidFill>
                <a:latin typeface="Encode Sans Light" pitchFamily="2" charset="77"/>
                <a:sym typeface="Roboto Condensed Light"/>
              </a:rPr>
              <a:t>NO TREATMENT</a:t>
            </a:r>
            <a:endParaRPr sz="2000">
              <a:solidFill>
                <a:srgbClr val="3F5378"/>
              </a:solidFill>
              <a:latin typeface="Encode Sans Light" pitchFamily="2" charset="77"/>
              <a:sym typeface="Roboto Condensed Light"/>
            </a:endParaRPr>
          </a:p>
          <a:p>
            <a:pPr algn="r"/>
            <a:r>
              <a:rPr lang="en-US" sz="3200" b="1">
                <a:solidFill>
                  <a:srgbClr val="263248"/>
                </a:solidFill>
                <a:latin typeface="Encode Sans SemiCondensed" pitchFamily="2" charset="77"/>
                <a:sym typeface="Roboto Condensed"/>
              </a:rPr>
              <a:t>35%</a:t>
            </a:r>
            <a:endParaRPr sz="3200" b="1">
              <a:solidFill>
                <a:srgbClr val="263248"/>
              </a:solidFill>
              <a:latin typeface="Encode Sans SemiCondensed" pitchFamily="2" charset="77"/>
              <a:sym typeface="Roboto Condensed"/>
            </a:endParaRPr>
          </a:p>
        </p:txBody>
      </p:sp>
      <p:cxnSp>
        <p:nvCxnSpPr>
          <p:cNvPr id="516" name="Google Shape;516;g605b24b09b_0_1588"/>
          <p:cNvCxnSpPr/>
          <p:nvPr/>
        </p:nvCxnSpPr>
        <p:spPr>
          <a:xfrm>
            <a:off x="3213150" y="4273925"/>
            <a:ext cx="1509000" cy="0"/>
          </a:xfrm>
          <a:prstGeom prst="straightConnector1">
            <a:avLst/>
          </a:prstGeom>
          <a:noFill/>
          <a:ln w="9525" cap="flat" cmpd="sng">
            <a:solidFill>
              <a:srgbClr val="C7D3E6"/>
            </a:solidFill>
            <a:prstDash val="solid"/>
            <a:round/>
            <a:headEnd type="none" w="med" len="med"/>
            <a:tailEnd type="oval" w="med" len="med"/>
          </a:ln>
        </p:spPr>
      </p:cxnSp>
      <p:sp>
        <p:nvSpPr>
          <p:cNvPr id="517" name="Google Shape;517;g605b24b09b_0_1588"/>
          <p:cNvSpPr txBox="1">
            <a:spLocks/>
          </p:cNvSpPr>
          <p:nvPr/>
        </p:nvSpPr>
        <p:spPr>
          <a:xfrm>
            <a:off x="0" y="2039124"/>
            <a:ext cx="3160500" cy="1229125"/>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2000">
                <a:solidFill>
                  <a:srgbClr val="3F5378"/>
                </a:solidFill>
                <a:uFillTx/>
                <a:latin typeface="Encode Sans Light" pitchFamily="2" charset="77"/>
                <a:ea typeface="Roboto Condensed Light"/>
                <a:cs typeface="Roboto Condensed Light"/>
                <a:sym typeface="Roboto Condensed Light"/>
              </a:rPr>
              <a:t>HEALTH PROFESSIONAL ONLY</a:t>
            </a:r>
            <a:endParaRPr sz="2800">
              <a:solidFill>
                <a:srgbClr val="3F5378"/>
              </a:solidFill>
              <a:uFillTx/>
              <a:latin typeface="Encode Sans Light" pitchFamily="2" charset="77"/>
              <a:ea typeface="Roboto Condensed Light"/>
              <a:cs typeface="Roboto Condensed Light"/>
              <a:sym typeface="Roboto Condensed Light"/>
            </a:endParaRPr>
          </a:p>
          <a:p>
            <a:pPr marL="0" lvl="0" indent="0" algn="r" rtl="0">
              <a:spcBef>
                <a:spcPts val="0"/>
              </a:spcBef>
              <a:spcAft>
                <a:spcPts val="0"/>
              </a:spcAft>
              <a:buNone/>
            </a:pPr>
            <a:r>
              <a:rPr lang="en-US" sz="3200" b="1">
                <a:solidFill>
                  <a:srgbClr val="263248"/>
                </a:solidFill>
                <a:uFillTx/>
                <a:latin typeface="Encode Sans SemiCondensed" pitchFamily="2" charset="77"/>
                <a:ea typeface="Roboto Condensed"/>
                <a:cs typeface="Roboto Condensed"/>
                <a:sym typeface="Roboto Condensed"/>
              </a:rPr>
              <a:t>15%</a:t>
            </a:r>
            <a:endParaRPr sz="3200" b="1">
              <a:solidFill>
                <a:srgbClr val="263248"/>
              </a:solidFill>
              <a:uFillTx/>
              <a:latin typeface="Encode Sans SemiCondensed" pitchFamily="2" charset="77"/>
              <a:ea typeface="Roboto Condensed"/>
              <a:cs typeface="Roboto Condensed"/>
              <a:sym typeface="Roboto Condensed"/>
            </a:endParaRPr>
          </a:p>
        </p:txBody>
      </p:sp>
      <p:cxnSp>
        <p:nvCxnSpPr>
          <p:cNvPr id="518" name="Google Shape;518;g605b24b09b_0_1588"/>
          <p:cNvCxnSpPr/>
          <p:nvPr/>
        </p:nvCxnSpPr>
        <p:spPr>
          <a:xfrm>
            <a:off x="3150700" y="2288450"/>
            <a:ext cx="2370900" cy="0"/>
          </a:xfrm>
          <a:prstGeom prst="straightConnector1">
            <a:avLst/>
          </a:prstGeom>
          <a:noFill/>
          <a:ln w="9525" cap="flat" cmpd="sng">
            <a:solidFill>
              <a:srgbClr val="C7D3E6"/>
            </a:solidFill>
            <a:prstDash val="solid"/>
            <a:round/>
            <a:headEnd type="none" w="med" len="med"/>
            <a:tailEnd type="oval" w="med" len="med"/>
          </a:ln>
        </p:spPr>
      </p:cxnSp>
      <p:cxnSp>
        <p:nvCxnSpPr>
          <p:cNvPr id="519" name="Google Shape;519;g605b24b09b_0_1588"/>
          <p:cNvCxnSpPr/>
          <p:nvPr/>
        </p:nvCxnSpPr>
        <p:spPr>
          <a:xfrm>
            <a:off x="6558250" y="5569250"/>
            <a:ext cx="2161500" cy="0"/>
          </a:xfrm>
          <a:prstGeom prst="straightConnector1">
            <a:avLst/>
          </a:prstGeom>
          <a:noFill/>
          <a:ln w="9525" cap="flat" cmpd="sng">
            <a:solidFill>
              <a:srgbClr val="C7D3E6"/>
            </a:solidFill>
            <a:prstDash val="solid"/>
            <a:round/>
            <a:headEnd type="oval" w="med" len="med"/>
            <a:tailEnd type="none" w="med" len="med"/>
          </a:ln>
        </p:spPr>
      </p:cxnSp>
      <p:sp>
        <p:nvSpPr>
          <p:cNvPr id="520" name="Google Shape;520;g605b24b09b_0_1588"/>
          <p:cNvSpPr txBox="1">
            <a:spLocks/>
          </p:cNvSpPr>
          <p:nvPr/>
        </p:nvSpPr>
        <p:spPr>
          <a:xfrm>
            <a:off x="8822050" y="5339825"/>
            <a:ext cx="3160500" cy="900900"/>
          </a:xfrm>
          <a:prstGeom prst="rect">
            <a:avLst/>
          </a:prstGeom>
          <a:noFill/>
          <a:ln>
            <a:noFill/>
          </a:ln>
        </p:spPr>
        <p:txBody>
          <a:bodyPr spcFirstLastPara="1" wrap="square" lIns="91425" tIns="91425" rIns="91425" bIns="91425" anchor="t" anchorCtr="0">
            <a:noAutofit/>
          </a:bodyPr>
          <a:lstStyle/>
          <a:p>
            <a:pPr marL="0" lvl="0" indent="0">
              <a:buFont typeface="Arial"/>
              <a:buNone/>
            </a:pPr>
            <a:r>
              <a:rPr lang="en-US" sz="2000">
                <a:solidFill>
                  <a:srgbClr val="3F5378"/>
                </a:solidFill>
                <a:latin typeface="Encode Sans Light" pitchFamily="2" charset="77"/>
                <a:sym typeface="Roboto Condensed Light"/>
              </a:rPr>
              <a:t>MEDICATION ONLY</a:t>
            </a:r>
            <a:endParaRPr sz="2000">
              <a:solidFill>
                <a:srgbClr val="3F5378"/>
              </a:solidFill>
              <a:latin typeface="Encode Sans Light" pitchFamily="2" charset="77"/>
              <a:sym typeface="Roboto Condensed Light"/>
            </a:endParaRPr>
          </a:p>
          <a:p>
            <a:r>
              <a:rPr lang="en-US" sz="3200" b="1">
                <a:solidFill>
                  <a:srgbClr val="263248"/>
                </a:solidFill>
                <a:latin typeface="Encode Sans SemiCondensed" pitchFamily="2" charset="77"/>
                <a:sym typeface="Roboto Condensed"/>
              </a:rPr>
              <a:t>6%</a:t>
            </a:r>
            <a:endParaRPr sz="3200" b="1">
              <a:solidFill>
                <a:srgbClr val="263248"/>
              </a:solidFill>
              <a:latin typeface="Encode Sans SemiCondensed" pitchFamily="2" charset="77"/>
              <a:sym typeface="Roboto Condensed"/>
            </a:endParaRPr>
          </a:p>
        </p:txBody>
      </p:sp>
      <p:sp>
        <p:nvSpPr>
          <p:cNvPr id="521" name="Google Shape;521;g605b24b09b_0_1588"/>
          <p:cNvSpPr txBox="1">
            <a:spLocks noGrp="1"/>
          </p:cNvSpPr>
          <p:nvPr>
            <p:ph type="title"/>
          </p:nvPr>
        </p:nvSpPr>
        <p:spPr>
          <a:xfrm>
            <a:off x="2722178" y="472024"/>
            <a:ext cx="6747642" cy="794801"/>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a:solidFill>
                  <a:srgbClr val="2C4168"/>
                </a:solidFill>
                <a:uFillTx/>
              </a:rPr>
              <a:t>Treatment of Depression </a:t>
            </a:r>
            <a:endParaRPr sz="3200">
              <a:solidFill>
                <a:srgbClr val="2C4168"/>
              </a:solidFill>
              <a:uFillTx/>
            </a:endParaRPr>
          </a:p>
          <a:p>
            <a:pPr marL="0" lvl="0" indent="0" algn="ctr" rtl="0">
              <a:spcBef>
                <a:spcPts val="0"/>
              </a:spcBef>
              <a:spcAft>
                <a:spcPts val="0"/>
              </a:spcAft>
              <a:buNone/>
            </a:pPr>
            <a:r>
              <a:rPr lang="en-US" sz="2800" b="0">
                <a:solidFill>
                  <a:schemeClr val="tx2">
                    <a:lumMod val="50000"/>
                  </a:schemeClr>
                </a:solidFill>
                <a:uFillTx/>
                <a:ea typeface="Roboto Condensed Light"/>
                <a:cs typeface="Roboto Condensed Light"/>
                <a:sym typeface="Roboto Condensed Light"/>
              </a:rPr>
              <a:t>In Adults</a:t>
            </a:r>
            <a:endParaRPr sz="2800" b="0">
              <a:solidFill>
                <a:schemeClr val="tx2">
                  <a:lumMod val="50000"/>
                </a:schemeClr>
              </a:solidFill>
              <a:uFillTx/>
              <a:ea typeface="Roboto Condensed Light"/>
              <a:cs typeface="Roboto Condensed Light"/>
              <a:sym typeface="Roboto Condensed Light"/>
            </a:endParaRPr>
          </a:p>
        </p:txBody>
      </p:sp>
      <p:sp>
        <p:nvSpPr>
          <p:cNvPr id="522" name="Google Shape;522;g605b24b09b_0_1588"/>
          <p:cNvSpPr txBox="1">
            <a:spLocks/>
          </p:cNvSpPr>
          <p:nvPr/>
        </p:nvSpPr>
        <p:spPr>
          <a:xfrm>
            <a:off x="163825" y="6394400"/>
            <a:ext cx="8622000" cy="3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D9D9D9"/>
                </a:solidFill>
                <a:uFillTx/>
                <a:latin typeface="Lato" panose="020F0502020204030203" pitchFamily="34" charset="0"/>
                <a:ea typeface="Lato" panose="020F0502020204030203" pitchFamily="34" charset="0"/>
                <a:cs typeface="Lato" panose="020F0502020204030203" pitchFamily="34" charset="0"/>
                <a:sym typeface="Roboto Condensed Light"/>
              </a:rPr>
              <a:t>Data provided by the </a:t>
            </a:r>
            <a:r>
              <a:rPr lang="en-US" u="sng" dirty="0">
                <a:solidFill>
                  <a:srgbClr val="D4E2FB"/>
                </a:solidFill>
                <a:uFillTx/>
                <a:latin typeface="Lato" panose="020F0502020204030203" pitchFamily="34" charset="0"/>
                <a:ea typeface="Lato" panose="020F0502020204030203" pitchFamily="34" charset="0"/>
                <a:cs typeface="Lato" panose="020F0502020204030203" pitchFamily="34" charset="0"/>
                <a:sym typeface="Roboto Condensed Light"/>
                <a:hlinkClick r:id="rId4"/>
              </a:rPr>
              <a:t>National Institute of Mental Health (NIMH)</a:t>
            </a:r>
            <a:endParaRPr dirty="0">
              <a:solidFill>
                <a:srgbClr val="D4E2FB"/>
              </a:solidFill>
              <a:uFillTx/>
              <a:latin typeface="Lato" panose="020F0502020204030203" pitchFamily="34" charset="0"/>
              <a:ea typeface="Lato" panose="020F0502020204030203" pitchFamily="34" charset="0"/>
              <a:cs typeface="Lato" panose="020F0502020204030203" pitchFamily="34" charset="0"/>
              <a:sym typeface="Roboto Condensed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wipe(left)">
                                      <p:cBhvr>
                                        <p:cTn id="7" dur="500"/>
                                        <p:tgtEl>
                                          <p:spTgt spid="5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8"/>
                                        </p:tgtEl>
                                        <p:attrNameLst>
                                          <p:attrName>style.visibility</p:attrName>
                                        </p:attrNameLst>
                                      </p:cBhvr>
                                      <p:to>
                                        <p:strVal val="visible"/>
                                      </p:to>
                                    </p:set>
                                    <p:animEffect transition="in" filter="wipe(left)">
                                      <p:cBhvr>
                                        <p:cTn id="11" dur="500"/>
                                        <p:tgtEl>
                                          <p:spTgt spid="5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5"/>
                                        </p:tgtEl>
                                        <p:attrNameLst>
                                          <p:attrName>style.visibility</p:attrName>
                                        </p:attrNameLst>
                                      </p:cBhvr>
                                      <p:to>
                                        <p:strVal val="visible"/>
                                      </p:to>
                                    </p:set>
                                    <p:animEffect transition="in" filter="wipe(left)">
                                      <p:cBhvr>
                                        <p:cTn id="16" dur="500"/>
                                        <p:tgtEl>
                                          <p:spTgt spid="51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16"/>
                                        </p:tgtEl>
                                        <p:attrNameLst>
                                          <p:attrName>style.visibility</p:attrName>
                                        </p:attrNameLst>
                                      </p:cBhvr>
                                      <p:to>
                                        <p:strVal val="visible"/>
                                      </p:to>
                                    </p:set>
                                    <p:animEffect transition="in" filter="wipe(left)">
                                      <p:cBhvr>
                                        <p:cTn id="20" dur="500"/>
                                        <p:tgtEl>
                                          <p:spTgt spid="5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514"/>
                                        </p:tgtEl>
                                        <p:attrNameLst>
                                          <p:attrName>style.visibility</p:attrName>
                                        </p:attrNameLst>
                                      </p:cBhvr>
                                      <p:to>
                                        <p:strVal val="visible"/>
                                      </p:to>
                                    </p:set>
                                    <p:animEffect transition="in" filter="wipe(right)">
                                      <p:cBhvr>
                                        <p:cTn id="25" dur="500"/>
                                        <p:tgtEl>
                                          <p:spTgt spid="514"/>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513"/>
                                        </p:tgtEl>
                                        <p:attrNameLst>
                                          <p:attrName>style.visibility</p:attrName>
                                        </p:attrNameLst>
                                      </p:cBhvr>
                                      <p:to>
                                        <p:strVal val="visible"/>
                                      </p:to>
                                    </p:set>
                                    <p:animEffect transition="in" filter="wipe(right)">
                                      <p:cBhvr>
                                        <p:cTn id="29" dur="500"/>
                                        <p:tgtEl>
                                          <p:spTgt spid="5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520"/>
                                        </p:tgtEl>
                                        <p:attrNameLst>
                                          <p:attrName>style.visibility</p:attrName>
                                        </p:attrNameLst>
                                      </p:cBhvr>
                                      <p:to>
                                        <p:strVal val="visible"/>
                                      </p:to>
                                    </p:set>
                                    <p:animEffect transition="in" filter="wipe(right)">
                                      <p:cBhvr>
                                        <p:cTn id="34" dur="500"/>
                                        <p:tgtEl>
                                          <p:spTgt spid="520"/>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519"/>
                                        </p:tgtEl>
                                        <p:attrNameLst>
                                          <p:attrName>style.visibility</p:attrName>
                                        </p:attrNameLst>
                                      </p:cBhvr>
                                      <p:to>
                                        <p:strVal val="visible"/>
                                      </p:to>
                                    </p:set>
                                    <p:animEffect transition="in" filter="wipe(right)">
                                      <p:cBhvr>
                                        <p:cTn id="38"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0"/>
      <p:bldP spid="515" grpId="0"/>
      <p:bldP spid="517" grpId="0"/>
      <p:bldP spid="52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p:txBody>
          <a:bodyPr/>
          <a:lstStyle/>
          <a:p>
            <a:r>
              <a:rPr lang="en-US"/>
              <a:t>Therapeutic Principles</a:t>
            </a:r>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p:txBody>
          <a:bodyPr/>
          <a:lstStyle/>
          <a:p>
            <a:r>
              <a:rPr lang="en-US"/>
              <a:t>Comparable efficacy, different side effects</a:t>
            </a:r>
          </a:p>
          <a:p>
            <a:pPr>
              <a:spcBef>
                <a:spcPts val="1200"/>
              </a:spcBef>
              <a:buClr>
                <a:srgbClr val="00B050"/>
              </a:buClr>
              <a:buFont typeface="System Font Regular"/>
              <a:buChar char="✓"/>
            </a:pPr>
            <a:r>
              <a:rPr lang="en-US"/>
              <a:t>Require </a:t>
            </a:r>
            <a:r>
              <a:rPr lang="en-US" b="1"/>
              <a:t>&gt;4 weeks</a:t>
            </a:r>
            <a:r>
              <a:rPr lang="en-US"/>
              <a:t> to take effect</a:t>
            </a:r>
          </a:p>
          <a:p>
            <a:pPr>
              <a:spcBef>
                <a:spcPts val="1200"/>
              </a:spcBef>
              <a:buClr>
                <a:srgbClr val="00B050"/>
              </a:buClr>
              <a:buFont typeface="System Font Regular"/>
              <a:buChar char="✓"/>
            </a:pPr>
            <a:r>
              <a:rPr lang="en-US"/>
              <a:t>Start with lowest dose &amp; titrate up</a:t>
            </a:r>
          </a:p>
          <a:p>
            <a:pPr lvl="1">
              <a:buClr>
                <a:schemeClr val="tx1">
                  <a:lumMod val="75000"/>
                </a:schemeClr>
              </a:buClr>
              <a:buFont typeface="Wingdings" pitchFamily="2" charset="2"/>
              <a:buChar char="§"/>
            </a:pPr>
            <a:r>
              <a:rPr lang="en-US" sz="1800">
                <a:latin typeface="Lato" panose="020F0502020204030203" pitchFamily="34" charset="0"/>
                <a:ea typeface="Lato" panose="020F0502020204030203" pitchFamily="34" charset="0"/>
                <a:cs typeface="Lato" panose="020F0502020204030203" pitchFamily="34" charset="0"/>
              </a:rPr>
              <a:t>Initial treatment: 6-12 weeks</a:t>
            </a:r>
          </a:p>
          <a:p>
            <a:pPr lvl="1">
              <a:buClr>
                <a:schemeClr val="tx1">
                  <a:lumMod val="75000"/>
                </a:schemeClr>
              </a:buClr>
              <a:buFont typeface="Wingdings" pitchFamily="2" charset="2"/>
              <a:buChar char="§"/>
            </a:pPr>
            <a:r>
              <a:rPr lang="en-US" sz="1800" b="1">
                <a:latin typeface="Lato" panose="020F0502020204030203" pitchFamily="34" charset="0"/>
                <a:ea typeface="Lato" panose="020F0502020204030203" pitchFamily="34" charset="0"/>
                <a:cs typeface="Lato" panose="020F0502020204030203" pitchFamily="34" charset="0"/>
              </a:rPr>
              <a:t>Maintenance: i</a:t>
            </a:r>
            <a:r>
              <a:rPr lang="en-US" sz="1800">
                <a:latin typeface="Lato" panose="020F0502020204030203" pitchFamily="34" charset="0"/>
                <a:ea typeface="Lato" panose="020F0502020204030203" pitchFamily="34" charset="0"/>
                <a:cs typeface="Lato" panose="020F0502020204030203" pitchFamily="34" charset="0"/>
              </a:rPr>
              <a:t>f chronic (&gt;2 years) or </a:t>
            </a:r>
            <a:r>
              <a:rPr lang="en-US" sz="1800" b="1">
                <a:latin typeface="Lato" panose="020F0502020204030203" pitchFamily="34" charset="0"/>
                <a:ea typeface="Lato" panose="020F0502020204030203" pitchFamily="34" charset="0"/>
                <a:cs typeface="Lato" panose="020F0502020204030203" pitchFamily="34" charset="0"/>
              </a:rPr>
              <a:t>3+</a:t>
            </a:r>
            <a:r>
              <a:rPr lang="en-US" sz="1800">
                <a:latin typeface="Lato" panose="020F0502020204030203" pitchFamily="34" charset="0"/>
                <a:ea typeface="Lato" panose="020F0502020204030203" pitchFamily="34" charset="0"/>
                <a:cs typeface="Lato" panose="020F0502020204030203" pitchFamily="34" charset="0"/>
              </a:rPr>
              <a:t> prior major depressive episodes/severe episodes (</a:t>
            </a:r>
            <a:r>
              <a:rPr lang="en-US" sz="1800" err="1">
                <a:latin typeface="Lato" panose="020F0502020204030203" pitchFamily="34" charset="0"/>
                <a:ea typeface="Lato" panose="020F0502020204030203" pitchFamily="34" charset="0"/>
                <a:cs typeface="Lato" panose="020F0502020204030203" pitchFamily="34" charset="0"/>
              </a:rPr>
              <a:t>eg</a:t>
            </a:r>
            <a:r>
              <a:rPr lang="en-US" sz="1800">
                <a:latin typeface="Lato" panose="020F0502020204030203" pitchFamily="34" charset="0"/>
                <a:ea typeface="Lato" panose="020F0502020204030203" pitchFamily="34" charset="0"/>
                <a:cs typeface="Lato" panose="020F0502020204030203" pitchFamily="34" charset="0"/>
              </a:rPr>
              <a:t>, suicide attempt) </a:t>
            </a:r>
            <a:r>
              <a:rPr lang="en-US" sz="1800">
                <a:latin typeface="Lato" panose="020F0502020204030203" pitchFamily="34" charset="0"/>
                <a:ea typeface="Lato" panose="020F0502020204030203" pitchFamily="34" charset="0"/>
                <a:cs typeface="Lato" panose="020F0502020204030203" pitchFamily="34" charset="0"/>
                <a:sym typeface="Wingdings" pitchFamily="2" charset="2"/>
              </a:rPr>
              <a:t> </a:t>
            </a:r>
            <a:r>
              <a:rPr lang="en-US" sz="1800" b="1">
                <a:latin typeface="Lato" panose="020F0502020204030203" pitchFamily="34" charset="0"/>
                <a:ea typeface="Lato" panose="020F0502020204030203" pitchFamily="34" charset="0"/>
                <a:cs typeface="Lato" panose="020F0502020204030203" pitchFamily="34" charset="0"/>
                <a:sym typeface="Wingdings" pitchFamily="2" charset="2"/>
              </a:rPr>
              <a:t>continue for 1-3 months</a:t>
            </a:r>
            <a:endParaRPr lang="en-US" sz="1800" b="1">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id="{A701384A-66E3-8745-B956-CEEEE70AD333}"/>
              </a:ext>
            </a:extLst>
          </p:cNvPr>
          <p:cNvSpPr>
            <a:spLocks noGrp="1"/>
          </p:cNvSpPr>
          <p:nvPr>
            <p:ph type="sldNum" idx="12"/>
          </p:nvPr>
        </p:nvSpPr>
        <p:spPr/>
        <p:txBody>
          <a:bodyPr/>
          <a:lstStyle/>
          <a:p>
            <a:fld id="{00000000-1234-1234-1234-123412341234}" type="slidenum">
              <a:rPr lang="en" smtClean="0"/>
              <a:pPr/>
              <a:t>25</a:t>
            </a:fld>
            <a:endParaRPr lang="en"/>
          </a:p>
        </p:txBody>
      </p:sp>
      <p:sp>
        <p:nvSpPr>
          <p:cNvPr id="5" name="Text Placeholder 4">
            <a:extLst>
              <a:ext uri="{FF2B5EF4-FFF2-40B4-BE49-F238E27FC236}">
                <a16:creationId xmlns:a16="http://schemas.microsoft.com/office/drawing/2014/main" id="{2B95A000-F404-EB48-90E6-DDB312B2A6D3}"/>
              </a:ext>
            </a:extLst>
          </p:cNvPr>
          <p:cNvSpPr>
            <a:spLocks noGrp="1"/>
          </p:cNvSpPr>
          <p:nvPr>
            <p:ph type="body" idx="13"/>
          </p:nvPr>
        </p:nvSpPr>
        <p:spPr/>
        <p:txBody>
          <a:bodyPr/>
          <a:lstStyle/>
          <a:p>
            <a:pPr>
              <a:buClr>
                <a:srgbClr val="00B050"/>
              </a:buClr>
              <a:buFont typeface="System Font Regular"/>
              <a:buChar char="✓"/>
            </a:pPr>
            <a:r>
              <a:rPr lang="en-US"/>
              <a:t>Can consider next steps if there is </a:t>
            </a:r>
            <a:r>
              <a:rPr lang="en-US" b="1">
                <a:solidFill>
                  <a:srgbClr val="C00000"/>
                </a:solidFill>
              </a:rPr>
              <a:t>&lt;25% </a:t>
            </a:r>
            <a:r>
              <a:rPr lang="en-US"/>
              <a:t>improvement in symptoms after 4-6 weeks</a:t>
            </a:r>
          </a:p>
          <a:p>
            <a:pPr>
              <a:spcBef>
                <a:spcPts val="1200"/>
              </a:spcBef>
              <a:buClr>
                <a:srgbClr val="C00000"/>
              </a:buClr>
              <a:buFont typeface="System Font Regular"/>
              <a:buChar char="✗"/>
            </a:pPr>
            <a:r>
              <a:rPr lang="en-US" b="1">
                <a:solidFill>
                  <a:srgbClr val="C00000"/>
                </a:solidFill>
              </a:rPr>
              <a:t>No MAOI + SSRI/SNRI</a:t>
            </a:r>
          </a:p>
          <a:p>
            <a:pPr>
              <a:spcBef>
                <a:spcPts val="1200"/>
              </a:spcBef>
              <a:buClr>
                <a:srgbClr val="00B050"/>
              </a:buClr>
              <a:buFont typeface="System Font Regular"/>
              <a:buChar char="✓"/>
            </a:pPr>
            <a:r>
              <a:rPr lang="en-US"/>
              <a:t>First line: </a:t>
            </a:r>
            <a:r>
              <a:rPr lang="en-US" b="1">
                <a:solidFill>
                  <a:srgbClr val="00B050"/>
                </a:solidFill>
              </a:rPr>
              <a:t>SSRI</a:t>
            </a:r>
            <a:r>
              <a:rPr lang="en-US"/>
              <a:t> </a:t>
            </a:r>
            <a:r>
              <a:rPr lang="en-US">
                <a:solidFill>
                  <a:schemeClr val="tx1"/>
                </a:solidFill>
              </a:rPr>
              <a:t>(</a:t>
            </a:r>
            <a:r>
              <a:rPr lang="en-US" err="1">
                <a:solidFill>
                  <a:schemeClr val="tx1"/>
                </a:solidFill>
              </a:rPr>
              <a:t>eg</a:t>
            </a:r>
            <a:r>
              <a:rPr lang="en-US">
                <a:solidFill>
                  <a:schemeClr val="tx1"/>
                </a:solidFill>
              </a:rPr>
              <a:t>, escitalopram, sertraline)</a:t>
            </a:r>
          </a:p>
        </p:txBody>
      </p:sp>
    </p:spTree>
    <p:extLst>
      <p:ext uri="{BB962C8B-B14F-4D97-AF65-F5344CB8AC3E}">
        <p14:creationId xmlns:p14="http://schemas.microsoft.com/office/powerpoint/2010/main" val="69577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500"/>
                                        <p:tgtEl>
                                          <p:spTgt spid="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a:xfrm>
            <a:off x="723779" y="696922"/>
            <a:ext cx="7046393" cy="898800"/>
          </a:xfrm>
        </p:spPr>
        <p:txBody>
          <a:bodyPr/>
          <a:lstStyle/>
          <a:p>
            <a:r>
              <a:rPr lang="en-US">
                <a:latin typeface="Encode Sans SemiCondensed"/>
              </a:rPr>
              <a:t>Treatment Regimens</a:t>
            </a:r>
            <a:endParaRPr lang="en-US" b="0">
              <a:latin typeface="Encode Sans SemiCondensed"/>
            </a:endParaRPr>
          </a:p>
          <a:p>
            <a:endParaRPr lang="en-US"/>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a:xfrm>
            <a:off x="723779" y="1452840"/>
            <a:ext cx="10642345" cy="4502430"/>
          </a:xfrm>
        </p:spPr>
        <p:txBody>
          <a:bodyPr/>
          <a:lstStyle/>
          <a:p>
            <a:pPr marL="608965" indent="-473710"/>
            <a:r>
              <a:rPr lang="en-US">
                <a:latin typeface="Lato"/>
              </a:rPr>
              <a:t>Initial Management </a:t>
            </a:r>
          </a:p>
          <a:p>
            <a:pPr marL="1218565" lvl="1" indent="-473710">
              <a:buFont typeface="Wingdings"/>
              <a:buChar char="§"/>
            </a:pPr>
            <a:r>
              <a:rPr lang="en-US" b="1">
                <a:solidFill>
                  <a:srgbClr val="00B050"/>
                </a:solidFill>
                <a:latin typeface="Lato" panose="020F0502020204030203" pitchFamily="34" charset="0"/>
              </a:rPr>
              <a:t>Combination of pharmacotherapy and psychotherapy</a:t>
            </a:r>
          </a:p>
          <a:p>
            <a:pPr marL="1828165" lvl="2" indent="-473710"/>
            <a:r>
              <a:rPr lang="en-US">
                <a:latin typeface="Lato"/>
              </a:rPr>
              <a:t>Clinical trials have not established the best specific medication/psychotherapy combination</a:t>
            </a:r>
          </a:p>
          <a:p>
            <a:pPr marL="1218565" lvl="1" indent="-473710"/>
            <a:r>
              <a:rPr lang="en-US" b="1">
                <a:latin typeface="Lato"/>
              </a:rPr>
              <a:t>Pharmocotherapy alone</a:t>
            </a:r>
          </a:p>
          <a:p>
            <a:pPr marL="1828165" lvl="2" indent="-473710"/>
            <a:r>
              <a:rPr lang="en-US">
                <a:latin typeface="Lato"/>
              </a:rPr>
              <a:t>More available and convenient for the patient given low adherence ot psychotherapy</a:t>
            </a:r>
          </a:p>
          <a:p>
            <a:pPr marL="1218565" lvl="1" indent="-473710"/>
            <a:r>
              <a:rPr lang="en-US" b="1">
                <a:latin typeface="Lato"/>
              </a:rPr>
              <a:t>Psychotherapy alone</a:t>
            </a:r>
          </a:p>
          <a:p>
            <a:pPr marL="1828165" lvl="2" indent="-473710"/>
            <a:r>
              <a:rPr lang="en-US">
                <a:latin typeface="Lato"/>
              </a:rPr>
              <a:t>Cognitive Behavioral Therapy (CBT)</a:t>
            </a:r>
          </a:p>
          <a:p>
            <a:pPr marL="1828165" lvl="2" indent="-473710"/>
            <a:r>
              <a:rPr lang="en-US">
                <a:latin typeface="Lato"/>
              </a:rPr>
              <a:t>National Institute for Health and Care Excellence (NICE) guidelines recommend psychotherapy for mild depression based on the risk benefit ratio of pharmacotherapy </a:t>
            </a:r>
          </a:p>
          <a:p>
            <a:pPr marL="1828165" lvl="2" indent="-473710"/>
            <a:endParaRPr lang="en-US">
              <a:latin typeface="Lato"/>
            </a:endParaRPr>
          </a:p>
          <a:p>
            <a:pPr marL="1828165" lvl="2" indent="-473710"/>
            <a:endParaRPr lang="en-US">
              <a:latin typeface="Lato"/>
            </a:endParaRPr>
          </a:p>
        </p:txBody>
      </p:sp>
      <p:sp>
        <p:nvSpPr>
          <p:cNvPr id="4" name="Slide Number Placeholder 3">
            <a:extLst>
              <a:ext uri="{FF2B5EF4-FFF2-40B4-BE49-F238E27FC236}">
                <a16:creationId xmlns:a16="http://schemas.microsoft.com/office/drawing/2014/main" id="{A701384A-66E3-8745-B956-CEEEE70AD333}"/>
              </a:ext>
            </a:extLst>
          </p:cNvPr>
          <p:cNvSpPr>
            <a:spLocks noGrp="1"/>
          </p:cNvSpPr>
          <p:nvPr>
            <p:ph type="sldNum" idx="12"/>
          </p:nvPr>
        </p:nvSpPr>
        <p:spPr/>
        <p:txBody>
          <a:bodyPr/>
          <a:lstStyle/>
          <a:p>
            <a:fld id="{00000000-1234-1234-1234-123412341234}" type="slidenum">
              <a:rPr lang="en" smtClean="0"/>
              <a:pPr/>
              <a:t>26</a:t>
            </a:fld>
            <a:endParaRPr lang="en"/>
          </a:p>
        </p:txBody>
      </p:sp>
    </p:spTree>
    <p:extLst>
      <p:ext uri="{BB962C8B-B14F-4D97-AF65-F5344CB8AC3E}">
        <p14:creationId xmlns:p14="http://schemas.microsoft.com/office/powerpoint/2010/main" val="130066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a:xfrm>
            <a:off x="723779" y="696922"/>
            <a:ext cx="10112725" cy="898800"/>
          </a:xfrm>
        </p:spPr>
        <p:txBody>
          <a:bodyPr/>
          <a:lstStyle/>
          <a:p>
            <a:r>
              <a:rPr lang="en-US">
                <a:latin typeface="Encode Sans SemiCondensed"/>
              </a:rPr>
              <a:t>Pharmacotherapy Options</a:t>
            </a:r>
            <a:endParaRPr lang="en-US"/>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p:txBody>
          <a:bodyPr/>
          <a:lstStyle/>
          <a:p>
            <a:pPr marL="608965" indent="-473710"/>
            <a:r>
              <a:rPr lang="en-US" b="1">
                <a:latin typeface="Lato"/>
              </a:rPr>
              <a:t>First-generation antidepressants</a:t>
            </a:r>
            <a:endParaRPr lang="en-US" b="1"/>
          </a:p>
          <a:p>
            <a:pPr marL="1218565" lvl="1" indent="-473710"/>
            <a:r>
              <a:rPr lang="en-US">
                <a:latin typeface="Lato"/>
              </a:rPr>
              <a:t>Tricyclic antidepressants (TCAs)</a:t>
            </a:r>
            <a:endParaRPr lang="en-US">
              <a:latin typeface="Lato" panose="020F0502020204030203" pitchFamily="34" charset="0"/>
            </a:endParaRPr>
          </a:p>
          <a:p>
            <a:pPr marL="1218565" lvl="1" indent="-473710"/>
            <a:r>
              <a:rPr lang="en-US">
                <a:latin typeface="Lato"/>
              </a:rPr>
              <a:t>Monoamine Oxidase Inhibitors (MAOIs)</a:t>
            </a:r>
          </a:p>
          <a:p>
            <a:pPr marL="1218565" lvl="1" indent="-473710"/>
            <a:endParaRPr lang="en-US">
              <a:latin typeface="Lato"/>
            </a:endParaRPr>
          </a:p>
          <a:p>
            <a:pPr marL="1218565" lvl="1" indent="-473710"/>
            <a:endParaRPr lang="en-US">
              <a:latin typeface="Lato"/>
            </a:endParaRPr>
          </a:p>
        </p:txBody>
      </p:sp>
      <p:sp>
        <p:nvSpPr>
          <p:cNvPr id="4" name="Slide Number Placeholder 3">
            <a:extLst>
              <a:ext uri="{FF2B5EF4-FFF2-40B4-BE49-F238E27FC236}">
                <a16:creationId xmlns:a16="http://schemas.microsoft.com/office/drawing/2014/main" id="{A701384A-66E3-8745-B956-CEEEE70AD333}"/>
              </a:ext>
            </a:extLst>
          </p:cNvPr>
          <p:cNvSpPr>
            <a:spLocks noGrp="1"/>
          </p:cNvSpPr>
          <p:nvPr>
            <p:ph type="sldNum" idx="12"/>
          </p:nvPr>
        </p:nvSpPr>
        <p:spPr/>
        <p:txBody>
          <a:bodyPr/>
          <a:lstStyle/>
          <a:p>
            <a:fld id="{00000000-1234-1234-1234-123412341234}" type="slidenum">
              <a:rPr lang="en" smtClean="0"/>
              <a:pPr/>
              <a:t>27</a:t>
            </a:fld>
            <a:endParaRPr lang="en"/>
          </a:p>
        </p:txBody>
      </p:sp>
      <p:sp>
        <p:nvSpPr>
          <p:cNvPr id="5" name="Text Placeholder 4">
            <a:extLst>
              <a:ext uri="{FF2B5EF4-FFF2-40B4-BE49-F238E27FC236}">
                <a16:creationId xmlns:a16="http://schemas.microsoft.com/office/drawing/2014/main" id="{2B95A000-F404-EB48-90E6-DDB312B2A6D3}"/>
              </a:ext>
            </a:extLst>
          </p:cNvPr>
          <p:cNvSpPr>
            <a:spLocks noGrp="1"/>
          </p:cNvSpPr>
          <p:nvPr>
            <p:ph type="body" idx="13"/>
          </p:nvPr>
        </p:nvSpPr>
        <p:spPr/>
        <p:txBody>
          <a:bodyPr/>
          <a:lstStyle/>
          <a:p>
            <a:pPr marL="608965" indent="-473710">
              <a:buClr>
                <a:srgbClr val="00B050"/>
              </a:buClr>
            </a:pPr>
            <a:r>
              <a:rPr lang="en-US" b="1">
                <a:latin typeface="Lato"/>
              </a:rPr>
              <a:t>Second-generation antidepressants</a:t>
            </a:r>
            <a:r>
              <a:rPr lang="en-US">
                <a:latin typeface="Lato"/>
              </a:rPr>
              <a:t> </a:t>
            </a:r>
          </a:p>
          <a:p>
            <a:pPr marL="1218565" lvl="1" indent="-473710">
              <a:buClr>
                <a:srgbClr val="00B050"/>
              </a:buClr>
            </a:pPr>
            <a:r>
              <a:rPr lang="en-US"/>
              <a:t>Selective Serotonin Reuptake Inhibitors (SSRIs)</a:t>
            </a:r>
          </a:p>
          <a:p>
            <a:pPr marL="1218565" lvl="1" indent="-473710">
              <a:buClr>
                <a:srgbClr val="00B050"/>
              </a:buClr>
            </a:pPr>
            <a:r>
              <a:rPr lang="en-US"/>
              <a:t>Serotonin-norepinephrine Ruptake Inhibitors (SNRIs)</a:t>
            </a:r>
          </a:p>
          <a:p>
            <a:pPr marL="1218565" lvl="1" indent="-473710">
              <a:buClr>
                <a:srgbClr val="00B050"/>
              </a:buClr>
            </a:pPr>
            <a:r>
              <a:rPr lang="en-US"/>
              <a:t>Atypical Antidepressants</a:t>
            </a:r>
          </a:p>
        </p:txBody>
      </p:sp>
    </p:spTree>
    <p:extLst>
      <p:ext uri="{BB962C8B-B14F-4D97-AF65-F5344CB8AC3E}">
        <p14:creationId xmlns:p14="http://schemas.microsoft.com/office/powerpoint/2010/main" val="172255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a:xfrm>
            <a:off x="723779" y="696922"/>
            <a:ext cx="9529813" cy="898800"/>
          </a:xfrm>
        </p:spPr>
        <p:txBody>
          <a:bodyPr/>
          <a:lstStyle/>
          <a:p>
            <a:r>
              <a:rPr lang="en-US">
                <a:latin typeface="Encode Sans SemiCondensed"/>
              </a:rPr>
              <a:t>Choosing an Antidepressant</a:t>
            </a:r>
            <a:endParaRPr lang="en-US"/>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a:xfrm>
            <a:off x="723779" y="1941670"/>
            <a:ext cx="5224614" cy="4013600"/>
          </a:xfrm>
        </p:spPr>
        <p:txBody>
          <a:bodyPr/>
          <a:lstStyle/>
          <a:p>
            <a:pPr marL="608965" indent="-473710"/>
            <a:r>
              <a:rPr lang="en-US" b="1">
                <a:latin typeface="Lato"/>
              </a:rPr>
              <a:t>SSRIs</a:t>
            </a:r>
            <a:r>
              <a:rPr lang="en-US">
                <a:latin typeface="Lato"/>
              </a:rPr>
              <a:t> are good</a:t>
            </a:r>
            <a:r>
              <a:rPr lang="en-US" b="1">
                <a:solidFill>
                  <a:srgbClr val="43A495"/>
                </a:solidFill>
                <a:latin typeface="Lato"/>
              </a:rPr>
              <a:t> </a:t>
            </a:r>
            <a:r>
              <a:rPr lang="en-US" b="1">
                <a:solidFill>
                  <a:srgbClr val="00B050"/>
                </a:solidFill>
                <a:latin typeface="Lato"/>
              </a:rPr>
              <a:t>FIRST CHOICE</a:t>
            </a:r>
            <a:r>
              <a:rPr lang="en-US">
                <a:solidFill>
                  <a:schemeClr val="tx1"/>
                </a:solidFill>
                <a:latin typeface="Lato"/>
              </a:rPr>
              <a:t> based on efficacy compared with tolerability</a:t>
            </a:r>
            <a:endParaRPr lang="en-US" b="1">
              <a:solidFill>
                <a:schemeClr val="tx1"/>
              </a:solidFill>
            </a:endParaRPr>
          </a:p>
          <a:p>
            <a:pPr marL="1218565" lvl="1" indent="-473710"/>
            <a:r>
              <a:rPr lang="en-US" i="1">
                <a:latin typeface="Lato"/>
                <a:ea typeface="Lato" panose="020F0502020204030203" pitchFamily="34" charset="0"/>
                <a:cs typeface="Lato" panose="020F0502020204030203" pitchFamily="34" charset="0"/>
              </a:rPr>
              <a:t>Based on randomized trials</a:t>
            </a:r>
            <a:endParaRPr lang="en-US">
              <a:latin typeface="Lato"/>
              <a:ea typeface="Lato" panose="020F0502020204030203" pitchFamily="34" charset="0"/>
              <a:cs typeface="Lato" panose="020F0502020204030203" pitchFamily="34" charset="0"/>
            </a:endParaRPr>
          </a:p>
          <a:p>
            <a:pPr marL="608965" indent="-473710"/>
            <a:endParaRPr lang="en-US" b="1">
              <a:latin typeface="Lato"/>
            </a:endParaRPr>
          </a:p>
          <a:p>
            <a:pPr marL="608965" indent="-473710"/>
            <a:r>
              <a:rPr lang="en-US">
                <a:latin typeface="Lato"/>
              </a:rPr>
              <a:t>Reasonable alternatives such as </a:t>
            </a:r>
            <a:r>
              <a:rPr lang="en-US" b="1">
                <a:latin typeface="Lato"/>
              </a:rPr>
              <a:t>SNRIs, atypical antidepressants, and serotonin modulators</a:t>
            </a:r>
            <a:r>
              <a:rPr lang="en-US">
                <a:latin typeface="Lato"/>
              </a:rPr>
              <a:t> have comparable efficacies.</a:t>
            </a:r>
          </a:p>
          <a:p>
            <a:pPr marL="608965" indent="-473710"/>
            <a:endParaRPr lang="en-US" b="1">
              <a:latin typeface="Lato"/>
            </a:endParaRPr>
          </a:p>
          <a:p>
            <a:pPr marL="608965" indent="-473710"/>
            <a:r>
              <a:rPr lang="en-US" b="1">
                <a:latin typeface="Lato"/>
              </a:rPr>
              <a:t>TCAs and MAOIs</a:t>
            </a:r>
            <a:r>
              <a:rPr lang="en-US">
                <a:latin typeface="Lato"/>
              </a:rPr>
              <a:t> are typically</a:t>
            </a:r>
            <a:r>
              <a:rPr lang="en-US" b="1">
                <a:solidFill>
                  <a:srgbClr val="FF0000"/>
                </a:solidFill>
                <a:latin typeface="Lato"/>
              </a:rPr>
              <a:t> </a:t>
            </a:r>
            <a:r>
              <a:rPr lang="en-US" b="1">
                <a:solidFill>
                  <a:srgbClr val="C00000"/>
                </a:solidFill>
                <a:latin typeface="Lato"/>
              </a:rPr>
              <a:t>NOT</a:t>
            </a:r>
            <a:r>
              <a:rPr lang="en-US">
                <a:latin typeface="Lato"/>
              </a:rPr>
              <a:t> used as first line treatment </a:t>
            </a:r>
            <a:endParaRPr lang="en-US"/>
          </a:p>
          <a:p>
            <a:pPr marL="1218565" lvl="1" indent="-473710"/>
            <a:r>
              <a:rPr lang="en-US"/>
              <a:t>Adverse</a:t>
            </a:r>
            <a:r>
              <a:rPr lang="en-US">
                <a:latin typeface="Karla"/>
              </a:rPr>
              <a:t> effects and concerns for overdose</a:t>
            </a:r>
            <a:endParaRPr lang="en-US">
              <a:latin typeface="Lato" panose="020F0502020204030203" pitchFamily="34" charset="0"/>
            </a:endParaRPr>
          </a:p>
          <a:p>
            <a:pPr marL="608965" indent="-473710"/>
            <a:endParaRPr lang="en-US"/>
          </a:p>
          <a:p>
            <a:pPr marL="135255" indent="0">
              <a:buNone/>
            </a:pPr>
            <a:endParaRPr lang="en-US"/>
          </a:p>
          <a:p>
            <a:pPr marL="1218565" lvl="1" indent="-473710"/>
            <a:endParaRPr lang="en-US" i="1">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id="{A701384A-66E3-8745-B956-CEEEE70AD333}"/>
              </a:ext>
            </a:extLst>
          </p:cNvPr>
          <p:cNvSpPr>
            <a:spLocks noGrp="1"/>
          </p:cNvSpPr>
          <p:nvPr>
            <p:ph type="sldNum" idx="12"/>
          </p:nvPr>
        </p:nvSpPr>
        <p:spPr/>
        <p:txBody>
          <a:bodyPr/>
          <a:lstStyle/>
          <a:p>
            <a:fld id="{00000000-1234-1234-1234-123412341234}" type="slidenum">
              <a:rPr lang="en" smtClean="0"/>
              <a:pPr/>
              <a:t>28</a:t>
            </a:fld>
            <a:endParaRPr lang="en"/>
          </a:p>
        </p:txBody>
      </p:sp>
      <p:sp>
        <p:nvSpPr>
          <p:cNvPr id="7" name="Text Placeholder 4">
            <a:extLst>
              <a:ext uri="{FF2B5EF4-FFF2-40B4-BE49-F238E27FC236}">
                <a16:creationId xmlns:a16="http://schemas.microsoft.com/office/drawing/2014/main" id="{ED50F867-1AC6-4D45-AB45-5CFF01856452}"/>
              </a:ext>
            </a:extLst>
          </p:cNvPr>
          <p:cNvSpPr>
            <a:spLocks noGrp="1"/>
          </p:cNvSpPr>
          <p:nvPr>
            <p:ph type="body" idx="13"/>
          </p:nvPr>
        </p:nvSpPr>
        <p:spPr>
          <a:xfrm>
            <a:off x="6268882" y="1941670"/>
            <a:ext cx="5006422" cy="4013600"/>
          </a:xfrm>
        </p:spPr>
        <p:txBody>
          <a:bodyPr/>
          <a:lstStyle/>
          <a:p>
            <a:pPr marL="608965" indent="-473710">
              <a:buClr>
                <a:srgbClr val="00B050"/>
              </a:buClr>
            </a:pPr>
            <a:r>
              <a:rPr lang="en-US">
                <a:latin typeface="Lato"/>
              </a:rPr>
              <a:t>Given the lack of a superior evidence-based treatment regimen, selecting a drug is based on:</a:t>
            </a:r>
          </a:p>
          <a:p>
            <a:pPr marL="1218565" lvl="1" indent="-473710">
              <a:buClr>
                <a:srgbClr val="00B050"/>
              </a:buClr>
            </a:pPr>
            <a:r>
              <a:rPr lang="en-US">
                <a:latin typeface="Lato"/>
              </a:rPr>
              <a:t>Safety</a:t>
            </a:r>
          </a:p>
          <a:p>
            <a:pPr marL="1218565" lvl="1" indent="-473710">
              <a:buClr>
                <a:srgbClr val="00B050"/>
              </a:buClr>
            </a:pPr>
            <a:r>
              <a:rPr lang="en-US">
                <a:latin typeface="Lato"/>
              </a:rPr>
              <a:t>Side Effects</a:t>
            </a:r>
          </a:p>
          <a:p>
            <a:pPr marL="1218565" lvl="1" indent="-473710">
              <a:buClr>
                <a:srgbClr val="00B050"/>
              </a:buClr>
            </a:pPr>
            <a:r>
              <a:rPr lang="en-US">
                <a:latin typeface="Lato"/>
              </a:rPr>
              <a:t>Specific Depressive symptoms</a:t>
            </a:r>
          </a:p>
          <a:p>
            <a:pPr marL="1218565" lvl="1" indent="-473710">
              <a:buClr>
                <a:srgbClr val="00B050"/>
              </a:buClr>
            </a:pPr>
            <a:r>
              <a:rPr lang="en-US">
                <a:latin typeface="Lato"/>
              </a:rPr>
              <a:t>Comorbidities</a:t>
            </a:r>
          </a:p>
          <a:p>
            <a:pPr marL="1218565" lvl="1" indent="-473710">
              <a:buClr>
                <a:srgbClr val="00B050"/>
              </a:buClr>
            </a:pPr>
            <a:r>
              <a:rPr lang="en-US">
                <a:latin typeface="Lato"/>
              </a:rPr>
              <a:t>Potential Drug-drug Interactions</a:t>
            </a:r>
          </a:p>
          <a:p>
            <a:pPr marL="1218565" lvl="1" indent="-473710">
              <a:buClr>
                <a:srgbClr val="00B050"/>
              </a:buClr>
            </a:pPr>
            <a:r>
              <a:rPr lang="en-US">
                <a:latin typeface="Lato"/>
              </a:rPr>
              <a:t>Ease of Use</a:t>
            </a:r>
          </a:p>
          <a:p>
            <a:pPr marL="1218565" lvl="1" indent="-473710">
              <a:buClr>
                <a:srgbClr val="00B050"/>
              </a:buClr>
            </a:pPr>
            <a:r>
              <a:rPr lang="en-US">
                <a:latin typeface="Lato"/>
              </a:rPr>
              <a:t>Patient Preferences</a:t>
            </a:r>
          </a:p>
          <a:p>
            <a:pPr marL="1218565" lvl="1" indent="-473710">
              <a:buClr>
                <a:srgbClr val="00B050"/>
              </a:buClr>
            </a:pPr>
            <a:r>
              <a:rPr lang="en-US">
                <a:latin typeface="Lato"/>
              </a:rPr>
              <a:t>Cost</a:t>
            </a:r>
          </a:p>
        </p:txBody>
      </p:sp>
    </p:spTree>
    <p:extLst>
      <p:ext uri="{BB962C8B-B14F-4D97-AF65-F5344CB8AC3E}">
        <p14:creationId xmlns:p14="http://schemas.microsoft.com/office/powerpoint/2010/main" val="376110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500"/>
                                        <p:tgtEl>
                                          <p:spTgt spid="7">
                                            <p:txEl>
                                              <p:pRg st="3" end="3"/>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500"/>
                                        <p:tgtEl>
                                          <p:spTgt spid="7">
                                            <p:txEl>
                                              <p:pRg st="4" end="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fade">
                                      <p:cBhvr>
                                        <p:cTn id="43" dur="500"/>
                                        <p:tgtEl>
                                          <p:spTgt spid="7">
                                            <p:txEl>
                                              <p:pRg st="5" end="5"/>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500"/>
                                        <p:tgtEl>
                                          <p:spTgt spid="7">
                                            <p:txEl>
                                              <p:pRg st="6" end="6"/>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500"/>
                                        <p:tgtEl>
                                          <p:spTgt spid="7">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animEffect transition="in" filter="fade">
                                      <p:cBhvr>
                                        <p:cTn id="5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p:txBody>
          <a:bodyPr/>
          <a:lstStyle/>
          <a:p>
            <a:r>
              <a:rPr lang="en-US"/>
              <a:t>Side Effects</a:t>
            </a:r>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p:txBody>
          <a:bodyPr/>
          <a:lstStyle/>
          <a:p>
            <a:r>
              <a:rPr lang="en-US" b="1">
                <a:solidFill>
                  <a:srgbClr val="C00000"/>
                </a:solidFill>
                <a:latin typeface="Lato" panose="020F0502020204030203" pitchFamily="34" charset="0"/>
                <a:ea typeface="Lato" panose="020F0502020204030203" pitchFamily="34" charset="0"/>
                <a:cs typeface="Lato" panose="020F0502020204030203" pitchFamily="34" charset="0"/>
              </a:rPr>
              <a:t>Diarrhea</a:t>
            </a:r>
            <a:r>
              <a:rPr lang="en-US">
                <a:latin typeface="Lato" panose="020F0502020204030203" pitchFamily="34" charset="0"/>
                <a:ea typeface="Lato" panose="020F0502020204030203" pitchFamily="34" charset="0"/>
                <a:cs typeface="Lato" panose="020F0502020204030203" pitchFamily="34" charset="0"/>
              </a:rPr>
              <a:t> occurs more often with </a:t>
            </a:r>
            <a:r>
              <a:rPr lang="en-US" b="1">
                <a:solidFill>
                  <a:schemeClr val="tx1">
                    <a:lumMod val="50000"/>
                  </a:schemeClr>
                </a:solidFill>
                <a:latin typeface="Lato" panose="020F0502020204030203" pitchFamily="34" charset="0"/>
                <a:ea typeface="Lato" panose="020F0502020204030203" pitchFamily="34" charset="0"/>
                <a:cs typeface="Lato" panose="020F0502020204030203" pitchFamily="34" charset="0"/>
              </a:rPr>
              <a:t>sertraline</a:t>
            </a:r>
          </a:p>
          <a:p>
            <a:pPr marL="1354633" lvl="2" indent="0">
              <a:buClr>
                <a:schemeClr val="tx1">
                  <a:lumMod val="60000"/>
                  <a:lumOff val="40000"/>
                </a:schemeClr>
              </a:buClr>
              <a:buNone/>
            </a:pPr>
            <a:r>
              <a:rPr lang="en-US" sz="1800" i="1">
                <a:latin typeface="Lato" panose="020F0502020204030203" pitchFamily="34" charset="0"/>
                <a:ea typeface="Lato" panose="020F0502020204030203" pitchFamily="34" charset="0"/>
                <a:cs typeface="Lato" panose="020F0502020204030203" pitchFamily="34" charset="0"/>
              </a:rPr>
              <a:t>than bupropion, citalopram, fluoxetine, fluvoxamine, mirtazapine, nefazodone, paroxetine, and venlafaxine</a:t>
            </a:r>
          </a:p>
          <a:p>
            <a:pPr>
              <a:spcBef>
                <a:spcPts val="1200"/>
              </a:spcBef>
            </a:pPr>
            <a:r>
              <a:rPr lang="en-US" b="1">
                <a:solidFill>
                  <a:srgbClr val="C00000"/>
                </a:solidFill>
              </a:rPr>
              <a:t>Nausea and vomiting</a:t>
            </a:r>
            <a:r>
              <a:rPr lang="en-US">
                <a:solidFill>
                  <a:srgbClr val="C00000"/>
                </a:solidFill>
              </a:rPr>
              <a:t> </a:t>
            </a:r>
            <a:r>
              <a:rPr lang="en-US"/>
              <a:t>occurs more often with </a:t>
            </a:r>
            <a:r>
              <a:rPr lang="en-US" b="1">
                <a:solidFill>
                  <a:schemeClr val="tx1">
                    <a:lumMod val="50000"/>
                  </a:schemeClr>
                </a:solidFill>
              </a:rPr>
              <a:t>venlafaxine</a:t>
            </a:r>
            <a:r>
              <a:rPr lang="en-US">
                <a:solidFill>
                  <a:schemeClr val="tx1">
                    <a:lumMod val="50000"/>
                  </a:schemeClr>
                </a:solidFill>
              </a:rPr>
              <a:t> than SSRIs</a:t>
            </a:r>
            <a:endParaRPr lang="en-US" b="1">
              <a:solidFill>
                <a:schemeClr val="tx1">
                  <a:lumMod val="50000"/>
                </a:schemeClr>
              </a:solidFill>
            </a:endParaRPr>
          </a:p>
          <a:p>
            <a:pPr>
              <a:spcBef>
                <a:spcPts val="1200"/>
              </a:spcBef>
            </a:pPr>
            <a:r>
              <a:rPr lang="en-US" b="1">
                <a:solidFill>
                  <a:srgbClr val="C00000"/>
                </a:solidFill>
              </a:rPr>
              <a:t>Sexual dysfunction</a:t>
            </a:r>
            <a:r>
              <a:rPr lang="en-US">
                <a:solidFill>
                  <a:srgbClr val="C00000"/>
                </a:solidFill>
              </a:rPr>
              <a:t> </a:t>
            </a:r>
            <a:r>
              <a:rPr lang="en-US"/>
              <a:t>occurs</a:t>
            </a:r>
            <a:r>
              <a:rPr lang="en-US" b="1"/>
              <a:t> </a:t>
            </a:r>
            <a:r>
              <a:rPr lang="en-US" b="1">
                <a:solidFill>
                  <a:srgbClr val="00B050"/>
                </a:solidFill>
              </a:rPr>
              <a:t>less</a:t>
            </a:r>
            <a:r>
              <a:rPr lang="en-US" b="1"/>
              <a:t> </a:t>
            </a:r>
            <a:r>
              <a:rPr lang="en-US"/>
              <a:t>often with </a:t>
            </a:r>
            <a:r>
              <a:rPr lang="en-US" b="1">
                <a:solidFill>
                  <a:schemeClr val="tx1">
                    <a:lumMod val="50000"/>
                  </a:schemeClr>
                </a:solidFill>
              </a:rPr>
              <a:t>bupropion</a:t>
            </a:r>
          </a:p>
          <a:p>
            <a:pPr marL="1354633" lvl="2" indent="0">
              <a:buClr>
                <a:schemeClr val="tx1">
                  <a:lumMod val="60000"/>
                  <a:lumOff val="40000"/>
                </a:schemeClr>
              </a:buClr>
              <a:buNone/>
            </a:pPr>
            <a:r>
              <a:rPr lang="en-US" sz="1800" i="1">
                <a:latin typeface="Lato" panose="020F0502020204030203" pitchFamily="34" charset="0"/>
                <a:ea typeface="Lato" panose="020F0502020204030203" pitchFamily="34" charset="0"/>
                <a:cs typeface="Lato" panose="020F0502020204030203" pitchFamily="34" charset="0"/>
              </a:rPr>
              <a:t>than escitalopram, fluoxetine, paroxetine, sertraline</a:t>
            </a:r>
          </a:p>
          <a:p>
            <a:pPr>
              <a:buFont typeface="Wingdings" pitchFamily="2" charset="2"/>
              <a:buChar char="§"/>
            </a:pPr>
            <a:endParaRPr lang="en-US" sz="1800" i="1">
              <a:latin typeface="Lato" panose="020F0502020204030203" pitchFamily="34" charset="0"/>
              <a:ea typeface="Lato" panose="020F0502020204030203" pitchFamily="34" charset="0"/>
              <a:cs typeface="Lato" panose="020F0502020204030203" pitchFamily="34" charset="0"/>
            </a:endParaRPr>
          </a:p>
          <a:p>
            <a:pPr>
              <a:buFont typeface="Wingdings" pitchFamily="2" charset="2"/>
              <a:buChar char="§"/>
            </a:pPr>
            <a:endParaRPr lang="en-US" sz="1800" i="1">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3">
            <a:extLst>
              <a:ext uri="{FF2B5EF4-FFF2-40B4-BE49-F238E27FC236}">
                <a16:creationId xmlns:a16="http://schemas.microsoft.com/office/drawing/2014/main" id="{A701384A-66E3-8745-B956-CEEEE70AD333}"/>
              </a:ext>
            </a:extLst>
          </p:cNvPr>
          <p:cNvSpPr>
            <a:spLocks noGrp="1"/>
          </p:cNvSpPr>
          <p:nvPr>
            <p:ph type="sldNum" idx="12"/>
          </p:nvPr>
        </p:nvSpPr>
        <p:spPr/>
        <p:txBody>
          <a:bodyPr/>
          <a:lstStyle/>
          <a:p>
            <a:fld id="{00000000-1234-1234-1234-123412341234}" type="slidenum">
              <a:rPr lang="en" smtClean="0"/>
              <a:pPr/>
              <a:t>29</a:t>
            </a:fld>
            <a:endParaRPr lang="en"/>
          </a:p>
        </p:txBody>
      </p:sp>
      <p:sp>
        <p:nvSpPr>
          <p:cNvPr id="7" name="Text Placeholder 6">
            <a:extLst>
              <a:ext uri="{FF2B5EF4-FFF2-40B4-BE49-F238E27FC236}">
                <a16:creationId xmlns:a16="http://schemas.microsoft.com/office/drawing/2014/main" id="{C2CB408D-416A-5540-89EC-CE2EB6F90153}"/>
              </a:ext>
            </a:extLst>
          </p:cNvPr>
          <p:cNvSpPr>
            <a:spLocks noGrp="1"/>
          </p:cNvSpPr>
          <p:nvPr>
            <p:ph type="body" idx="13"/>
          </p:nvPr>
        </p:nvSpPr>
        <p:spPr/>
        <p:txBody>
          <a:bodyPr/>
          <a:lstStyle/>
          <a:p>
            <a:r>
              <a:rPr lang="en-US" b="1">
                <a:solidFill>
                  <a:srgbClr val="C00000"/>
                </a:solidFill>
              </a:rPr>
              <a:t>Somnolence</a:t>
            </a:r>
            <a:r>
              <a:rPr lang="en-US"/>
              <a:t> occurs more often with </a:t>
            </a:r>
            <a:r>
              <a:rPr lang="en-US" b="1">
                <a:solidFill>
                  <a:schemeClr val="tx1">
                    <a:lumMod val="50000"/>
                  </a:schemeClr>
                </a:solidFill>
              </a:rPr>
              <a:t>trazadone</a:t>
            </a:r>
          </a:p>
          <a:p>
            <a:pPr marL="1354633" lvl="2" indent="0">
              <a:buClr>
                <a:schemeClr val="tx1">
                  <a:lumMod val="60000"/>
                  <a:lumOff val="40000"/>
                </a:schemeClr>
              </a:buClr>
              <a:buNone/>
            </a:pPr>
            <a:r>
              <a:rPr lang="en-US" sz="1800" i="1">
                <a:latin typeface="Lato" panose="020F0502020204030203" pitchFamily="34" charset="0"/>
                <a:ea typeface="Lato" panose="020F0502020204030203" pitchFamily="34" charset="0"/>
                <a:cs typeface="Lato" panose="020F0502020204030203" pitchFamily="34" charset="0"/>
              </a:rPr>
              <a:t>than bupropion, fluoxetine, mirtazapine, paroxetine, and venlafaxine</a:t>
            </a:r>
          </a:p>
          <a:p>
            <a:pPr>
              <a:spcBef>
                <a:spcPts val="1200"/>
              </a:spcBef>
            </a:pPr>
            <a:r>
              <a:rPr lang="en-US" b="1">
                <a:solidFill>
                  <a:srgbClr val="C00000"/>
                </a:solidFill>
              </a:rPr>
              <a:t>Weight gain</a:t>
            </a:r>
            <a:r>
              <a:rPr lang="en-US">
                <a:solidFill>
                  <a:srgbClr val="C00000"/>
                </a:solidFill>
              </a:rPr>
              <a:t> </a:t>
            </a:r>
            <a:r>
              <a:rPr lang="en-US"/>
              <a:t>occurs more often with </a:t>
            </a:r>
            <a:r>
              <a:rPr lang="en-US" b="1">
                <a:solidFill>
                  <a:schemeClr val="tx1">
                    <a:lumMod val="50000"/>
                  </a:schemeClr>
                </a:solidFill>
              </a:rPr>
              <a:t>mirtazapine</a:t>
            </a:r>
          </a:p>
          <a:p>
            <a:pPr marL="1354633" lvl="2" indent="0">
              <a:buClr>
                <a:schemeClr val="tx1">
                  <a:lumMod val="60000"/>
                  <a:lumOff val="40000"/>
                </a:schemeClr>
              </a:buClr>
              <a:buNone/>
            </a:pPr>
            <a:r>
              <a:rPr lang="en-US" sz="1800" i="1">
                <a:latin typeface="Lato" panose="020F0502020204030203" pitchFamily="34" charset="0"/>
                <a:ea typeface="Lato" panose="020F0502020204030203" pitchFamily="34" charset="0"/>
                <a:cs typeface="Lato" panose="020F0502020204030203" pitchFamily="34" charset="0"/>
              </a:rPr>
              <a:t>than fluoxetine, paroxetine, trazadone, and venlafaxine</a:t>
            </a:r>
          </a:p>
          <a:p>
            <a:pPr>
              <a:buFont typeface="Wingdings" pitchFamily="2" charset="2"/>
              <a:buChar char="§"/>
            </a:pPr>
            <a:endParaRPr lang="en-US" sz="1800" i="1"/>
          </a:p>
          <a:p>
            <a:pPr>
              <a:buFont typeface="Wingdings" pitchFamily="2" charset="2"/>
              <a:buChar char="§"/>
            </a:pPr>
            <a:endParaRPr lang="en-US" sz="1800" i="1"/>
          </a:p>
          <a:p>
            <a:endParaRPr lang="en-US"/>
          </a:p>
        </p:txBody>
      </p:sp>
    </p:spTree>
    <p:extLst>
      <p:ext uri="{BB962C8B-B14F-4D97-AF65-F5344CB8AC3E}">
        <p14:creationId xmlns:p14="http://schemas.microsoft.com/office/powerpoint/2010/main" val="414075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animEffect transition="in" filter="fade">
                                      <p:cBhvr>
                                        <p:cTn id="36" dur="500"/>
                                        <p:tgtEl>
                                          <p:spTgt spid="7">
                                            <p:txEl>
                                              <p:pRg st="2" end="2"/>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B5FF-3AA5-1143-BBDE-298F33B110F1}"/>
              </a:ext>
            </a:extLst>
          </p:cNvPr>
          <p:cNvSpPr>
            <a:spLocks noGrp="1"/>
          </p:cNvSpPr>
          <p:nvPr>
            <p:ph type="title"/>
          </p:nvPr>
        </p:nvSpPr>
        <p:spPr>
          <a:xfrm>
            <a:off x="723778" y="755585"/>
            <a:ext cx="10551524" cy="898800"/>
          </a:xfrm>
        </p:spPr>
        <p:txBody>
          <a:bodyPr/>
          <a:lstStyle/>
          <a:p>
            <a:r>
              <a:rPr lang="en-US" sz="5400">
                <a:solidFill>
                  <a:schemeClr val="bg2">
                    <a:lumMod val="50000"/>
                  </a:schemeClr>
                </a:solidFill>
              </a:rPr>
              <a:t>Outline</a:t>
            </a:r>
          </a:p>
        </p:txBody>
      </p:sp>
      <p:sp>
        <p:nvSpPr>
          <p:cNvPr id="3" name="Text Placeholder 2">
            <a:extLst>
              <a:ext uri="{FF2B5EF4-FFF2-40B4-BE49-F238E27FC236}">
                <a16:creationId xmlns:a16="http://schemas.microsoft.com/office/drawing/2014/main" id="{A09DD3C6-734E-8E48-8810-707360821266}"/>
              </a:ext>
            </a:extLst>
          </p:cNvPr>
          <p:cNvSpPr>
            <a:spLocks noGrp="1"/>
          </p:cNvSpPr>
          <p:nvPr>
            <p:ph type="body" idx="1"/>
          </p:nvPr>
        </p:nvSpPr>
        <p:spPr>
          <a:xfrm>
            <a:off x="723778" y="2004733"/>
            <a:ext cx="10551525" cy="4013600"/>
          </a:xfrm>
        </p:spPr>
        <p:txBody>
          <a:bodyPr/>
          <a:lstStyle/>
          <a:p>
            <a:pPr>
              <a:lnSpc>
                <a:spcPts val="4400"/>
              </a:lnSpc>
            </a:pPr>
            <a:r>
              <a:rPr lang="en-US" sz="2800">
                <a:latin typeface="Lato Light" panose="020F0502020204030203" pitchFamily="34" charset="0"/>
                <a:ea typeface="Lato Light" panose="020F0502020204030203" pitchFamily="34" charset="0"/>
                <a:cs typeface="Lato Light" panose="020F0502020204030203" pitchFamily="34" charset="0"/>
              </a:rPr>
              <a:t>Overview &amp; epidemiology</a:t>
            </a:r>
          </a:p>
          <a:p>
            <a:pPr>
              <a:lnSpc>
                <a:spcPts val="4400"/>
              </a:lnSpc>
            </a:pPr>
            <a:r>
              <a:rPr lang="en-US" sz="2800">
                <a:latin typeface="Lato Light" panose="020F0502020204030203" pitchFamily="34" charset="0"/>
                <a:ea typeface="Lato Light" panose="020F0502020204030203" pitchFamily="34" charset="0"/>
                <a:cs typeface="Lato Light" panose="020F0502020204030203" pitchFamily="34" charset="0"/>
              </a:rPr>
              <a:t>Pathogenesis &amp; neurobiology</a:t>
            </a:r>
          </a:p>
          <a:p>
            <a:pPr>
              <a:lnSpc>
                <a:spcPts val="4400"/>
              </a:lnSpc>
            </a:pPr>
            <a:r>
              <a:rPr lang="en-US" sz="2800">
                <a:latin typeface="Lato Light" panose="020F0502020204030203" pitchFamily="34" charset="0"/>
                <a:ea typeface="Lato Light" panose="020F0502020204030203" pitchFamily="34" charset="0"/>
                <a:cs typeface="Lato Light" panose="020F0502020204030203" pitchFamily="34" charset="0"/>
              </a:rPr>
              <a:t>Assessment &amp; diagnosis</a:t>
            </a:r>
          </a:p>
          <a:p>
            <a:pPr>
              <a:lnSpc>
                <a:spcPts val="4400"/>
              </a:lnSpc>
            </a:pPr>
            <a:r>
              <a:rPr lang="en-US" sz="2800">
                <a:latin typeface="Lato Light" panose="020F0502020204030203" pitchFamily="34" charset="0"/>
                <a:ea typeface="Lato Light" panose="020F0502020204030203" pitchFamily="34" charset="0"/>
                <a:cs typeface="Lato Light" panose="020F0502020204030203" pitchFamily="34" charset="0"/>
              </a:rPr>
              <a:t>Treatment</a:t>
            </a:r>
          </a:p>
        </p:txBody>
      </p:sp>
      <p:sp>
        <p:nvSpPr>
          <p:cNvPr id="4" name="Slide Number Placeholder 3">
            <a:extLst>
              <a:ext uri="{FF2B5EF4-FFF2-40B4-BE49-F238E27FC236}">
                <a16:creationId xmlns:a16="http://schemas.microsoft.com/office/drawing/2014/main" id="{B26391C2-E4DB-4742-8874-84383BEB0421}"/>
              </a:ext>
            </a:extLst>
          </p:cNvPr>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1238439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a:xfrm>
            <a:off x="723779" y="696922"/>
            <a:ext cx="10359190" cy="898800"/>
          </a:xfrm>
        </p:spPr>
        <p:txBody>
          <a:bodyPr/>
          <a:lstStyle/>
          <a:p>
            <a:r>
              <a:rPr lang="en-US" dirty="0">
                <a:latin typeface="Encode Sans SemiCondensed"/>
              </a:rPr>
              <a:t>Treatment-Resistant Depression</a:t>
            </a:r>
            <a:endParaRPr lang="en-US" dirty="0"/>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a:xfrm>
            <a:off x="723779" y="2179177"/>
            <a:ext cx="5006422" cy="4013600"/>
          </a:xfrm>
        </p:spPr>
        <p:txBody>
          <a:bodyPr/>
          <a:lstStyle/>
          <a:p>
            <a:pPr marL="608965" indent="-473710"/>
            <a:r>
              <a:rPr lang="en-US">
                <a:latin typeface="Lato"/>
              </a:rPr>
              <a:t>Varying definitions</a:t>
            </a:r>
          </a:p>
          <a:p>
            <a:pPr marL="608965" indent="-473710"/>
            <a:endParaRPr lang="en-US">
              <a:latin typeface="Lato"/>
            </a:endParaRPr>
          </a:p>
          <a:p>
            <a:pPr marL="608965" indent="-473710"/>
            <a:r>
              <a:rPr lang="en-US">
                <a:latin typeface="Lato"/>
              </a:rPr>
              <a:t>Form of MDD that has not responded adequately to </a:t>
            </a:r>
            <a:r>
              <a:rPr lang="en-US" b="1">
                <a:latin typeface="Lato"/>
              </a:rPr>
              <a:t>at least one</a:t>
            </a:r>
            <a:r>
              <a:rPr lang="en-US">
                <a:latin typeface="Lato"/>
              </a:rPr>
              <a:t> antidepressant</a:t>
            </a:r>
          </a:p>
          <a:p>
            <a:pPr marL="608965" indent="-473710"/>
            <a:endParaRPr lang="en-US">
              <a:latin typeface="Lato"/>
            </a:endParaRPr>
          </a:p>
          <a:p>
            <a:pPr marL="608965" indent="-473710"/>
            <a:r>
              <a:rPr lang="en-US">
                <a:latin typeface="Lato"/>
              </a:rPr>
              <a:t>Following first antidepressant drug treatmetn, 50-60% of patients do not have an adequate response.</a:t>
            </a:r>
          </a:p>
        </p:txBody>
      </p:sp>
      <p:sp>
        <p:nvSpPr>
          <p:cNvPr id="9" name="Text Placeholder 2">
            <a:extLst>
              <a:ext uri="{FF2B5EF4-FFF2-40B4-BE49-F238E27FC236}">
                <a16:creationId xmlns:a16="http://schemas.microsoft.com/office/drawing/2014/main" id="{531F1198-AB36-47D2-A13D-E39B65EB107A}"/>
              </a:ext>
            </a:extLst>
          </p:cNvPr>
          <p:cNvSpPr txBox="1">
            <a:spLocks/>
          </p:cNvSpPr>
          <p:nvPr/>
        </p:nvSpPr>
        <p:spPr>
          <a:xfrm>
            <a:off x="6279452" y="2183135"/>
            <a:ext cx="5006422" cy="4013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0"/>
              </a:spcBef>
              <a:spcAft>
                <a:spcPts val="0"/>
              </a:spcAft>
              <a:buClr>
                <a:schemeClr val="tx1">
                  <a:lumMod val="60000"/>
                  <a:lumOff val="40000"/>
                </a:schemeClr>
              </a:buClr>
              <a:buSzPts val="2000"/>
              <a:buFont typeface="Karla"/>
              <a:buChar char="▪"/>
              <a:defRPr sz="2000" b="0" i="0" u="none" strike="noStrike" cap="none">
                <a:solidFill>
                  <a:schemeClr val="dk1"/>
                </a:solidFill>
                <a:latin typeface="Lato" panose="020F0502020204030203" pitchFamily="34" charset="0"/>
                <a:ea typeface="Lato" panose="020F0502020204030203" pitchFamily="34" charset="0"/>
                <a:cs typeface="Lato" panose="020F0502020204030203" pitchFamily="34" charset="0"/>
                <a:sym typeface="Karla"/>
              </a:defRPr>
            </a:lvl1pPr>
            <a:lvl2pPr marL="1219170" marR="0" lvl="1" indent="-474121" algn="l" rtl="0">
              <a:lnSpc>
                <a:spcPct val="100000"/>
              </a:lnSpc>
              <a:spcBef>
                <a:spcPts val="8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828754" marR="0" lvl="2" indent="-474121" algn="l" rtl="0">
              <a:lnSpc>
                <a:spcPct val="100000"/>
              </a:lnSpc>
              <a:spcBef>
                <a:spcPts val="8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2438339" marR="0" lvl="3"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3047924" marR="0" lvl="4"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3657509" marR="0" lvl="5"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4267093" marR="0" lvl="6"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4876678" marR="0" lvl="7"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5486263" marR="0" lvl="8" indent="-474121" algn="l" rtl="0">
              <a:lnSpc>
                <a:spcPct val="100000"/>
              </a:lnSpc>
              <a:spcBef>
                <a:spcPts val="800"/>
              </a:spcBef>
              <a:spcAft>
                <a:spcPts val="8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608965" indent="-473710"/>
            <a:r>
              <a:rPr lang="en-US">
                <a:latin typeface="Lato"/>
              </a:rPr>
              <a:t>Degree of resistance varies greatly among the patient population</a:t>
            </a:r>
          </a:p>
          <a:p>
            <a:pPr marL="1218565" lvl="1" indent="-473710"/>
            <a:r>
              <a:rPr lang="en-US">
                <a:latin typeface="Lato"/>
              </a:rPr>
              <a:t>Old Age</a:t>
            </a:r>
          </a:p>
          <a:p>
            <a:pPr marL="1218565" lvl="1" indent="-473710"/>
            <a:r>
              <a:rPr lang="en-US">
                <a:latin typeface="Lato"/>
              </a:rPr>
              <a:t>Marital Status</a:t>
            </a:r>
          </a:p>
          <a:p>
            <a:pPr marL="1218565" lvl="1" indent="-473710"/>
            <a:r>
              <a:rPr lang="en-US">
                <a:latin typeface="Lato"/>
              </a:rPr>
              <a:t>Duration of depressive episode</a:t>
            </a:r>
          </a:p>
          <a:p>
            <a:pPr marL="1218565" lvl="1" indent="-473710"/>
            <a:r>
              <a:rPr lang="en-US">
                <a:latin typeface="Lato"/>
              </a:rPr>
              <a:t>Suicide risk</a:t>
            </a:r>
          </a:p>
          <a:p>
            <a:pPr marL="1218565" lvl="1" indent="-473710"/>
            <a:r>
              <a:rPr lang="en-US">
                <a:latin typeface="Lato"/>
              </a:rPr>
              <a:t>Psych comorbidities</a:t>
            </a:r>
          </a:p>
          <a:p>
            <a:pPr marL="1218565" lvl="1" indent="-473710"/>
            <a:r>
              <a:rPr lang="en-US">
                <a:latin typeface="Lato"/>
              </a:rPr>
              <a:t>Number of hospitalizations</a:t>
            </a:r>
          </a:p>
        </p:txBody>
      </p:sp>
    </p:spTree>
    <p:extLst>
      <p:ext uri="{BB962C8B-B14F-4D97-AF65-F5344CB8AC3E}">
        <p14:creationId xmlns:p14="http://schemas.microsoft.com/office/powerpoint/2010/main" val="328240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500"/>
                                        <p:tgtEl>
                                          <p:spTgt spid="9">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Effect transition="in" filter="fade">
                                      <p:cBhvr>
                                        <p:cTn id="31" dur="500"/>
                                        <p:tgtEl>
                                          <p:spTgt spid="9">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animEffect transition="in" filter="fade">
                                      <p:cBhvr>
                                        <p:cTn id="34" dur="500"/>
                                        <p:tgtEl>
                                          <p:spTgt spid="9">
                                            <p:txEl>
                                              <p:pRg st="4" end="4"/>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Effect transition="in" filter="fade">
                                      <p:cBhvr>
                                        <p:cTn id="37" dur="500"/>
                                        <p:tgtEl>
                                          <p:spTgt spid="9">
                                            <p:txEl>
                                              <p:pRg st="5" end="5"/>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xEl>
                                              <p:pRg st="6" end="6"/>
                                            </p:txEl>
                                          </p:spTgt>
                                        </p:tgtEl>
                                        <p:attrNameLst>
                                          <p:attrName>style.visibility</p:attrName>
                                        </p:attrNameLst>
                                      </p:cBhvr>
                                      <p:to>
                                        <p:strVal val="visible"/>
                                      </p:to>
                                    </p:set>
                                    <p:animEffect transition="in" filter="fade">
                                      <p:cBhvr>
                                        <p:cTn id="40"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a:xfrm>
            <a:off x="723779" y="696922"/>
            <a:ext cx="10282072" cy="898800"/>
          </a:xfrm>
        </p:spPr>
        <p:txBody>
          <a:bodyPr/>
          <a:lstStyle/>
          <a:p>
            <a:r>
              <a:rPr lang="en-US">
                <a:latin typeface="Encode Sans SemiCondensed"/>
              </a:rPr>
              <a:t>Electroconvulsive Therapy (ECT)</a:t>
            </a:r>
            <a:endParaRPr lang="en-US"/>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a:xfrm>
            <a:off x="723779" y="2238553"/>
            <a:ext cx="5006422" cy="4013600"/>
          </a:xfrm>
        </p:spPr>
        <p:txBody>
          <a:bodyPr/>
          <a:lstStyle/>
          <a:p>
            <a:pPr marL="608965" indent="-473710"/>
            <a:r>
              <a:rPr lang="en-US">
                <a:latin typeface="Lato"/>
              </a:rPr>
              <a:t>Most widely-used and effective non-pharmacologic biological treatment for TRD</a:t>
            </a:r>
          </a:p>
          <a:p>
            <a:pPr marL="608965" indent="-473710"/>
            <a:endParaRPr lang="en-US">
              <a:latin typeface="Lato"/>
            </a:endParaRPr>
          </a:p>
          <a:p>
            <a:pPr marL="608965" indent="-473710"/>
            <a:r>
              <a:rPr lang="en-US">
                <a:latin typeface="Lato"/>
              </a:rPr>
              <a:t>Short anesthesia is administered and a small electric current ellicits a seizure</a:t>
            </a:r>
            <a:endParaRPr lang="en-US"/>
          </a:p>
          <a:p>
            <a:pPr marL="608965" indent="-473710"/>
            <a:endParaRPr lang="en-US"/>
          </a:p>
          <a:p>
            <a:pPr marL="608965" indent="-473710"/>
            <a:r>
              <a:rPr lang="en-US">
                <a:latin typeface="Lato"/>
              </a:rPr>
              <a:t>Neurptrophic/tropic hypothesis suggests that ECT </a:t>
            </a:r>
            <a:r>
              <a:rPr lang="en-US" b="1">
                <a:latin typeface="Lato"/>
              </a:rPr>
              <a:t>induces neurogenesis</a:t>
            </a:r>
            <a:r>
              <a:rPr lang="en-US">
                <a:latin typeface="Lato"/>
              </a:rPr>
              <a:t> and </a:t>
            </a:r>
            <a:r>
              <a:rPr lang="en-US" b="1">
                <a:latin typeface="Lato"/>
              </a:rPr>
              <a:t>increased neurotrophic signaling</a:t>
            </a:r>
            <a:endParaRPr lang="en-US" b="1"/>
          </a:p>
          <a:p>
            <a:pPr marL="1218565" lvl="1" indent="-473710"/>
            <a:r>
              <a:rPr lang="en-US" i="1">
                <a:latin typeface="Lato"/>
              </a:rPr>
              <a:t>Increases release of dopamine, serotonin, and norepinephrine</a:t>
            </a:r>
            <a:endParaRPr lang="en-US">
              <a:latin typeface="Lato" panose="020F0502020204030203" pitchFamily="34" charset="0"/>
            </a:endParaRPr>
          </a:p>
          <a:p>
            <a:pPr marL="608965" indent="-473710"/>
            <a:endParaRPr lang="en-US"/>
          </a:p>
          <a:p>
            <a:pPr marL="608965" indent="-473710"/>
            <a:endParaRPr lang="en-US"/>
          </a:p>
          <a:p>
            <a:pPr marL="608965" indent="-473710"/>
            <a:endParaRPr lang="en-US"/>
          </a:p>
        </p:txBody>
      </p:sp>
      <p:sp>
        <p:nvSpPr>
          <p:cNvPr id="5" name="Text Placeholder 4">
            <a:extLst>
              <a:ext uri="{FF2B5EF4-FFF2-40B4-BE49-F238E27FC236}">
                <a16:creationId xmlns:a16="http://schemas.microsoft.com/office/drawing/2014/main" id="{2B95A000-F404-EB48-90E6-DDB312B2A6D3}"/>
              </a:ext>
            </a:extLst>
          </p:cNvPr>
          <p:cNvSpPr>
            <a:spLocks noGrp="1"/>
          </p:cNvSpPr>
          <p:nvPr>
            <p:ph type="body" idx="13"/>
          </p:nvPr>
        </p:nvSpPr>
        <p:spPr>
          <a:xfrm>
            <a:off x="6268882" y="2238553"/>
            <a:ext cx="5006422" cy="4013600"/>
          </a:xfrm>
        </p:spPr>
        <p:txBody>
          <a:bodyPr/>
          <a:lstStyle/>
          <a:p>
            <a:pPr marL="608965" indent="-473710">
              <a:buClr>
                <a:srgbClr val="00B050"/>
              </a:buClr>
            </a:pPr>
            <a:r>
              <a:rPr lang="en-US" b="1">
                <a:solidFill>
                  <a:schemeClr val="tx1"/>
                </a:solidFill>
                <a:latin typeface="Lato"/>
              </a:rPr>
              <a:t>Number of treatments</a:t>
            </a:r>
            <a:endParaRPr lang="en-US">
              <a:solidFill>
                <a:schemeClr val="tx1"/>
              </a:solidFill>
            </a:endParaRPr>
          </a:p>
          <a:p>
            <a:pPr marL="1218565" lvl="1" indent="-473710">
              <a:buClr>
                <a:srgbClr val="00B050"/>
              </a:buClr>
            </a:pPr>
            <a:r>
              <a:rPr lang="en-US">
                <a:solidFill>
                  <a:schemeClr val="tx1"/>
                </a:solidFill>
                <a:latin typeface="Lato"/>
              </a:rPr>
              <a:t>No standard number</a:t>
            </a:r>
          </a:p>
          <a:p>
            <a:pPr marL="1218565" lvl="1" indent="-473710">
              <a:buClr>
                <a:srgbClr val="00B050"/>
              </a:buClr>
            </a:pPr>
            <a:r>
              <a:rPr lang="en-US">
                <a:solidFill>
                  <a:schemeClr val="tx1"/>
                </a:solidFill>
                <a:latin typeface="Lato"/>
              </a:rPr>
              <a:t>Most remit with 6-12</a:t>
            </a:r>
          </a:p>
          <a:p>
            <a:pPr marL="1828165" lvl="2" indent="-473710">
              <a:buClr>
                <a:srgbClr val="00B050"/>
              </a:buClr>
            </a:pPr>
            <a:r>
              <a:rPr lang="en-US" i="1">
                <a:solidFill>
                  <a:schemeClr val="tx1"/>
                </a:solidFill>
                <a:latin typeface="Lato"/>
              </a:rPr>
              <a:t>Can vary from 3 to 20+</a:t>
            </a:r>
            <a:endParaRPr lang="en-US">
              <a:solidFill>
                <a:schemeClr val="tx1"/>
              </a:solidFill>
              <a:latin typeface="Lato"/>
            </a:endParaRPr>
          </a:p>
          <a:p>
            <a:pPr marL="608965" indent="-473710">
              <a:buClr>
                <a:srgbClr val="00B050"/>
              </a:buClr>
            </a:pPr>
            <a:r>
              <a:rPr lang="en-US" b="1">
                <a:solidFill>
                  <a:schemeClr val="tx1"/>
                </a:solidFill>
                <a:latin typeface="Karla"/>
              </a:rPr>
              <a:t>Frequency</a:t>
            </a:r>
            <a:endParaRPr lang="en-US" b="1" i="1">
              <a:solidFill>
                <a:schemeClr val="tx1"/>
              </a:solidFill>
              <a:latin typeface="Karla"/>
            </a:endParaRPr>
          </a:p>
          <a:p>
            <a:pPr marL="1218565" lvl="1" indent="-473710">
              <a:buClr>
                <a:srgbClr val="00B050"/>
              </a:buClr>
            </a:pPr>
            <a:r>
              <a:rPr lang="en-US">
                <a:solidFill>
                  <a:schemeClr val="tx1"/>
                </a:solidFill>
              </a:rPr>
              <a:t>Three times a week (MWF)</a:t>
            </a:r>
          </a:p>
          <a:p>
            <a:pPr marL="1218565" lvl="1" indent="-473710">
              <a:buClr>
                <a:srgbClr val="00B050"/>
              </a:buClr>
            </a:pPr>
            <a:r>
              <a:rPr lang="en-US">
                <a:solidFill>
                  <a:schemeClr val="tx1"/>
                </a:solidFill>
              </a:rPr>
              <a:t>Acute course: Treatments administered weekly for 1-3 weeks</a:t>
            </a:r>
          </a:p>
          <a:p>
            <a:pPr marL="1218565" lvl="1" indent="-473710">
              <a:buClr>
                <a:srgbClr val="00B050"/>
              </a:buClr>
            </a:pPr>
            <a:r>
              <a:rPr lang="en-US">
                <a:solidFill>
                  <a:schemeClr val="tx1"/>
                </a:solidFill>
              </a:rPr>
              <a:t>Taper or increase the interval gradually over 3 months</a:t>
            </a:r>
          </a:p>
        </p:txBody>
      </p:sp>
    </p:spTree>
    <p:extLst>
      <p:ext uri="{BB962C8B-B14F-4D97-AF65-F5344CB8AC3E}">
        <p14:creationId xmlns:p14="http://schemas.microsoft.com/office/powerpoint/2010/main" val="8918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fade">
                                      <p:cBhvr>
                                        <p:cTn id="25" dur="500"/>
                                        <p:tgtEl>
                                          <p:spTgt spid="5">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500"/>
                                        <p:tgtEl>
                                          <p:spTgt spid="5">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500"/>
                                        <p:tgtEl>
                                          <p:spTgt spid="5">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500"/>
                                        <p:tgtEl>
                                          <p:spTgt spid="5">
                                            <p:txEl>
                                              <p:pRg st="4" end="4"/>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fade">
                                      <p:cBhvr>
                                        <p:cTn id="4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alpha val="46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01EF-587C-904E-9AD2-0FD73F32F446}"/>
              </a:ext>
            </a:extLst>
          </p:cNvPr>
          <p:cNvSpPr>
            <a:spLocks noGrp="1"/>
          </p:cNvSpPr>
          <p:nvPr>
            <p:ph type="title"/>
          </p:nvPr>
        </p:nvSpPr>
        <p:spPr/>
        <p:txBody>
          <a:bodyPr/>
          <a:lstStyle/>
          <a:p>
            <a:r>
              <a:rPr lang="en-US" dirty="0">
                <a:latin typeface="Encode Sans SemiCondensed"/>
              </a:rPr>
              <a:t>Future Advancements</a:t>
            </a:r>
            <a:endParaRPr lang="en-US" dirty="0"/>
          </a:p>
        </p:txBody>
      </p:sp>
      <p:sp>
        <p:nvSpPr>
          <p:cNvPr id="3" name="Text Placeholder 2">
            <a:extLst>
              <a:ext uri="{FF2B5EF4-FFF2-40B4-BE49-F238E27FC236}">
                <a16:creationId xmlns:a16="http://schemas.microsoft.com/office/drawing/2014/main" id="{3E413CA3-4380-CC45-B01C-E47A07AEB95D}"/>
              </a:ext>
            </a:extLst>
          </p:cNvPr>
          <p:cNvSpPr>
            <a:spLocks noGrp="1"/>
          </p:cNvSpPr>
          <p:nvPr>
            <p:ph type="body" idx="1"/>
          </p:nvPr>
        </p:nvSpPr>
        <p:spPr>
          <a:xfrm>
            <a:off x="723779" y="2238553"/>
            <a:ext cx="5006422" cy="4013600"/>
          </a:xfrm>
        </p:spPr>
        <p:txBody>
          <a:bodyPr/>
          <a:lstStyle/>
          <a:p>
            <a:pPr marL="608965" indent="-473710">
              <a:spcAft>
                <a:spcPts val="1200"/>
              </a:spcAft>
            </a:pPr>
            <a:r>
              <a:rPr lang="en-US">
                <a:latin typeface="Lato"/>
              </a:rPr>
              <a:t>Repetitive transcranial magnetic stimulation (</a:t>
            </a:r>
            <a:r>
              <a:rPr lang="en-US" err="1">
                <a:latin typeface="Lato"/>
              </a:rPr>
              <a:t>rTMS</a:t>
            </a:r>
            <a:r>
              <a:rPr lang="en-US">
                <a:latin typeface="Lato"/>
              </a:rPr>
              <a:t>)</a:t>
            </a:r>
            <a:endParaRPr lang="en-US"/>
          </a:p>
          <a:p>
            <a:pPr marL="608965" indent="-473710">
              <a:spcAft>
                <a:spcPts val="1200"/>
              </a:spcAft>
            </a:pPr>
            <a:r>
              <a:rPr lang="en-US">
                <a:latin typeface="Lato"/>
              </a:rPr>
              <a:t>Deep TMS (</a:t>
            </a:r>
            <a:r>
              <a:rPr lang="en-US" err="1">
                <a:latin typeface="Lato"/>
              </a:rPr>
              <a:t>dTMS</a:t>
            </a:r>
            <a:r>
              <a:rPr lang="en-US">
                <a:latin typeface="Lato"/>
              </a:rPr>
              <a:t>)</a:t>
            </a:r>
          </a:p>
          <a:p>
            <a:pPr marL="608965" indent="-473710">
              <a:spcAft>
                <a:spcPts val="1200"/>
              </a:spcAft>
            </a:pPr>
            <a:r>
              <a:rPr lang="en-US">
                <a:latin typeface="Lato"/>
              </a:rPr>
              <a:t>Magnetic Seizure Therapy (MST)</a:t>
            </a:r>
          </a:p>
          <a:p>
            <a:pPr marL="608965" indent="-473710">
              <a:spcAft>
                <a:spcPts val="1200"/>
              </a:spcAft>
            </a:pPr>
            <a:r>
              <a:rPr lang="en-US">
                <a:latin typeface="Lato"/>
              </a:rPr>
              <a:t>Transcranial Direct Current Stimulation (</a:t>
            </a:r>
            <a:r>
              <a:rPr lang="en-US" err="1">
                <a:latin typeface="Lato"/>
              </a:rPr>
              <a:t>tDCS</a:t>
            </a:r>
            <a:r>
              <a:rPr lang="en-US">
                <a:latin typeface="Lato"/>
              </a:rPr>
              <a:t>)</a:t>
            </a:r>
          </a:p>
          <a:p>
            <a:pPr marL="608965" indent="-473710">
              <a:spcAft>
                <a:spcPts val="1200"/>
              </a:spcAft>
            </a:pPr>
            <a:r>
              <a:rPr lang="en-US">
                <a:latin typeface="Lato"/>
              </a:rPr>
              <a:t>Low-field magnetic stimulation (LFMS)</a:t>
            </a:r>
          </a:p>
          <a:p>
            <a:pPr marL="608965" indent="-473710">
              <a:spcAft>
                <a:spcPts val="1200"/>
              </a:spcAft>
            </a:pPr>
            <a:r>
              <a:rPr lang="en-US">
                <a:latin typeface="Lato"/>
              </a:rPr>
              <a:t>Vagus Nerve Stimulation (VNS)</a:t>
            </a:r>
          </a:p>
          <a:p>
            <a:pPr marL="608965" indent="-473710">
              <a:spcAft>
                <a:spcPts val="1200"/>
              </a:spcAft>
            </a:pPr>
            <a:r>
              <a:rPr lang="en-US">
                <a:latin typeface="Lato"/>
              </a:rPr>
              <a:t>Deep Brain Stimulation (DBS)</a:t>
            </a:r>
          </a:p>
        </p:txBody>
      </p:sp>
      <p:sp>
        <p:nvSpPr>
          <p:cNvPr id="5" name="Text Placeholder 4">
            <a:extLst>
              <a:ext uri="{FF2B5EF4-FFF2-40B4-BE49-F238E27FC236}">
                <a16:creationId xmlns:a16="http://schemas.microsoft.com/office/drawing/2014/main" id="{2B95A000-F404-EB48-90E6-DDB312B2A6D3}"/>
              </a:ext>
            </a:extLst>
          </p:cNvPr>
          <p:cNvSpPr>
            <a:spLocks noGrp="1"/>
          </p:cNvSpPr>
          <p:nvPr>
            <p:ph type="body" idx="13"/>
          </p:nvPr>
        </p:nvSpPr>
        <p:spPr>
          <a:xfrm>
            <a:off x="6268882" y="2238553"/>
            <a:ext cx="5006422" cy="4013600"/>
          </a:xfrm>
        </p:spPr>
        <p:txBody>
          <a:bodyPr/>
          <a:lstStyle/>
          <a:p>
            <a:pPr marL="608965" indent="-473710">
              <a:spcAft>
                <a:spcPts val="1200"/>
              </a:spcAft>
              <a:buClr>
                <a:srgbClr val="00B050"/>
              </a:buClr>
            </a:pPr>
            <a:r>
              <a:rPr lang="en-US" dirty="0">
                <a:solidFill>
                  <a:schemeClr val="tx1"/>
                </a:solidFill>
                <a:latin typeface="Lato"/>
              </a:rPr>
              <a:t>Focus on the ”electrical” activity rather than chemical</a:t>
            </a:r>
          </a:p>
          <a:p>
            <a:pPr marL="608965" indent="-473710">
              <a:spcAft>
                <a:spcPts val="1200"/>
              </a:spcAft>
              <a:buClr>
                <a:srgbClr val="00B050"/>
              </a:buClr>
            </a:pPr>
            <a:r>
              <a:rPr lang="en-US" dirty="0">
                <a:solidFill>
                  <a:schemeClr val="tx1"/>
                </a:solidFill>
                <a:latin typeface="Lato"/>
              </a:rPr>
              <a:t>Mechanisms not completely elucidated</a:t>
            </a:r>
          </a:p>
        </p:txBody>
      </p:sp>
    </p:spTree>
    <p:extLst>
      <p:ext uri="{BB962C8B-B14F-4D97-AF65-F5344CB8AC3E}">
        <p14:creationId xmlns:p14="http://schemas.microsoft.com/office/powerpoint/2010/main" val="377669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pattFill prst="pct90">
          <a:fgClr>
            <a:schemeClr val="accent1"/>
          </a:fgClr>
          <a:bgClr>
            <a:schemeClr val="bg1"/>
          </a:bgClr>
        </a:pattFill>
        <a:effectLst/>
      </p:bgPr>
    </p:bg>
    <p:spTree>
      <p:nvGrpSpPr>
        <p:cNvPr id="1" name="Shape 313"/>
        <p:cNvGrpSpPr/>
        <p:nvPr/>
      </p:nvGrpSpPr>
      <p:grpSpPr>
        <a:xfrm>
          <a:off x="0" y="0"/>
          <a:ext cx="0" cy="0"/>
          <a:chOff x="0" y="0"/>
          <a:chExt cx="0" cy="0"/>
        </a:xfrm>
      </p:grpSpPr>
      <p:sp>
        <p:nvSpPr>
          <p:cNvPr id="314" name="Google Shape;314;p36"/>
          <p:cNvSpPr txBox="1">
            <a:spLocks noGrp="1"/>
          </p:cNvSpPr>
          <p:nvPr>
            <p:ph type="ctrTitle" idx="4294967295"/>
          </p:nvPr>
        </p:nvSpPr>
        <p:spPr>
          <a:xfrm>
            <a:off x="1117600" y="2598167"/>
            <a:ext cx="8158921" cy="1995200"/>
          </a:xfrm>
          <a:prstGeom prst="rect">
            <a:avLst/>
          </a:prstGeom>
        </p:spPr>
        <p:txBody>
          <a:bodyPr spcFirstLastPara="1" wrap="square" lIns="0" tIns="0" rIns="0" bIns="0" anchor="b" anchorCtr="0">
            <a:noAutofit/>
          </a:bodyPr>
          <a:lstStyle/>
          <a:p>
            <a:pPr algn="l"/>
            <a:r>
              <a:rPr lang="en" sz="12800">
                <a:latin typeface="Encode Sans SemiCondensed" pitchFamily="2" charset="77"/>
                <a:ea typeface="Encode Sans Semi Condensed SemiBold"/>
                <a:cs typeface="Encode Sans Semi Condensed SemiBold"/>
                <a:sym typeface="Encode Sans Semi Condensed SemiBold"/>
              </a:rPr>
              <a:t>Thanks!</a:t>
            </a:r>
            <a:endParaRPr sz="12800">
              <a:latin typeface="Encode Sans SemiCondensed" pitchFamily="2" charset="77"/>
              <a:ea typeface="Encode Sans Semi Condensed SemiBold"/>
              <a:cs typeface="Encode Sans Semi Condensed SemiBold"/>
              <a:sym typeface="Encode Sans Semi Condensed SemiBold"/>
            </a:endParaRPr>
          </a:p>
        </p:txBody>
      </p:sp>
      <p:sp>
        <p:nvSpPr>
          <p:cNvPr id="316" name="Google Shape;316;p36"/>
          <p:cNvSpPr txBox="1">
            <a:spLocks noGrp="1"/>
          </p:cNvSpPr>
          <p:nvPr>
            <p:ph type="sldNum" idx="12"/>
          </p:nvPr>
        </p:nvSpPr>
        <p:spPr>
          <a:xfrm>
            <a:off x="11275304" y="172868"/>
            <a:ext cx="731600" cy="524800"/>
          </a:xfrm>
          <a:prstGeom prst="rect">
            <a:avLst/>
          </a:prstGeom>
        </p:spPr>
        <p:txBody>
          <a:bodyPr spcFirstLastPara="1" wrap="square" lIns="0" tIns="0" rIns="0" bIns="0" anchor="t" anchorCtr="0">
            <a:noAutofit/>
          </a:bodyPr>
          <a:lstStyle/>
          <a:p>
            <a:pPr defTabSz="1219170"/>
            <a:fld id="{00000000-1234-1234-1234-123412341234}" type="slidenum">
              <a:rPr lang="en">
                <a:solidFill>
                  <a:srgbClr val="767E85"/>
                </a:solidFill>
              </a:rPr>
              <a:pPr defTabSz="1219170"/>
              <a:t>33</a:t>
            </a:fld>
            <a:endParaRPr>
              <a:solidFill>
                <a:srgbClr val="767E85"/>
              </a:solidFill>
            </a:endParaRPr>
          </a:p>
        </p:txBody>
      </p:sp>
    </p:spTree>
    <p:extLst>
      <p:ext uri="{BB962C8B-B14F-4D97-AF65-F5344CB8AC3E}">
        <p14:creationId xmlns:p14="http://schemas.microsoft.com/office/powerpoint/2010/main" val="2619536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8B52C0-1713-8C49-A2ED-46D9EDEB60D8}"/>
              </a:ext>
            </a:extLst>
          </p:cNvPr>
          <p:cNvSpPr>
            <a:spLocks noGrp="1"/>
          </p:cNvSpPr>
          <p:nvPr>
            <p:ph type="title"/>
          </p:nvPr>
        </p:nvSpPr>
        <p:spPr/>
        <p:txBody>
          <a:bodyPr/>
          <a:lstStyle/>
          <a:p>
            <a:r>
              <a:rPr lang="en-US"/>
              <a:t>References</a:t>
            </a:r>
          </a:p>
        </p:txBody>
      </p:sp>
      <p:sp>
        <p:nvSpPr>
          <p:cNvPr id="5" name="Text Placeholder 4">
            <a:extLst>
              <a:ext uri="{FF2B5EF4-FFF2-40B4-BE49-F238E27FC236}">
                <a16:creationId xmlns:a16="http://schemas.microsoft.com/office/drawing/2014/main" id="{AA142C59-5EA9-4C4F-A557-1252F4BA8034}"/>
              </a:ext>
            </a:extLst>
          </p:cNvPr>
          <p:cNvSpPr>
            <a:spLocks noGrp="1"/>
          </p:cNvSpPr>
          <p:nvPr>
            <p:ph type="body" idx="1"/>
          </p:nvPr>
        </p:nvSpPr>
        <p:spPr/>
        <p:txBody>
          <a:bodyPr/>
          <a:lstStyle/>
          <a:p>
            <a:r>
              <a:rPr lang="en-US">
                <a:hlinkClick r:id="rId2"/>
              </a:rPr>
              <a:t>https://oasis.state.ga.us/trendingtool/index.html?redirectto=Mortality</a:t>
            </a:r>
            <a:endParaRPr lang="en-US"/>
          </a:p>
          <a:p>
            <a:pPr>
              <a:spcBef>
                <a:spcPts val="1200"/>
              </a:spcBef>
            </a:pPr>
            <a:r>
              <a:rPr lang="en-US"/>
              <a:t>Greenberg PE, Fournier AA, </a:t>
            </a:r>
            <a:r>
              <a:rPr lang="en-US" err="1"/>
              <a:t>Sisitsky</a:t>
            </a:r>
            <a:r>
              <a:rPr lang="en-US"/>
              <a:t> T, Pike CT, Kessler RC. The economic burden of adults with major depressive disorder in the United States (2005 and 2010). </a:t>
            </a:r>
            <a:r>
              <a:rPr lang="en-US" i="1"/>
              <a:t>J Clin Psychiatry</a:t>
            </a:r>
            <a:r>
              <a:rPr lang="en-US"/>
              <a:t>. 2015;76(2):155–162. doi:10.4088/JCP.14m09298</a:t>
            </a:r>
          </a:p>
          <a:p>
            <a:pPr>
              <a:spcBef>
                <a:spcPts val="1200"/>
              </a:spcBef>
            </a:pPr>
            <a:r>
              <a:rPr lang="en-US" err="1"/>
              <a:t>Disner</a:t>
            </a:r>
            <a:r>
              <a:rPr lang="en-US"/>
              <a:t> SG, </a:t>
            </a:r>
            <a:r>
              <a:rPr lang="en-US" err="1"/>
              <a:t>Beevers</a:t>
            </a:r>
            <a:r>
              <a:rPr lang="en-US"/>
              <a:t> CG, Haigh EA, Beck AT. Neural mechanisms of the cognitive model of depression. </a:t>
            </a:r>
            <a:r>
              <a:rPr lang="en-US" i="1"/>
              <a:t>Nat Rev </a:t>
            </a:r>
            <a:r>
              <a:rPr lang="en-US" i="1" err="1"/>
              <a:t>Neurosci</a:t>
            </a:r>
            <a:r>
              <a:rPr lang="en-US"/>
              <a:t>. 2011;12(8):467–477. Published 2011 Jul 6. doi:10.1038/nrn3027</a:t>
            </a:r>
          </a:p>
          <a:p>
            <a:pPr>
              <a:spcBef>
                <a:spcPts val="1200"/>
              </a:spcBef>
            </a:pPr>
            <a:r>
              <a:rPr lang="en-US" err="1"/>
              <a:t>Otte</a:t>
            </a:r>
            <a:r>
              <a:rPr lang="en-US"/>
              <a:t> C, Gold SM, </a:t>
            </a:r>
            <a:r>
              <a:rPr lang="en-US" err="1"/>
              <a:t>Penninx</a:t>
            </a:r>
            <a:r>
              <a:rPr lang="en-US"/>
              <a:t> BW, et al. Major depressive disorder. </a:t>
            </a:r>
            <a:r>
              <a:rPr lang="en-US" i="1"/>
              <a:t>Nat Rev Dis Primers</a:t>
            </a:r>
            <a:r>
              <a:rPr lang="en-US"/>
              <a:t>. 2016;2:16065. Published 2016 Sep 15. doi:10.1038/nrdp.2016.65</a:t>
            </a:r>
          </a:p>
          <a:p>
            <a:pPr>
              <a:spcBef>
                <a:spcPts val="1200"/>
              </a:spcBef>
            </a:pPr>
            <a:endParaRPr lang="en-US"/>
          </a:p>
          <a:p>
            <a:endParaRPr lang="en-US"/>
          </a:p>
        </p:txBody>
      </p:sp>
      <p:sp>
        <p:nvSpPr>
          <p:cNvPr id="2" name="Slide Number Placeholder 1">
            <a:extLst>
              <a:ext uri="{FF2B5EF4-FFF2-40B4-BE49-F238E27FC236}">
                <a16:creationId xmlns:a16="http://schemas.microsoft.com/office/drawing/2014/main" id="{5556C22F-B5A2-A641-B7C1-682D44D8C50B}"/>
              </a:ext>
            </a:extLst>
          </p:cNvPr>
          <p:cNvSpPr>
            <a:spLocks noGrp="1"/>
          </p:cNvSpPr>
          <p:nvPr>
            <p:ph type="sldNum" idx="12"/>
          </p:nvPr>
        </p:nvSpPr>
        <p:spPr/>
        <p:txBody>
          <a:bodyPr/>
          <a:lstStyle/>
          <a:p>
            <a:fld id="{00000000-1234-1234-1234-123412341234}" type="slidenum">
              <a:rPr lang="en" smtClean="0"/>
              <a:pPr/>
              <a:t>34</a:t>
            </a:fld>
            <a:endParaRPr lang="en"/>
          </a:p>
        </p:txBody>
      </p:sp>
      <p:pic>
        <p:nvPicPr>
          <p:cNvPr id="6" name="Picture 5">
            <a:extLst>
              <a:ext uri="{FF2B5EF4-FFF2-40B4-BE49-F238E27FC236}">
                <a16:creationId xmlns:a16="http://schemas.microsoft.com/office/drawing/2014/main" id="{2DA8B30B-3707-0545-BEFF-CE60613FFFCA}"/>
              </a:ext>
            </a:extLst>
          </p:cNvPr>
          <p:cNvPicPr>
            <a:picLocks noChangeAspect="1"/>
          </p:cNvPicPr>
          <p:nvPr/>
        </p:nvPicPr>
        <p:blipFill>
          <a:blip r:embed="rId3"/>
          <a:stretch>
            <a:fillRect/>
          </a:stretch>
        </p:blipFill>
        <p:spPr>
          <a:xfrm>
            <a:off x="1280371" y="6020788"/>
            <a:ext cx="2082800" cy="609600"/>
          </a:xfrm>
          <a:prstGeom prst="rect">
            <a:avLst/>
          </a:prstGeom>
        </p:spPr>
      </p:pic>
      <p:sp>
        <p:nvSpPr>
          <p:cNvPr id="7" name="TextBox 6">
            <a:extLst>
              <a:ext uri="{FF2B5EF4-FFF2-40B4-BE49-F238E27FC236}">
                <a16:creationId xmlns:a16="http://schemas.microsoft.com/office/drawing/2014/main" id="{B836941F-CE46-6946-A48D-A27BE3F5DAC5}"/>
              </a:ext>
            </a:extLst>
          </p:cNvPr>
          <p:cNvSpPr txBox="1"/>
          <p:nvPr/>
        </p:nvSpPr>
        <p:spPr>
          <a:xfrm>
            <a:off x="723779" y="5399785"/>
            <a:ext cx="4735592" cy="523220"/>
          </a:xfrm>
          <a:prstGeom prst="rect">
            <a:avLst/>
          </a:prstGeom>
          <a:noFill/>
        </p:spPr>
        <p:txBody>
          <a:bodyPr wrap="none" rtlCol="0">
            <a:spAutoFit/>
          </a:bodyPr>
          <a:lstStyle/>
          <a:p>
            <a:r>
              <a:rPr lang="en-US" sz="2800" b="1">
                <a:latin typeface="Encode Sans SemiBold" pitchFamily="2" charset="77"/>
              </a:rPr>
              <a:t>Thank you to our sponsors:</a:t>
            </a:r>
          </a:p>
        </p:txBody>
      </p:sp>
      <p:pic>
        <p:nvPicPr>
          <p:cNvPr id="8" name="Picture 7">
            <a:extLst>
              <a:ext uri="{FF2B5EF4-FFF2-40B4-BE49-F238E27FC236}">
                <a16:creationId xmlns:a16="http://schemas.microsoft.com/office/drawing/2014/main" id="{DCCC6770-E2EB-F640-B96F-1BB4AB71C5D9}"/>
              </a:ext>
            </a:extLst>
          </p:cNvPr>
          <p:cNvPicPr>
            <a:picLocks noChangeAspect="1"/>
          </p:cNvPicPr>
          <p:nvPr/>
        </p:nvPicPr>
        <p:blipFill>
          <a:blip r:embed="rId4"/>
          <a:stretch>
            <a:fillRect/>
          </a:stretch>
        </p:blipFill>
        <p:spPr>
          <a:xfrm>
            <a:off x="3588734" y="6014714"/>
            <a:ext cx="2146300" cy="546100"/>
          </a:xfrm>
          <a:prstGeom prst="rect">
            <a:avLst/>
          </a:prstGeom>
        </p:spPr>
      </p:pic>
      <p:pic>
        <p:nvPicPr>
          <p:cNvPr id="9" name="Picture 8">
            <a:extLst>
              <a:ext uri="{FF2B5EF4-FFF2-40B4-BE49-F238E27FC236}">
                <a16:creationId xmlns:a16="http://schemas.microsoft.com/office/drawing/2014/main" id="{5EE2A167-0736-EC4C-8C8F-F03D31616CD0}"/>
              </a:ext>
            </a:extLst>
          </p:cNvPr>
          <p:cNvPicPr>
            <a:picLocks noChangeAspect="1"/>
          </p:cNvPicPr>
          <p:nvPr/>
        </p:nvPicPr>
        <p:blipFill>
          <a:blip r:embed="rId5"/>
          <a:stretch>
            <a:fillRect/>
          </a:stretch>
        </p:blipFill>
        <p:spPr>
          <a:xfrm>
            <a:off x="5960597" y="6014714"/>
            <a:ext cx="1977456" cy="616731"/>
          </a:xfrm>
          <a:prstGeom prst="rect">
            <a:avLst/>
          </a:prstGeom>
        </p:spPr>
      </p:pic>
    </p:spTree>
    <p:extLst>
      <p:ext uri="{BB962C8B-B14F-4D97-AF65-F5344CB8AC3E}">
        <p14:creationId xmlns:p14="http://schemas.microsoft.com/office/powerpoint/2010/main" val="2087433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45E2-199C-F14B-8DF5-76C3A4591AB6}"/>
              </a:ext>
            </a:extLst>
          </p:cNvPr>
          <p:cNvSpPr>
            <a:spLocks noGrp="1"/>
          </p:cNvSpPr>
          <p:nvPr>
            <p:ph type="title"/>
          </p:nvPr>
        </p:nvSpPr>
        <p:spPr>
          <a:xfrm>
            <a:off x="723778" y="696922"/>
            <a:ext cx="8541245" cy="898800"/>
          </a:xfrm>
        </p:spPr>
        <p:txBody>
          <a:bodyPr/>
          <a:lstStyle/>
          <a:p>
            <a:r>
              <a:rPr lang="en-US"/>
              <a:t>Evidence-based medicine</a:t>
            </a:r>
          </a:p>
        </p:txBody>
      </p:sp>
      <p:sp>
        <p:nvSpPr>
          <p:cNvPr id="3" name="Text Placeholder 2">
            <a:extLst>
              <a:ext uri="{FF2B5EF4-FFF2-40B4-BE49-F238E27FC236}">
                <a16:creationId xmlns:a16="http://schemas.microsoft.com/office/drawing/2014/main" id="{81E819C9-475A-CA4D-8C0F-9832EC490367}"/>
              </a:ext>
            </a:extLst>
          </p:cNvPr>
          <p:cNvSpPr>
            <a:spLocks noGrp="1"/>
          </p:cNvSpPr>
          <p:nvPr>
            <p:ph type="body" idx="1"/>
          </p:nvPr>
        </p:nvSpPr>
        <p:spPr/>
        <p:txBody>
          <a:bodyPr/>
          <a:lstStyle/>
          <a:p>
            <a:r>
              <a:rPr lang="en-US"/>
              <a:t>A </a:t>
            </a:r>
            <a:r>
              <a:rPr lang="en-US">
                <a:hlinkClick r:id="rId2"/>
              </a:rPr>
              <a:t>meta-analysis</a:t>
            </a:r>
            <a:r>
              <a:rPr lang="en-US"/>
              <a:t> of 13 randomized trials (n &gt;15,000 patients with heart failure) compared beta blockers with placebo and found that depression occurred less often in patients who received beta blockers</a:t>
            </a:r>
          </a:p>
        </p:txBody>
      </p:sp>
      <p:sp>
        <p:nvSpPr>
          <p:cNvPr id="4" name="Slide Number Placeholder 3">
            <a:extLst>
              <a:ext uri="{FF2B5EF4-FFF2-40B4-BE49-F238E27FC236}">
                <a16:creationId xmlns:a16="http://schemas.microsoft.com/office/drawing/2014/main" id="{1D694BE9-42B0-004F-A084-F945B8E8E289}"/>
              </a:ext>
            </a:extLst>
          </p:cNvPr>
          <p:cNvSpPr>
            <a:spLocks noGrp="1"/>
          </p:cNvSpPr>
          <p:nvPr>
            <p:ph type="sldNum" idx="12"/>
          </p:nvPr>
        </p:nvSpPr>
        <p:spPr/>
        <p:txBody>
          <a:bodyPr/>
          <a:lstStyle/>
          <a:p>
            <a:fld id="{00000000-1234-1234-1234-123412341234}" type="slidenum">
              <a:rPr lang="en" smtClean="0"/>
              <a:pPr/>
              <a:t>35</a:t>
            </a:fld>
            <a:endParaRPr lang="en"/>
          </a:p>
        </p:txBody>
      </p:sp>
    </p:spTree>
    <p:extLst>
      <p:ext uri="{BB962C8B-B14F-4D97-AF65-F5344CB8AC3E}">
        <p14:creationId xmlns:p14="http://schemas.microsoft.com/office/powerpoint/2010/main" val="66166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4537073" y="3946798"/>
            <a:ext cx="6713600" cy="1546400"/>
          </a:xfrm>
          <a:prstGeom prst="rect">
            <a:avLst/>
          </a:prstGeom>
        </p:spPr>
        <p:txBody>
          <a:bodyPr spcFirstLastPara="1" wrap="square" lIns="0" tIns="0" rIns="0" bIns="0" anchor="b" anchorCtr="0">
            <a:noAutofit/>
          </a:bodyPr>
          <a:lstStyle/>
          <a:p>
            <a:r>
              <a:rPr lang="en"/>
              <a:t>Overview &amp; Epidemiology</a:t>
            </a:r>
            <a:endParaRPr/>
          </a:p>
        </p:txBody>
      </p:sp>
      <p:sp>
        <p:nvSpPr>
          <p:cNvPr id="93" name="Google Shape;93;p17"/>
          <p:cNvSpPr/>
          <p:nvPr/>
        </p:nvSpPr>
        <p:spPr>
          <a:xfrm>
            <a:off x="2386532" y="2091066"/>
            <a:ext cx="1373667" cy="3402132"/>
          </a:xfrm>
          <a:prstGeom prst="rect">
            <a:avLst/>
          </a:prstGeom>
        </p:spPr>
        <p:txBody>
          <a:bodyPr>
            <a:prstTxWarp prst="textPlain">
              <a:avLst/>
            </a:prstTxWarp>
          </a:bodyPr>
          <a:lstStyle/>
          <a:p>
            <a:pPr lvl="0" algn="ctr"/>
            <a:r>
              <a:rPr sz="1867" b="1">
                <a:solidFill>
                  <a:schemeClr val="lt1"/>
                </a:solidFill>
                <a:latin typeface="Encode Sans SemiCondensed" pitchFamily="2" charset="77"/>
              </a:rPr>
              <a:t>1</a:t>
            </a:r>
          </a:p>
        </p:txBody>
      </p:sp>
    </p:spTree>
    <p:extLst>
      <p:ext uri="{BB962C8B-B14F-4D97-AF65-F5344CB8AC3E}">
        <p14:creationId xmlns:p14="http://schemas.microsoft.com/office/powerpoint/2010/main" val="1517570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alpha val="4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63DE-0B2D-2147-B9C8-06EFF0E70AC0}"/>
              </a:ext>
            </a:extLst>
          </p:cNvPr>
          <p:cNvSpPr>
            <a:spLocks noGrp="1"/>
          </p:cNvSpPr>
          <p:nvPr>
            <p:ph type="title"/>
          </p:nvPr>
        </p:nvSpPr>
        <p:spPr>
          <a:xfrm>
            <a:off x="723779" y="696922"/>
            <a:ext cx="10222128" cy="898800"/>
          </a:xfrm>
        </p:spPr>
        <p:txBody>
          <a:bodyPr/>
          <a:lstStyle/>
          <a:p>
            <a:r>
              <a:rPr lang="en-US">
                <a:solidFill>
                  <a:schemeClr val="bg2">
                    <a:lumMod val="50000"/>
                  </a:schemeClr>
                </a:solidFill>
              </a:rPr>
              <a:t>Depressive Disorders (briefly)</a:t>
            </a:r>
          </a:p>
        </p:txBody>
      </p:sp>
      <p:sp>
        <p:nvSpPr>
          <p:cNvPr id="13" name="Rectangle 12">
            <a:extLst>
              <a:ext uri="{FF2B5EF4-FFF2-40B4-BE49-F238E27FC236}">
                <a16:creationId xmlns:a16="http://schemas.microsoft.com/office/drawing/2014/main" id="{C54726E8-CC28-8F47-B703-F778603B5256}"/>
              </a:ext>
            </a:extLst>
          </p:cNvPr>
          <p:cNvSpPr/>
          <p:nvPr/>
        </p:nvSpPr>
        <p:spPr>
          <a:xfrm>
            <a:off x="6916271" y="2096619"/>
            <a:ext cx="4029636" cy="171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3363904-D541-F64E-AA67-55E47289EEA2}"/>
              </a:ext>
            </a:extLst>
          </p:cNvPr>
          <p:cNvSpPr/>
          <p:nvPr/>
        </p:nvSpPr>
        <p:spPr>
          <a:xfrm>
            <a:off x="6916271" y="2391226"/>
            <a:ext cx="2052917" cy="18705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8B4B04F-2F24-E94B-92D6-E454C4E91AE7}"/>
              </a:ext>
            </a:extLst>
          </p:cNvPr>
          <p:cNvSpPr/>
          <p:nvPr/>
        </p:nvSpPr>
        <p:spPr>
          <a:xfrm>
            <a:off x="1367117" y="2096619"/>
            <a:ext cx="4078941" cy="171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09B4C92-C84B-9440-B508-008D58F6D918}"/>
              </a:ext>
            </a:extLst>
          </p:cNvPr>
          <p:cNvSpPr/>
          <p:nvPr/>
        </p:nvSpPr>
        <p:spPr>
          <a:xfrm>
            <a:off x="1367119" y="2391226"/>
            <a:ext cx="2926080" cy="171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618154-AF94-F848-B1E5-118EAA300DD3}"/>
              </a:ext>
            </a:extLst>
          </p:cNvPr>
          <p:cNvSpPr/>
          <p:nvPr/>
        </p:nvSpPr>
        <p:spPr>
          <a:xfrm>
            <a:off x="1367117" y="3872912"/>
            <a:ext cx="3554507" cy="171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5429B22-B9E5-A243-8563-AF45FF83AD81}"/>
              </a:ext>
            </a:extLst>
          </p:cNvPr>
          <p:cNvSpPr/>
          <p:nvPr/>
        </p:nvSpPr>
        <p:spPr>
          <a:xfrm>
            <a:off x="1367120" y="4167519"/>
            <a:ext cx="1389528" cy="171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BD018A2-92B7-D842-AAFB-49E1128DFF25}"/>
              </a:ext>
            </a:extLst>
          </p:cNvPr>
          <p:cNvSpPr/>
          <p:nvPr/>
        </p:nvSpPr>
        <p:spPr>
          <a:xfrm>
            <a:off x="1367117" y="5800666"/>
            <a:ext cx="3796554" cy="171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92E7ED2-C4E0-7845-A7EA-3AC29C7CFA1B}"/>
              </a:ext>
            </a:extLst>
          </p:cNvPr>
          <p:cNvSpPr/>
          <p:nvPr/>
        </p:nvSpPr>
        <p:spPr>
          <a:xfrm>
            <a:off x="1367120" y="6095273"/>
            <a:ext cx="914400" cy="1717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9785E18-88AB-F845-9945-69F7E1A0EDAC}"/>
              </a:ext>
            </a:extLst>
          </p:cNvPr>
          <p:cNvSpPr/>
          <p:nvPr/>
        </p:nvSpPr>
        <p:spPr>
          <a:xfrm>
            <a:off x="6916271" y="5878857"/>
            <a:ext cx="3908612" cy="18705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AA8FF87-13CB-1246-ABF8-29B8D3F240AE}"/>
              </a:ext>
            </a:extLst>
          </p:cNvPr>
          <p:cNvSpPr/>
          <p:nvPr/>
        </p:nvSpPr>
        <p:spPr>
          <a:xfrm>
            <a:off x="6916271" y="3654865"/>
            <a:ext cx="4217894" cy="17373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C576BF9-B137-264F-881B-11EDA42675E6}"/>
              </a:ext>
            </a:extLst>
          </p:cNvPr>
          <p:cNvSpPr/>
          <p:nvPr/>
        </p:nvSpPr>
        <p:spPr>
          <a:xfrm>
            <a:off x="6916271" y="3949473"/>
            <a:ext cx="640080" cy="18705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14672F0-2C45-3348-85BA-CB6AD022B8FB}"/>
              </a:ext>
            </a:extLst>
          </p:cNvPr>
          <p:cNvSpPr>
            <a:spLocks noGrp="1"/>
          </p:cNvSpPr>
          <p:nvPr>
            <p:ph type="body" idx="1"/>
          </p:nvPr>
        </p:nvSpPr>
        <p:spPr>
          <a:xfrm>
            <a:off x="723779" y="1941670"/>
            <a:ext cx="5006422" cy="4916330"/>
          </a:xfrm>
        </p:spPr>
        <p:txBody>
          <a:bodyPr/>
          <a:lstStyle/>
          <a:p>
            <a:r>
              <a:rPr lang="en-US" b="1"/>
              <a:t>Major Depressive Disorder (MDD) or unipolar major depression</a:t>
            </a:r>
          </a:p>
          <a:p>
            <a:pPr lvl="1"/>
            <a:r>
              <a:rPr lang="en-US" sz="1800">
                <a:latin typeface="Lato" panose="020F0502020204030203" pitchFamily="34" charset="0"/>
                <a:ea typeface="Lato" panose="020F0502020204030203" pitchFamily="34" charset="0"/>
                <a:cs typeface="Lato" panose="020F0502020204030203" pitchFamily="34" charset="0"/>
              </a:rPr>
              <a:t>Loss of interest</a:t>
            </a:r>
          </a:p>
          <a:p>
            <a:pPr lvl="1"/>
            <a:r>
              <a:rPr lang="en-US" sz="1800">
                <a:latin typeface="Lato" panose="020F0502020204030203" pitchFamily="34" charset="0"/>
                <a:ea typeface="Lato" panose="020F0502020204030203" pitchFamily="34" charset="0"/>
                <a:cs typeface="Lato" panose="020F0502020204030203" pitchFamily="34" charset="0"/>
              </a:rPr>
              <a:t>Overwhelming feeling of sadness</a:t>
            </a:r>
          </a:p>
          <a:p>
            <a:pPr marL="745049" lvl="1" indent="0">
              <a:buNone/>
            </a:pPr>
            <a:endParaRPr lang="en-US"/>
          </a:p>
          <a:p>
            <a:r>
              <a:rPr lang="en-US" b="1"/>
              <a:t>Persistent Depressive Disorder (dysthymia)</a:t>
            </a:r>
          </a:p>
          <a:p>
            <a:pPr lvl="1"/>
            <a:r>
              <a:rPr lang="en-US" sz="1800">
                <a:latin typeface="Lato" panose="020F0502020204030203" pitchFamily="34" charset="0"/>
                <a:ea typeface="Lato" panose="020F0502020204030203" pitchFamily="34" charset="0"/>
                <a:cs typeface="Lato" panose="020F0502020204030203" pitchFamily="34" charset="0"/>
              </a:rPr>
              <a:t>Low, dark or sad mood for most days for at least</a:t>
            </a:r>
            <a:r>
              <a:rPr lang="en-US" sz="1800" b="1">
                <a:latin typeface="Lato" panose="020F0502020204030203" pitchFamily="34" charset="0"/>
                <a:ea typeface="Lato" panose="020F0502020204030203" pitchFamily="34" charset="0"/>
                <a:cs typeface="Lato" panose="020F0502020204030203" pitchFamily="34" charset="0"/>
              </a:rPr>
              <a:t> </a:t>
            </a:r>
            <a:r>
              <a:rPr lang="en-US" sz="1800" b="1">
                <a:solidFill>
                  <a:srgbClr val="C00000"/>
                </a:solidFill>
                <a:latin typeface="Lato" panose="020F0502020204030203" pitchFamily="34" charset="0"/>
                <a:ea typeface="Lato" panose="020F0502020204030203" pitchFamily="34" charset="0"/>
                <a:cs typeface="Lato" panose="020F0502020204030203" pitchFamily="34" charset="0"/>
              </a:rPr>
              <a:t>2 years</a:t>
            </a:r>
            <a:r>
              <a:rPr lang="en-US" sz="1800">
                <a:latin typeface="Lato" panose="020F0502020204030203" pitchFamily="34" charset="0"/>
                <a:ea typeface="Lato" panose="020F0502020204030203" pitchFamily="34" charset="0"/>
                <a:cs typeface="Lato" panose="020F0502020204030203" pitchFamily="34" charset="0"/>
              </a:rPr>
              <a:t>, not </a:t>
            </a:r>
            <a:r>
              <a:rPr lang="en-US" sz="1800" err="1">
                <a:latin typeface="Lato" panose="020F0502020204030203" pitchFamily="34" charset="0"/>
                <a:ea typeface="Lato" panose="020F0502020204030203" pitchFamily="34" charset="0"/>
                <a:cs typeface="Lato" panose="020F0502020204030203" pitchFamily="34" charset="0"/>
              </a:rPr>
              <a:t>asx</a:t>
            </a:r>
            <a:r>
              <a:rPr lang="en-US" sz="1800">
                <a:latin typeface="Lato" panose="020F0502020204030203" pitchFamily="34" charset="0"/>
                <a:ea typeface="Lato" panose="020F0502020204030203" pitchFamily="34" charset="0"/>
                <a:cs typeface="Lato" panose="020F0502020204030203" pitchFamily="34" charset="0"/>
              </a:rPr>
              <a:t> for </a:t>
            </a:r>
            <a:r>
              <a:rPr lang="en-US" sz="1800" b="1">
                <a:solidFill>
                  <a:srgbClr val="C00000"/>
                </a:solidFill>
                <a:latin typeface="Lato" panose="020F0502020204030203" pitchFamily="34" charset="0"/>
                <a:ea typeface="Lato" panose="020F0502020204030203" pitchFamily="34" charset="0"/>
                <a:cs typeface="Lato" panose="020F0502020204030203" pitchFamily="34" charset="0"/>
              </a:rPr>
              <a:t>&gt;2 consecutive months</a:t>
            </a:r>
          </a:p>
          <a:p>
            <a:pPr lvl="1"/>
            <a:endParaRPr lang="en-US" b="1"/>
          </a:p>
          <a:p>
            <a:r>
              <a:rPr lang="en-US" b="1"/>
              <a:t>Premenstrual Dysphoric Disorder (PMDD)</a:t>
            </a:r>
          </a:p>
          <a:p>
            <a:pPr lvl="1"/>
            <a:r>
              <a:rPr lang="en-US" sz="1800">
                <a:latin typeface="Lato" panose="020F0502020204030203" pitchFamily="34" charset="0"/>
                <a:ea typeface="Lato" panose="020F0502020204030203" pitchFamily="34" charset="0"/>
                <a:cs typeface="Lato" panose="020F0502020204030203" pitchFamily="34" charset="0"/>
              </a:rPr>
              <a:t>~ Extension of PMS</a:t>
            </a:r>
          </a:p>
        </p:txBody>
      </p:sp>
      <p:sp>
        <p:nvSpPr>
          <p:cNvPr id="5" name="Text Placeholder 4">
            <a:extLst>
              <a:ext uri="{FF2B5EF4-FFF2-40B4-BE49-F238E27FC236}">
                <a16:creationId xmlns:a16="http://schemas.microsoft.com/office/drawing/2014/main" id="{29165D68-C689-0C4A-A0CB-1F29C6585975}"/>
              </a:ext>
            </a:extLst>
          </p:cNvPr>
          <p:cNvSpPr>
            <a:spLocks noGrp="1"/>
          </p:cNvSpPr>
          <p:nvPr>
            <p:ph type="body" idx="13"/>
          </p:nvPr>
        </p:nvSpPr>
        <p:spPr>
          <a:xfrm>
            <a:off x="6268882" y="1941670"/>
            <a:ext cx="5006422" cy="4743462"/>
          </a:xfrm>
        </p:spPr>
        <p:txBody>
          <a:bodyPr/>
          <a:lstStyle/>
          <a:p>
            <a:r>
              <a:rPr lang="en-US" b="1"/>
              <a:t>Depressive disorder due to another medical condition</a:t>
            </a:r>
          </a:p>
          <a:p>
            <a:pPr lvl="1"/>
            <a:r>
              <a:rPr lang="en-US" sz="1800">
                <a:latin typeface="Lato" panose="020F0502020204030203" pitchFamily="34" charset="0"/>
                <a:ea typeface="Lato" panose="020F0502020204030203" pitchFamily="34" charset="0"/>
                <a:cs typeface="Lato" panose="020F0502020204030203" pitchFamily="34" charset="0"/>
              </a:rPr>
              <a:t>Hypothyroidism, Parkinson’s, Cushing’s, etc.</a:t>
            </a:r>
            <a:endParaRPr lang="en-US">
              <a:latin typeface="Lato" panose="020F0502020204030203" pitchFamily="34" charset="0"/>
              <a:ea typeface="Lato" panose="020F0502020204030203" pitchFamily="34" charset="0"/>
              <a:cs typeface="Lato" panose="020F0502020204030203" pitchFamily="34" charset="0"/>
            </a:endParaRPr>
          </a:p>
          <a:p>
            <a:pPr marL="135464" indent="0">
              <a:buNone/>
            </a:pPr>
            <a:endParaRPr lang="en-US" b="1"/>
          </a:p>
          <a:p>
            <a:r>
              <a:rPr lang="en-US" b="1"/>
              <a:t>Adjustment Disorder with Depressed Mood</a:t>
            </a:r>
          </a:p>
          <a:p>
            <a:pPr lvl="1"/>
            <a:r>
              <a:rPr lang="en-US" sz="1800">
                <a:latin typeface="Lato" panose="020F0502020204030203" pitchFamily="34" charset="0"/>
                <a:ea typeface="Lato" panose="020F0502020204030203" pitchFamily="34" charset="0"/>
                <a:cs typeface="Lato" panose="020F0502020204030203" pitchFamily="34" charset="0"/>
              </a:rPr>
              <a:t>Triggered within </a:t>
            </a:r>
            <a:r>
              <a:rPr lang="en-US" sz="1800" b="1">
                <a:solidFill>
                  <a:srgbClr val="C00000"/>
                </a:solidFill>
                <a:latin typeface="Lato" panose="020F0502020204030203" pitchFamily="34" charset="0"/>
                <a:ea typeface="Lato" panose="020F0502020204030203" pitchFamily="34" charset="0"/>
                <a:cs typeface="Lato" panose="020F0502020204030203" pitchFamily="34" charset="0"/>
              </a:rPr>
              <a:t>3 months</a:t>
            </a:r>
            <a:r>
              <a:rPr lang="en-US" sz="1800">
                <a:solidFill>
                  <a:srgbClr val="C00000"/>
                </a:solidFill>
                <a:latin typeface="Lato" panose="020F0502020204030203" pitchFamily="34" charset="0"/>
                <a:ea typeface="Lato" panose="020F0502020204030203" pitchFamily="34" charset="0"/>
                <a:cs typeface="Lato" panose="020F0502020204030203" pitchFamily="34" charset="0"/>
              </a:rPr>
              <a:t> </a:t>
            </a:r>
            <a:r>
              <a:rPr lang="en-US" sz="1800">
                <a:latin typeface="Lato" panose="020F0502020204030203" pitchFamily="34" charset="0"/>
                <a:ea typeface="Lato" panose="020F0502020204030203" pitchFamily="34" charset="0"/>
                <a:cs typeface="Lato" panose="020F0502020204030203" pitchFamily="34" charset="0"/>
              </a:rPr>
              <a:t>of onset of stressor</a:t>
            </a:r>
          </a:p>
          <a:p>
            <a:pPr lvl="1"/>
            <a:r>
              <a:rPr lang="en-US" sz="1800">
                <a:latin typeface="Lato" panose="020F0502020204030203" pitchFamily="34" charset="0"/>
                <a:ea typeface="Lato" panose="020F0502020204030203" pitchFamily="34" charset="0"/>
                <a:cs typeface="Lato" panose="020F0502020204030203" pitchFamily="34" charset="0"/>
              </a:rPr>
              <a:t>Resolves within </a:t>
            </a:r>
            <a:r>
              <a:rPr lang="en-US" sz="1800" b="1">
                <a:solidFill>
                  <a:srgbClr val="C00000"/>
                </a:solidFill>
                <a:latin typeface="Lato" panose="020F0502020204030203" pitchFamily="34" charset="0"/>
                <a:ea typeface="Lato" panose="020F0502020204030203" pitchFamily="34" charset="0"/>
                <a:cs typeface="Lato" panose="020F0502020204030203" pitchFamily="34" charset="0"/>
              </a:rPr>
              <a:t>6 months</a:t>
            </a:r>
            <a:r>
              <a:rPr lang="en-US" sz="1800">
                <a:solidFill>
                  <a:srgbClr val="C00000"/>
                </a:solidFill>
                <a:latin typeface="Lato" panose="020F0502020204030203" pitchFamily="34" charset="0"/>
                <a:ea typeface="Lato" panose="020F0502020204030203" pitchFamily="34" charset="0"/>
                <a:cs typeface="Lato" panose="020F0502020204030203" pitchFamily="34" charset="0"/>
              </a:rPr>
              <a:t> </a:t>
            </a:r>
            <a:r>
              <a:rPr lang="en-US" sz="1800">
                <a:latin typeface="Lato" panose="020F0502020204030203" pitchFamily="34" charset="0"/>
                <a:ea typeface="Lato" panose="020F0502020204030203" pitchFamily="34" charset="0"/>
                <a:cs typeface="Lato" panose="020F0502020204030203" pitchFamily="34" charset="0"/>
              </a:rPr>
              <a:t>of stressor end</a:t>
            </a:r>
            <a:endParaRPr lang="en-US" sz="1800" b="1">
              <a:solidFill>
                <a:schemeClr val="accent2">
                  <a:lumMod val="50000"/>
                </a:schemeClr>
              </a:solidFill>
              <a:latin typeface="Lato" panose="020F0502020204030203" pitchFamily="34" charset="0"/>
              <a:ea typeface="Lato" panose="020F0502020204030203" pitchFamily="34" charset="0"/>
              <a:cs typeface="Lato" panose="020F0502020204030203" pitchFamily="34" charset="0"/>
            </a:endParaRPr>
          </a:p>
          <a:p>
            <a:pPr marL="135464" indent="0">
              <a:buNone/>
            </a:pPr>
            <a:endParaRPr lang="en-US" b="1"/>
          </a:p>
          <a:p>
            <a:r>
              <a:rPr lang="en-US" b="1"/>
              <a:t>Seasonal Affective Disorder (SAD)</a:t>
            </a:r>
          </a:p>
          <a:p>
            <a:pPr lvl="1"/>
            <a:r>
              <a:rPr lang="en-US" sz="1800">
                <a:latin typeface="Lato" panose="020F0502020204030203" pitchFamily="34" charset="0"/>
                <a:ea typeface="Lato" panose="020F0502020204030203" pitchFamily="34" charset="0"/>
                <a:cs typeface="Lato" panose="020F0502020204030203" pitchFamily="34" charset="0"/>
              </a:rPr>
              <a:t>Usually winter </a:t>
            </a:r>
            <a:r>
              <a:rPr lang="en-US" sz="1800">
                <a:latin typeface="Lato" panose="020F0502020204030203" pitchFamily="34" charset="0"/>
                <a:ea typeface="Lato" panose="020F0502020204030203" pitchFamily="34" charset="0"/>
                <a:cs typeface="Lato" panose="020F0502020204030203" pitchFamily="34" charset="0"/>
                <a:sym typeface="Wingdings" pitchFamily="2" charset="2"/>
              </a:rPr>
              <a:t> light therapy</a:t>
            </a:r>
            <a:endParaRPr lang="en-US" sz="1800">
              <a:latin typeface="Lato" panose="020F0502020204030203" pitchFamily="34" charset="0"/>
              <a:ea typeface="Lato" panose="020F0502020204030203" pitchFamily="34" charset="0"/>
              <a:cs typeface="Lato" panose="020F0502020204030203" pitchFamily="34" charset="0"/>
            </a:endParaRPr>
          </a:p>
          <a:p>
            <a:pPr lvl="1"/>
            <a:r>
              <a:rPr lang="en-US" sz="1800">
                <a:latin typeface="Lato" panose="020F0502020204030203" pitchFamily="34" charset="0"/>
                <a:ea typeface="Lato" panose="020F0502020204030203" pitchFamily="34" charset="0"/>
                <a:cs typeface="Lato" panose="020F0502020204030203" pitchFamily="34" charset="0"/>
              </a:rPr>
              <a:t>Atypical symptoms</a:t>
            </a:r>
          </a:p>
        </p:txBody>
      </p:sp>
    </p:spTree>
    <p:extLst>
      <p:ext uri="{BB962C8B-B14F-4D97-AF65-F5344CB8AC3E}">
        <p14:creationId xmlns:p14="http://schemas.microsoft.com/office/powerpoint/2010/main" val="35167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500"/>
                                        <p:tgtEl>
                                          <p:spTgt spid="5">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fade">
                                      <p:cBhvr>
                                        <p:cTn id="48" dur="500"/>
                                        <p:tgtEl>
                                          <p:spTgt spid="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500"/>
                                        <p:tgtEl>
                                          <p:spTgt spid="5">
                                            <p:txEl>
                                              <p:pRg st="8" end="8"/>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597D-640B-8141-9718-5EB1C6029646}"/>
              </a:ext>
            </a:extLst>
          </p:cNvPr>
          <p:cNvSpPr>
            <a:spLocks noGrp="1"/>
          </p:cNvSpPr>
          <p:nvPr>
            <p:ph type="title"/>
          </p:nvPr>
        </p:nvSpPr>
        <p:spPr/>
        <p:txBody>
          <a:bodyPr/>
          <a:lstStyle/>
          <a:p>
            <a:r>
              <a:rPr lang="en-US"/>
              <a:t>Depression is…</a:t>
            </a:r>
          </a:p>
        </p:txBody>
      </p:sp>
      <p:sp>
        <p:nvSpPr>
          <p:cNvPr id="3" name="Text Placeholder 2">
            <a:extLst>
              <a:ext uri="{FF2B5EF4-FFF2-40B4-BE49-F238E27FC236}">
                <a16:creationId xmlns:a16="http://schemas.microsoft.com/office/drawing/2014/main" id="{78B17DBC-072E-4A4E-AD1B-AE41EDF486E5}"/>
              </a:ext>
            </a:extLst>
          </p:cNvPr>
          <p:cNvSpPr>
            <a:spLocks noGrp="1"/>
          </p:cNvSpPr>
          <p:nvPr>
            <p:ph type="body" idx="1"/>
          </p:nvPr>
        </p:nvSpPr>
        <p:spPr>
          <a:xfrm>
            <a:off x="723779" y="1941670"/>
            <a:ext cx="10551525" cy="3587593"/>
          </a:xfrm>
        </p:spPr>
        <p:txBody>
          <a:bodyPr/>
          <a:lstStyle/>
          <a:p>
            <a:pPr marL="135464" indent="0">
              <a:lnSpc>
                <a:spcPct val="150000"/>
              </a:lnSpc>
              <a:spcAft>
                <a:spcPts val="200"/>
              </a:spcAft>
              <a:buClr>
                <a:schemeClr val="tx1">
                  <a:lumMod val="75000"/>
                </a:schemeClr>
              </a:buClr>
              <a:buNone/>
            </a:pPr>
            <a:r>
              <a:rPr lang="en-US" sz="2800"/>
              <a:t>“A period of </a:t>
            </a:r>
            <a:r>
              <a:rPr lang="en-US" sz="2800" b="1"/>
              <a:t>at least two weeks </a:t>
            </a:r>
            <a:r>
              <a:rPr lang="en-US" sz="2800"/>
              <a:t>when a person experienced a </a:t>
            </a:r>
            <a:r>
              <a:rPr lang="en-US" sz="2800" b="1"/>
              <a:t>depressed mood </a:t>
            </a:r>
            <a:r>
              <a:rPr lang="en-US" sz="2800"/>
              <a:t>or </a:t>
            </a:r>
            <a:r>
              <a:rPr lang="en-US" sz="2800" b="1"/>
              <a:t>loss of interest </a:t>
            </a:r>
            <a:r>
              <a:rPr lang="en-US" sz="2800"/>
              <a:t>or pleasure in daily activities, and had a majority of specified symptoms, such as problems with </a:t>
            </a:r>
            <a:r>
              <a:rPr lang="en-US" sz="2800" b="1"/>
              <a:t>sleep</a:t>
            </a:r>
            <a:r>
              <a:rPr lang="en-US" sz="2800"/>
              <a:t>, </a:t>
            </a:r>
            <a:r>
              <a:rPr lang="en-US" sz="2800" b="1"/>
              <a:t>eating</a:t>
            </a:r>
            <a:r>
              <a:rPr lang="en-US" sz="2800"/>
              <a:t>, </a:t>
            </a:r>
            <a:r>
              <a:rPr lang="en-US" sz="2800" b="1"/>
              <a:t>energy</a:t>
            </a:r>
            <a:r>
              <a:rPr lang="en-US" sz="2800"/>
              <a:t>, </a:t>
            </a:r>
            <a:r>
              <a:rPr lang="en-US" sz="2800" b="1"/>
              <a:t>concentration</a:t>
            </a:r>
            <a:r>
              <a:rPr lang="en-US" sz="2800"/>
              <a:t>, or </a:t>
            </a:r>
            <a:r>
              <a:rPr lang="en-US" sz="2800" b="1"/>
              <a:t>self-worth</a:t>
            </a:r>
            <a:r>
              <a:rPr lang="en-US" sz="2800"/>
              <a:t>.” </a:t>
            </a:r>
          </a:p>
          <a:p>
            <a:pPr marL="135464" indent="0">
              <a:lnSpc>
                <a:spcPct val="150000"/>
              </a:lnSpc>
              <a:spcAft>
                <a:spcPts val="200"/>
              </a:spcAft>
              <a:buClr>
                <a:schemeClr val="tx1">
                  <a:lumMod val="75000"/>
                </a:schemeClr>
              </a:buClr>
              <a:buNone/>
            </a:pPr>
            <a:r>
              <a:rPr lang="en-US" sz="2800"/>
              <a:t>		</a:t>
            </a:r>
            <a:r>
              <a:rPr lang="en-US" sz="4000"/>
              <a:t>- </a:t>
            </a:r>
            <a:r>
              <a:rPr lang="en-US" sz="4000" b="1"/>
              <a:t>DSM-5</a:t>
            </a:r>
            <a:endParaRPr lang="en-US" sz="3200" b="1" i="1" spc="-40">
              <a:solidFill>
                <a:schemeClr val="bg2">
                  <a:lumMod val="50000"/>
                </a:schemeClr>
              </a:solidFill>
            </a:endParaRPr>
          </a:p>
        </p:txBody>
      </p:sp>
    </p:spTree>
    <p:extLst>
      <p:ext uri="{BB962C8B-B14F-4D97-AF65-F5344CB8AC3E}">
        <p14:creationId xmlns:p14="http://schemas.microsoft.com/office/powerpoint/2010/main" val="2383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wd">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10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597D-640B-8141-9718-5EB1C6029646}"/>
              </a:ext>
            </a:extLst>
          </p:cNvPr>
          <p:cNvSpPr>
            <a:spLocks noGrp="1"/>
          </p:cNvSpPr>
          <p:nvPr>
            <p:ph type="title"/>
          </p:nvPr>
        </p:nvSpPr>
        <p:spPr/>
        <p:txBody>
          <a:bodyPr/>
          <a:lstStyle/>
          <a:p>
            <a:r>
              <a:rPr lang="en-US"/>
              <a:t>Depression is…</a:t>
            </a:r>
          </a:p>
        </p:txBody>
      </p:sp>
      <p:sp>
        <p:nvSpPr>
          <p:cNvPr id="3" name="Text Placeholder 2">
            <a:extLst>
              <a:ext uri="{FF2B5EF4-FFF2-40B4-BE49-F238E27FC236}">
                <a16:creationId xmlns:a16="http://schemas.microsoft.com/office/drawing/2014/main" id="{78B17DBC-072E-4A4E-AD1B-AE41EDF486E5}"/>
              </a:ext>
            </a:extLst>
          </p:cNvPr>
          <p:cNvSpPr>
            <a:spLocks noGrp="1"/>
          </p:cNvSpPr>
          <p:nvPr>
            <p:ph type="body" idx="1"/>
          </p:nvPr>
        </p:nvSpPr>
        <p:spPr>
          <a:xfrm>
            <a:off x="1180979" y="1941670"/>
            <a:ext cx="10551525" cy="3587593"/>
          </a:xfrm>
        </p:spPr>
        <p:txBody>
          <a:bodyPr/>
          <a:lstStyle/>
          <a:p>
            <a:pPr marL="135464" indent="0">
              <a:spcAft>
                <a:spcPts val="200"/>
              </a:spcAft>
              <a:buClr>
                <a:schemeClr val="tx1">
                  <a:lumMod val="75000"/>
                </a:schemeClr>
              </a:buClr>
              <a:buNone/>
            </a:pPr>
            <a:r>
              <a:rPr lang="en-US" sz="2400" spc="-40">
                <a:solidFill>
                  <a:schemeClr val="bg2">
                    <a:lumMod val="75000"/>
                  </a:schemeClr>
                </a:solidFill>
              </a:rPr>
              <a:t>“the constant feeling of being </a:t>
            </a:r>
            <a:r>
              <a:rPr lang="en-US" sz="2400" b="1" spc="-40">
                <a:solidFill>
                  <a:schemeClr val="tx1">
                    <a:lumMod val="50000"/>
                  </a:schemeClr>
                </a:solidFill>
              </a:rPr>
              <a:t>numb</a:t>
            </a:r>
            <a:r>
              <a:rPr lang="en-US" sz="2400" spc="-40">
                <a:solidFill>
                  <a:schemeClr val="bg2">
                    <a:lumMod val="50000"/>
                  </a:schemeClr>
                </a:solidFill>
              </a:rPr>
              <a:t>. </a:t>
            </a:r>
            <a:r>
              <a:rPr lang="en-US" sz="2400" spc="-40">
                <a:solidFill>
                  <a:schemeClr val="bg2">
                    <a:lumMod val="75000"/>
                  </a:schemeClr>
                </a:solidFill>
              </a:rPr>
              <a:t>Being numb to emotions, being numb to life. You wake up in the morning </a:t>
            </a:r>
            <a:r>
              <a:rPr lang="en-US" sz="2400" b="1" spc="-40">
                <a:solidFill>
                  <a:schemeClr val="tx1">
                    <a:lumMod val="50000"/>
                  </a:schemeClr>
                </a:solidFill>
              </a:rPr>
              <a:t>just to go to bed again</a:t>
            </a:r>
            <a:r>
              <a:rPr lang="en-US" sz="2400" spc="-40">
                <a:solidFill>
                  <a:schemeClr val="tx1">
                    <a:lumMod val="50000"/>
                  </a:schemeClr>
                </a:solidFill>
              </a:rPr>
              <a:t>. </a:t>
            </a:r>
            <a:r>
              <a:rPr lang="en-US" sz="2400" b="1" spc="-40">
                <a:solidFill>
                  <a:schemeClr val="tx1">
                    <a:lumMod val="50000"/>
                  </a:schemeClr>
                </a:solidFill>
              </a:rPr>
              <a:t>I’m tired</a:t>
            </a:r>
            <a:r>
              <a:rPr lang="en-US" sz="2400" b="1" spc="-40">
                <a:solidFill>
                  <a:schemeClr val="bg2">
                    <a:lumMod val="50000"/>
                  </a:schemeClr>
                </a:solidFill>
              </a:rPr>
              <a:t> </a:t>
            </a:r>
            <a:r>
              <a:rPr lang="en-US" sz="2400" spc="-40">
                <a:solidFill>
                  <a:schemeClr val="bg2">
                    <a:lumMod val="75000"/>
                  </a:schemeClr>
                </a:solidFill>
              </a:rPr>
              <a:t>means a permanent state of exhaustion that sleep doesn’t fix. Sleep just isn’t sleep anymore – it’s </a:t>
            </a:r>
            <a:r>
              <a:rPr lang="en-US" sz="2400" b="1" spc="-40">
                <a:solidFill>
                  <a:schemeClr val="tx1">
                    <a:lumMod val="50000"/>
                  </a:schemeClr>
                </a:solidFill>
              </a:rPr>
              <a:t>escape</a:t>
            </a:r>
            <a:r>
              <a:rPr lang="en-US" sz="2400" spc="-40">
                <a:solidFill>
                  <a:schemeClr val="tx1">
                    <a:lumMod val="50000"/>
                  </a:schemeClr>
                </a:solidFill>
              </a:rPr>
              <a:t>.</a:t>
            </a:r>
            <a:r>
              <a:rPr lang="en-US" sz="2400" spc="-40">
                <a:solidFill>
                  <a:schemeClr val="bg2">
                    <a:lumMod val="50000"/>
                  </a:schemeClr>
                </a:solidFill>
              </a:rPr>
              <a:t>”</a:t>
            </a:r>
          </a:p>
          <a:p>
            <a:pPr marL="135464" indent="0">
              <a:spcAft>
                <a:spcPts val="200"/>
              </a:spcAft>
              <a:buClr>
                <a:schemeClr val="tx1">
                  <a:lumMod val="75000"/>
                </a:schemeClr>
              </a:buClr>
              <a:buNone/>
            </a:pPr>
            <a:endParaRPr lang="en-US" sz="2400" spc="-40">
              <a:solidFill>
                <a:schemeClr val="bg2">
                  <a:lumMod val="50000"/>
                </a:schemeClr>
              </a:solidFill>
            </a:endParaRPr>
          </a:p>
          <a:p>
            <a:pPr marL="135464" indent="0">
              <a:spcAft>
                <a:spcPts val="200"/>
              </a:spcAft>
              <a:buClr>
                <a:schemeClr val="tx1"/>
              </a:buClr>
              <a:buNone/>
            </a:pPr>
            <a:r>
              <a:rPr lang="en-US" sz="2400" spc="-40">
                <a:solidFill>
                  <a:schemeClr val="bg2">
                    <a:lumMod val="75000"/>
                  </a:schemeClr>
                </a:solidFill>
              </a:rPr>
              <a:t>“feeling like you’ve lost something but having </a:t>
            </a:r>
            <a:r>
              <a:rPr lang="en-US" sz="2400" b="1" spc="-40">
                <a:solidFill>
                  <a:schemeClr val="tx1">
                    <a:lumMod val="50000"/>
                  </a:schemeClr>
                </a:solidFill>
              </a:rPr>
              <a:t>no clue when or where you lost it</a:t>
            </a:r>
            <a:r>
              <a:rPr lang="en-US" sz="2400" spc="-40">
                <a:solidFill>
                  <a:schemeClr val="bg2">
                    <a:lumMod val="50000"/>
                  </a:schemeClr>
                </a:solidFill>
              </a:rPr>
              <a:t>.”</a:t>
            </a:r>
          </a:p>
          <a:p>
            <a:pPr marL="135464" indent="0">
              <a:spcAft>
                <a:spcPts val="200"/>
              </a:spcAft>
              <a:buClr>
                <a:schemeClr val="tx1"/>
              </a:buClr>
              <a:buNone/>
            </a:pPr>
            <a:endParaRPr lang="en-US" sz="1400" spc="-40">
              <a:solidFill>
                <a:schemeClr val="bg2">
                  <a:lumMod val="50000"/>
                </a:schemeClr>
              </a:solidFill>
            </a:endParaRPr>
          </a:p>
          <a:p>
            <a:pPr marL="135464" indent="0">
              <a:spcAft>
                <a:spcPts val="200"/>
              </a:spcAft>
              <a:buClr>
                <a:schemeClr val="tx1"/>
              </a:buClr>
              <a:buNone/>
            </a:pPr>
            <a:r>
              <a:rPr lang="en-US" sz="2400" spc="-40">
                <a:solidFill>
                  <a:schemeClr val="bg2">
                    <a:lumMod val="75000"/>
                  </a:schemeClr>
                </a:solidFill>
              </a:rPr>
              <a:t>“insidious—and it compounds daily—making it</a:t>
            </a:r>
            <a:r>
              <a:rPr lang="en-US" sz="2400" spc="-40">
                <a:solidFill>
                  <a:schemeClr val="bg2">
                    <a:lumMod val="50000"/>
                  </a:schemeClr>
                </a:solidFill>
              </a:rPr>
              <a:t> </a:t>
            </a:r>
            <a:r>
              <a:rPr lang="en-US" sz="2400" b="1" spc="-40">
                <a:solidFill>
                  <a:schemeClr val="tx1">
                    <a:lumMod val="50000"/>
                  </a:schemeClr>
                </a:solidFill>
              </a:rPr>
              <a:t>impossible</a:t>
            </a:r>
            <a:r>
              <a:rPr lang="en-US" sz="2400" spc="-40">
                <a:solidFill>
                  <a:schemeClr val="bg2">
                    <a:lumMod val="75000"/>
                  </a:schemeClr>
                </a:solidFill>
              </a:rPr>
              <a:t> to ever see the end. That fog is like a cage without a key.”</a:t>
            </a:r>
          </a:p>
        </p:txBody>
      </p:sp>
      <p:sp>
        <p:nvSpPr>
          <p:cNvPr id="4" name="Text Placeholder 2">
            <a:extLst>
              <a:ext uri="{FF2B5EF4-FFF2-40B4-BE49-F238E27FC236}">
                <a16:creationId xmlns:a16="http://schemas.microsoft.com/office/drawing/2014/main" id="{EA86AB67-2CDA-8A49-BC10-3B160581D382}"/>
              </a:ext>
            </a:extLst>
          </p:cNvPr>
          <p:cNvSpPr txBox="1">
            <a:spLocks/>
          </p:cNvSpPr>
          <p:nvPr/>
        </p:nvSpPr>
        <p:spPr>
          <a:xfrm>
            <a:off x="820237" y="5480476"/>
            <a:ext cx="10551525" cy="70365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474121" algn="l" rtl="0">
              <a:lnSpc>
                <a:spcPct val="100000"/>
              </a:lnSpc>
              <a:spcBef>
                <a:spcPts val="0"/>
              </a:spcBef>
              <a:spcAft>
                <a:spcPts val="0"/>
              </a:spcAft>
              <a:buClr>
                <a:schemeClr val="tx1">
                  <a:lumMod val="60000"/>
                  <a:lumOff val="40000"/>
                </a:schemeClr>
              </a:buClr>
              <a:buSzPts val="2000"/>
              <a:buFont typeface="Karla"/>
              <a:buChar char="▪"/>
              <a:defRPr sz="2000" b="0" i="0" u="none" strike="noStrike" cap="none">
                <a:solidFill>
                  <a:schemeClr val="dk1"/>
                </a:solidFill>
                <a:latin typeface="Lato" panose="020F0502020204030203" pitchFamily="34" charset="0"/>
                <a:ea typeface="Lato" panose="020F0502020204030203" pitchFamily="34" charset="0"/>
                <a:cs typeface="Lato" panose="020F0502020204030203" pitchFamily="34" charset="0"/>
                <a:sym typeface="Karla"/>
              </a:defRPr>
            </a:lvl1pPr>
            <a:lvl2pPr marL="1219170" marR="0" lvl="1" indent="-474121" algn="l" rtl="0">
              <a:lnSpc>
                <a:spcPct val="100000"/>
              </a:lnSpc>
              <a:spcBef>
                <a:spcPts val="8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828754" marR="0" lvl="2" indent="-474121" algn="l" rtl="0">
              <a:lnSpc>
                <a:spcPct val="100000"/>
              </a:lnSpc>
              <a:spcBef>
                <a:spcPts val="8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2438339" marR="0" lvl="3"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3047924" marR="0" lvl="4"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3657509" marR="0" lvl="5"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4267093" marR="0" lvl="6"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4876678" marR="0" lvl="7" indent="-474121" algn="l" rtl="0">
              <a:lnSpc>
                <a:spcPct val="100000"/>
              </a:lnSpc>
              <a:spcBef>
                <a:spcPts val="8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5486263" marR="0" lvl="8" indent="-474121" algn="l" rtl="0">
              <a:lnSpc>
                <a:spcPct val="100000"/>
              </a:lnSpc>
              <a:spcBef>
                <a:spcPts val="800"/>
              </a:spcBef>
              <a:spcAft>
                <a:spcPts val="8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135464" marR="0" lvl="0" indent="0" algn="ctr" defTabSz="914400" rtl="0" eaLnBrk="1" fontAlgn="auto" latinLnBrk="0" hangingPunct="1">
              <a:lnSpc>
                <a:spcPct val="100000"/>
              </a:lnSpc>
              <a:spcBef>
                <a:spcPts val="0"/>
              </a:spcBef>
              <a:spcAft>
                <a:spcPts val="200"/>
              </a:spcAft>
              <a:buClr>
                <a:srgbClr val="2E363D">
                  <a:lumMod val="75000"/>
                </a:srgbClr>
              </a:buClr>
              <a:buSzPts val="2000"/>
              <a:buFont typeface="Karla"/>
              <a:buNone/>
              <a:tabLst/>
              <a:defRPr/>
            </a:pPr>
            <a:r>
              <a:rPr kumimoji="0" lang="en-US" sz="2800" b="1" i="1" u="none" strike="noStrike" kern="1200" cap="none" spc="0" normalizeH="0" baseline="0" noProof="0">
                <a:ln>
                  <a:noFill/>
                </a:ln>
                <a:solidFill>
                  <a:srgbClr val="2E363D"/>
                </a:solidFill>
                <a:effectLst/>
                <a:uLnTx/>
                <a:uFillTx/>
                <a:latin typeface="Lato" panose="020F0502020204030203" pitchFamily="34" charset="0"/>
                <a:ea typeface="Lato" panose="020F0502020204030203" pitchFamily="34" charset="0"/>
                <a:cs typeface="Lato" panose="020F0502020204030203" pitchFamily="34" charset="0"/>
                <a:sym typeface="Karla"/>
              </a:rPr>
              <a:t>“</a:t>
            </a:r>
            <a:r>
              <a:rPr kumimoji="0" lang="en-US" sz="2800" b="0" i="1" u="none" strike="noStrike" kern="1200" cap="none" spc="0" normalizeH="0" baseline="0" noProof="0">
                <a:ln>
                  <a:noFill/>
                </a:ln>
                <a:solidFill>
                  <a:srgbClr val="2E363D"/>
                </a:solidFill>
                <a:effectLst/>
                <a:uLnTx/>
                <a:uFillTx/>
                <a:latin typeface="Lato" panose="020F0502020204030203" pitchFamily="34" charset="0"/>
                <a:ea typeface="Lato" panose="020F0502020204030203" pitchFamily="34" charset="0"/>
                <a:cs typeface="Lato" panose="020F0502020204030203" pitchFamily="34" charset="0"/>
                <a:sym typeface="Karla"/>
              </a:rPr>
              <a:t>When you’re depressed, you don’t control your thoughts,</a:t>
            </a:r>
            <a:r>
              <a:rPr kumimoji="0" lang="en-US" sz="2800" b="1" i="1" u="none" strike="noStrike" kern="1200" cap="none" spc="0" normalizeH="0" baseline="0" noProof="0">
                <a:ln>
                  <a:noFill/>
                </a:ln>
                <a:solidFill>
                  <a:srgbClr val="2E363D"/>
                </a:solidFill>
                <a:effectLst/>
                <a:uLnTx/>
                <a:uFillTx/>
                <a:latin typeface="Lato" panose="020F0502020204030203" pitchFamily="34" charset="0"/>
                <a:ea typeface="Lato" panose="020F0502020204030203" pitchFamily="34" charset="0"/>
                <a:cs typeface="Lato" panose="020F0502020204030203" pitchFamily="34" charset="0"/>
                <a:sym typeface="Karla"/>
              </a:rPr>
              <a:t> </a:t>
            </a:r>
          </a:p>
          <a:p>
            <a:pPr marL="135464" marR="0" lvl="0" indent="0" algn="ctr" defTabSz="914400" rtl="0" eaLnBrk="1" fontAlgn="auto" latinLnBrk="0" hangingPunct="1">
              <a:lnSpc>
                <a:spcPct val="100000"/>
              </a:lnSpc>
              <a:spcBef>
                <a:spcPts val="0"/>
              </a:spcBef>
              <a:spcAft>
                <a:spcPts val="200"/>
              </a:spcAft>
              <a:buClr>
                <a:srgbClr val="2E363D">
                  <a:lumMod val="75000"/>
                </a:srgbClr>
              </a:buClr>
              <a:buSzPts val="2000"/>
              <a:buFont typeface="Karla"/>
              <a:buNone/>
              <a:tabLst/>
              <a:defRPr/>
            </a:pPr>
            <a:r>
              <a:rPr kumimoji="0" lang="en-US" sz="2800" b="1" i="1" u="none" strike="noStrike" kern="1200" cap="none" spc="0" normalizeH="0" baseline="0" noProof="0">
                <a:ln>
                  <a:noFill/>
                </a:ln>
                <a:solidFill>
                  <a:srgbClr val="EBC7C1">
                    <a:lumMod val="50000"/>
                  </a:srgbClr>
                </a:solidFill>
                <a:effectLst/>
                <a:uLnTx/>
                <a:uFillTx/>
                <a:latin typeface="Lato" panose="020F0502020204030203" pitchFamily="34" charset="0"/>
                <a:ea typeface="Lato" panose="020F0502020204030203" pitchFamily="34" charset="0"/>
                <a:cs typeface="Lato" panose="020F0502020204030203" pitchFamily="34" charset="0"/>
                <a:sym typeface="Karla"/>
              </a:rPr>
              <a:t>your thoughts control you</a:t>
            </a:r>
            <a:r>
              <a:rPr kumimoji="0" lang="en-US" sz="2800" b="1" i="1" u="none" strike="noStrike" kern="1200" cap="none" spc="0" normalizeH="0" baseline="0" noProof="0">
                <a:ln>
                  <a:noFill/>
                </a:ln>
                <a:solidFill>
                  <a:srgbClr val="2E363D"/>
                </a:solidFill>
                <a:effectLst/>
                <a:uLnTx/>
                <a:uFillTx/>
                <a:latin typeface="Lato" panose="020F0502020204030203" pitchFamily="34" charset="0"/>
                <a:ea typeface="Lato" panose="020F0502020204030203" pitchFamily="34" charset="0"/>
                <a:cs typeface="Lato" panose="020F0502020204030203" pitchFamily="34" charset="0"/>
                <a:sym typeface="Karla"/>
              </a:rPr>
              <a:t>.”</a:t>
            </a:r>
          </a:p>
        </p:txBody>
      </p:sp>
    </p:spTree>
    <p:extLst>
      <p:ext uri="{BB962C8B-B14F-4D97-AF65-F5344CB8AC3E}">
        <p14:creationId xmlns:p14="http://schemas.microsoft.com/office/powerpoint/2010/main" val="3383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10000"/>
                                  </p:iterate>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10000"/>
                                  </p:iterate>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8B45-440C-BA41-982E-9A27764A640F}"/>
              </a:ext>
            </a:extLst>
          </p:cNvPr>
          <p:cNvSpPr>
            <a:spLocks noGrp="1"/>
          </p:cNvSpPr>
          <p:nvPr>
            <p:ph type="title"/>
          </p:nvPr>
        </p:nvSpPr>
        <p:spPr>
          <a:xfrm>
            <a:off x="723778" y="696922"/>
            <a:ext cx="8377359" cy="898800"/>
          </a:xfrm>
        </p:spPr>
        <p:txBody>
          <a:bodyPr/>
          <a:lstStyle/>
          <a:p>
            <a:r>
              <a:rPr lang="en-US"/>
              <a:t>Coupled with anxiety?</a:t>
            </a:r>
          </a:p>
        </p:txBody>
      </p:sp>
      <p:sp>
        <p:nvSpPr>
          <p:cNvPr id="3" name="Text Placeholder 2">
            <a:extLst>
              <a:ext uri="{FF2B5EF4-FFF2-40B4-BE49-F238E27FC236}">
                <a16:creationId xmlns:a16="http://schemas.microsoft.com/office/drawing/2014/main" id="{A9F54DCC-2E82-8242-899E-E28CB5E07D8D}"/>
              </a:ext>
            </a:extLst>
          </p:cNvPr>
          <p:cNvSpPr>
            <a:spLocks noGrp="1"/>
          </p:cNvSpPr>
          <p:nvPr>
            <p:ph type="body" idx="1"/>
          </p:nvPr>
        </p:nvSpPr>
        <p:spPr/>
        <p:txBody>
          <a:bodyPr/>
          <a:lstStyle/>
          <a:p>
            <a:pPr marL="135464" indent="0">
              <a:lnSpc>
                <a:spcPts val="3500"/>
              </a:lnSpc>
              <a:buNone/>
            </a:pPr>
            <a:r>
              <a:rPr lang="en-US" sz="2800">
                <a:solidFill>
                  <a:schemeClr val="bg2">
                    <a:lumMod val="75000"/>
                  </a:schemeClr>
                </a:solidFill>
              </a:rPr>
              <a:t>“Having </a:t>
            </a:r>
            <a:r>
              <a:rPr lang="en-US" sz="2800" b="1">
                <a:solidFill>
                  <a:schemeClr val="accent2">
                    <a:lumMod val="25000"/>
                  </a:schemeClr>
                </a:solidFill>
              </a:rPr>
              <a:t>anxiety</a:t>
            </a:r>
            <a:r>
              <a:rPr lang="en-US" sz="2800">
                <a:solidFill>
                  <a:schemeClr val="bg2">
                    <a:lumMod val="75000"/>
                  </a:schemeClr>
                </a:solidFill>
              </a:rPr>
              <a:t> and depression is like being </a:t>
            </a:r>
            <a:r>
              <a:rPr lang="en-US" sz="2800" b="1">
                <a:solidFill>
                  <a:schemeClr val="accent2">
                    <a:lumMod val="25000"/>
                  </a:schemeClr>
                </a:solidFill>
              </a:rPr>
              <a:t>scared</a:t>
            </a:r>
            <a:r>
              <a:rPr lang="en-US" sz="2800">
                <a:solidFill>
                  <a:schemeClr val="bg2">
                    <a:lumMod val="75000"/>
                  </a:schemeClr>
                </a:solidFill>
              </a:rPr>
              <a:t> and </a:t>
            </a:r>
            <a:r>
              <a:rPr lang="en-US" sz="2800" b="1">
                <a:solidFill>
                  <a:schemeClr val="accent1">
                    <a:lumMod val="25000"/>
                  </a:schemeClr>
                </a:solidFill>
              </a:rPr>
              <a:t>tired</a:t>
            </a:r>
            <a:r>
              <a:rPr lang="en-US" sz="2800">
                <a:solidFill>
                  <a:schemeClr val="bg2">
                    <a:lumMod val="75000"/>
                  </a:schemeClr>
                </a:solidFill>
              </a:rPr>
              <a:t> at the same time. </a:t>
            </a:r>
          </a:p>
          <a:p>
            <a:pPr marL="135464" indent="0">
              <a:lnSpc>
                <a:spcPts val="3500"/>
              </a:lnSpc>
              <a:buNone/>
            </a:pPr>
            <a:endParaRPr lang="en-US" sz="2800">
              <a:solidFill>
                <a:schemeClr val="bg2">
                  <a:lumMod val="75000"/>
                </a:schemeClr>
              </a:solidFill>
            </a:endParaRPr>
          </a:p>
          <a:p>
            <a:pPr marL="135464" indent="0">
              <a:lnSpc>
                <a:spcPts val="3500"/>
              </a:lnSpc>
              <a:buNone/>
            </a:pPr>
            <a:r>
              <a:rPr lang="en-US" sz="2800">
                <a:solidFill>
                  <a:schemeClr val="bg2">
                    <a:lumMod val="75000"/>
                  </a:schemeClr>
                </a:solidFill>
              </a:rPr>
              <a:t>It’s the </a:t>
            </a:r>
            <a:r>
              <a:rPr lang="en-US" sz="2800" b="1">
                <a:solidFill>
                  <a:schemeClr val="accent2">
                    <a:lumMod val="25000"/>
                  </a:schemeClr>
                </a:solidFill>
              </a:rPr>
              <a:t>fear of failure</a:t>
            </a:r>
            <a:r>
              <a:rPr lang="en-US" sz="2800">
                <a:solidFill>
                  <a:schemeClr val="bg2">
                    <a:lumMod val="75000"/>
                  </a:schemeClr>
                </a:solidFill>
              </a:rPr>
              <a:t>, coupled with </a:t>
            </a:r>
            <a:r>
              <a:rPr lang="en-US" sz="2800" b="1">
                <a:solidFill>
                  <a:schemeClr val="accent1">
                    <a:lumMod val="25000"/>
                  </a:schemeClr>
                </a:solidFill>
              </a:rPr>
              <a:t>no urge to be productive</a:t>
            </a:r>
            <a:r>
              <a:rPr lang="en-US" sz="2800">
                <a:solidFill>
                  <a:schemeClr val="bg2">
                    <a:lumMod val="75000"/>
                  </a:schemeClr>
                </a:solidFill>
              </a:rPr>
              <a:t>. </a:t>
            </a:r>
          </a:p>
          <a:p>
            <a:pPr marL="135464" indent="0">
              <a:lnSpc>
                <a:spcPts val="3500"/>
              </a:lnSpc>
              <a:buNone/>
            </a:pPr>
            <a:endParaRPr lang="en-US" sz="2800">
              <a:solidFill>
                <a:schemeClr val="bg2">
                  <a:lumMod val="75000"/>
                </a:schemeClr>
              </a:solidFill>
            </a:endParaRPr>
          </a:p>
          <a:p>
            <a:pPr marL="135464" indent="0">
              <a:lnSpc>
                <a:spcPts val="3500"/>
              </a:lnSpc>
              <a:buNone/>
            </a:pPr>
            <a:r>
              <a:rPr lang="en-US" sz="2800">
                <a:solidFill>
                  <a:schemeClr val="bg2">
                    <a:lumMod val="75000"/>
                  </a:schemeClr>
                </a:solidFill>
              </a:rPr>
              <a:t>It’s </a:t>
            </a:r>
            <a:r>
              <a:rPr lang="en-US" sz="2800" b="1">
                <a:solidFill>
                  <a:schemeClr val="accent2">
                    <a:lumMod val="25000"/>
                  </a:schemeClr>
                </a:solidFill>
              </a:rPr>
              <a:t>wanting friends </a:t>
            </a:r>
            <a:r>
              <a:rPr lang="en-US" sz="2800">
                <a:solidFill>
                  <a:schemeClr val="bg2">
                    <a:lumMod val="75000"/>
                  </a:schemeClr>
                </a:solidFill>
              </a:rPr>
              <a:t>but hating </a:t>
            </a:r>
            <a:r>
              <a:rPr lang="en-US" sz="2800" b="1">
                <a:solidFill>
                  <a:schemeClr val="accent1">
                    <a:lumMod val="25000"/>
                  </a:schemeClr>
                </a:solidFill>
              </a:rPr>
              <a:t>socializing</a:t>
            </a:r>
            <a:r>
              <a:rPr lang="en-US" sz="2800">
                <a:solidFill>
                  <a:schemeClr val="bg2">
                    <a:lumMod val="75000"/>
                  </a:schemeClr>
                </a:solidFill>
              </a:rPr>
              <a:t>. </a:t>
            </a:r>
          </a:p>
          <a:p>
            <a:pPr marL="135464" indent="0">
              <a:lnSpc>
                <a:spcPts val="3500"/>
              </a:lnSpc>
              <a:buNone/>
            </a:pPr>
            <a:endParaRPr lang="en-US" sz="2800">
              <a:solidFill>
                <a:schemeClr val="bg2">
                  <a:lumMod val="75000"/>
                </a:schemeClr>
              </a:solidFill>
            </a:endParaRPr>
          </a:p>
          <a:p>
            <a:pPr marL="135464" indent="0">
              <a:lnSpc>
                <a:spcPts val="3500"/>
              </a:lnSpc>
              <a:buNone/>
            </a:pPr>
            <a:r>
              <a:rPr lang="en-US" sz="2800">
                <a:solidFill>
                  <a:schemeClr val="bg2">
                    <a:lumMod val="75000"/>
                  </a:schemeClr>
                </a:solidFill>
              </a:rPr>
              <a:t>It’s </a:t>
            </a:r>
            <a:r>
              <a:rPr lang="en-US" sz="2800" b="1">
                <a:solidFill>
                  <a:schemeClr val="accent2">
                    <a:lumMod val="25000"/>
                  </a:schemeClr>
                </a:solidFill>
              </a:rPr>
              <a:t>wanting to be alone </a:t>
            </a:r>
            <a:r>
              <a:rPr lang="en-US" sz="2800">
                <a:solidFill>
                  <a:schemeClr val="bg2">
                    <a:lumMod val="75000"/>
                  </a:schemeClr>
                </a:solidFill>
              </a:rPr>
              <a:t>but not wanting to be </a:t>
            </a:r>
            <a:r>
              <a:rPr lang="en-US" sz="2800" b="1">
                <a:solidFill>
                  <a:schemeClr val="accent1">
                    <a:lumMod val="25000"/>
                  </a:schemeClr>
                </a:solidFill>
              </a:rPr>
              <a:t>lonely</a:t>
            </a:r>
            <a:r>
              <a:rPr lang="en-US" sz="2800">
                <a:solidFill>
                  <a:schemeClr val="bg2">
                    <a:lumMod val="75000"/>
                  </a:schemeClr>
                </a:solidFill>
              </a:rPr>
              <a:t>. </a:t>
            </a:r>
          </a:p>
          <a:p>
            <a:pPr marL="135464" indent="0">
              <a:lnSpc>
                <a:spcPts val="3500"/>
              </a:lnSpc>
              <a:buNone/>
            </a:pPr>
            <a:endParaRPr lang="en-US" sz="2800">
              <a:solidFill>
                <a:schemeClr val="bg2">
                  <a:lumMod val="75000"/>
                </a:schemeClr>
              </a:solidFill>
            </a:endParaRPr>
          </a:p>
          <a:p>
            <a:pPr marL="135464" indent="0">
              <a:lnSpc>
                <a:spcPts val="3500"/>
              </a:lnSpc>
              <a:buNone/>
            </a:pPr>
            <a:r>
              <a:rPr lang="en-US" sz="2800">
                <a:solidFill>
                  <a:schemeClr val="bg2">
                    <a:lumMod val="75000"/>
                  </a:schemeClr>
                </a:solidFill>
              </a:rPr>
              <a:t>It’s feeling </a:t>
            </a:r>
            <a:r>
              <a:rPr lang="en-US" sz="2800" b="1">
                <a:solidFill>
                  <a:schemeClr val="accent2">
                    <a:lumMod val="25000"/>
                  </a:schemeClr>
                </a:solidFill>
              </a:rPr>
              <a:t>everything at once</a:t>
            </a:r>
            <a:r>
              <a:rPr lang="en-US" sz="2800" b="1"/>
              <a:t>, </a:t>
            </a:r>
            <a:r>
              <a:rPr lang="en-US" sz="2800">
                <a:solidFill>
                  <a:schemeClr val="bg2">
                    <a:lumMod val="75000"/>
                  </a:schemeClr>
                </a:solidFill>
              </a:rPr>
              <a:t>yet being</a:t>
            </a:r>
            <a:r>
              <a:rPr lang="en-US" sz="2800" b="1"/>
              <a:t> </a:t>
            </a:r>
            <a:r>
              <a:rPr lang="en-US" sz="2800" b="1">
                <a:solidFill>
                  <a:schemeClr val="accent1">
                    <a:lumMod val="25000"/>
                  </a:schemeClr>
                </a:solidFill>
              </a:rPr>
              <a:t>paralyzingly numb</a:t>
            </a:r>
            <a:r>
              <a:rPr lang="en-US" sz="2800"/>
              <a:t>.</a:t>
            </a:r>
            <a:r>
              <a:rPr lang="en-US" sz="2800">
                <a:solidFill>
                  <a:schemeClr val="bg2">
                    <a:lumMod val="50000"/>
                  </a:schemeClr>
                </a:solidFill>
              </a:rPr>
              <a:t>”</a:t>
            </a:r>
          </a:p>
        </p:txBody>
      </p:sp>
    </p:spTree>
    <p:extLst>
      <p:ext uri="{BB962C8B-B14F-4D97-AF65-F5344CB8AC3E}">
        <p14:creationId xmlns:p14="http://schemas.microsoft.com/office/powerpoint/2010/main" val="336748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alpha val="38000"/>
          </a:schemeClr>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1C791D9-D37F-5C44-9C32-D622CAF755C1}"/>
              </a:ext>
            </a:extLst>
          </p:cNvPr>
          <p:cNvGraphicFramePr>
            <a:graphicFrameLocks/>
          </p:cNvGraphicFramePr>
          <p:nvPr>
            <p:extLst>
              <p:ext uri="{D42A27DB-BD31-4B8C-83A1-F6EECF244321}">
                <p14:modId xmlns:p14="http://schemas.microsoft.com/office/powerpoint/2010/main" val="2110658679"/>
              </p:ext>
            </p:extLst>
          </p:nvPr>
        </p:nvGraphicFramePr>
        <p:xfrm>
          <a:off x="0" y="0"/>
          <a:ext cx="12192000" cy="6585857"/>
        </p:xfrm>
        <a:graphic>
          <a:graphicData uri="http://schemas.openxmlformats.org/drawingml/2006/chart">
            <c:chart xmlns:c="http://schemas.openxmlformats.org/drawingml/2006/chart" xmlns:r="http://schemas.openxmlformats.org/officeDocument/2006/relationships" r:id="rId2"/>
          </a:graphicData>
        </a:graphic>
      </p:graphicFrame>
      <p:sp>
        <p:nvSpPr>
          <p:cNvPr id="3" name="Google Shape;522;g605b24b09b_0_1588">
            <a:extLst>
              <a:ext uri="{FF2B5EF4-FFF2-40B4-BE49-F238E27FC236}">
                <a16:creationId xmlns:a16="http://schemas.microsoft.com/office/drawing/2014/main" id="{52534FF5-E48A-A047-9E1F-1B0583CB1C7C}"/>
              </a:ext>
            </a:extLst>
          </p:cNvPr>
          <p:cNvSpPr txBox="1">
            <a:spLocks/>
          </p:cNvSpPr>
          <p:nvPr/>
        </p:nvSpPr>
        <p:spPr>
          <a:xfrm>
            <a:off x="3538397" y="6505095"/>
            <a:ext cx="8622000" cy="33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rgbClr val="D9D9D9"/>
                </a:solidFill>
                <a:uFillTx/>
                <a:latin typeface="Lato" panose="020F0502020204030203" pitchFamily="34" charset="0"/>
                <a:ea typeface="Lato" panose="020F0502020204030203" pitchFamily="34" charset="0"/>
                <a:cs typeface="Lato" panose="020F0502020204030203" pitchFamily="34" charset="0"/>
                <a:sym typeface="Roboto Condensed Light"/>
              </a:rPr>
              <a:t>Data provided by the </a:t>
            </a:r>
            <a:r>
              <a:rPr lang="en-US" sz="1200" u="sng" dirty="0">
                <a:solidFill>
                  <a:srgbClr val="D4E2FB"/>
                </a:solidFill>
                <a:uFillTx/>
                <a:latin typeface="Lato" panose="020F0502020204030203" pitchFamily="34" charset="0"/>
                <a:ea typeface="Lato" panose="020F0502020204030203" pitchFamily="34" charset="0"/>
                <a:cs typeface="Lato" panose="020F0502020204030203" pitchFamily="34" charset="0"/>
                <a:sym typeface="Roboto Condensed Light"/>
                <a:hlinkClick r:id="rId3"/>
              </a:rPr>
              <a:t>Georgia Department of Public Health Online Analytical Statistical Information System</a:t>
            </a:r>
            <a:endParaRPr lang="en-US" sz="1200" dirty="0">
              <a:solidFill>
                <a:srgbClr val="D4E2FB"/>
              </a:solidFill>
              <a:uFillTx/>
              <a:latin typeface="Lato" panose="020F0502020204030203" pitchFamily="34" charset="0"/>
              <a:ea typeface="Lato" panose="020F0502020204030203" pitchFamily="34" charset="0"/>
              <a:cs typeface="Lato" panose="020F0502020204030203" pitchFamily="34" charset="0"/>
              <a:sym typeface="Roboto Condensed Light"/>
            </a:endParaRPr>
          </a:p>
        </p:txBody>
      </p:sp>
    </p:spTree>
    <p:extLst>
      <p:ext uri="{BB962C8B-B14F-4D97-AF65-F5344CB8AC3E}">
        <p14:creationId xmlns:p14="http://schemas.microsoft.com/office/powerpoint/2010/main" val="421692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7" dur="2000"/>
                                        <p:tgtEl>
                                          <p:spTgt spid="4">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12" dur="2000"/>
                                        <p:tgtEl>
                                          <p:spTgt spid="4">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left)">
                                      <p:cBhvr>
                                        <p:cTn id="17" dur="2000"/>
                                        <p:tgtEl>
                                          <p:spTgt spid="4">
                                            <p:graphicEl>
                                              <a:chart seriesIdx="2"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graphicEl>
                                              <a:chart seriesIdx="3" categoryIdx="-4" bldStep="series"/>
                                            </p:graphicEl>
                                          </p:spTgt>
                                        </p:tgtEl>
                                        <p:attrNameLst>
                                          <p:attrName>style.visibility</p:attrName>
                                        </p:attrNameLst>
                                      </p:cBhvr>
                                      <p:to>
                                        <p:strVal val="visible"/>
                                      </p:to>
                                    </p:set>
                                    <p:animEffect transition="in" filter="wipe(left)">
                                      <p:cBhvr>
                                        <p:cTn id="22" dur="2000"/>
                                        <p:tgtEl>
                                          <p:spTgt spid="4">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theme/theme1.xml><?xml version="1.0" encoding="utf-8"?>
<a:theme xmlns:a="http://schemas.openxmlformats.org/drawingml/2006/main" name="Iden template">
  <a:themeElements>
    <a:clrScheme name="Custom 347">
      <a:dk1>
        <a:srgbClr val="2E363D"/>
      </a:dk1>
      <a:lt1>
        <a:srgbClr val="FFFFFF"/>
      </a:lt1>
      <a:dk2>
        <a:srgbClr val="767E85"/>
      </a:dk2>
      <a:lt2>
        <a:srgbClr val="FBFBFB"/>
      </a:lt2>
      <a:accent1>
        <a:srgbClr val="F8E7D5"/>
      </a:accent1>
      <a:accent2>
        <a:srgbClr val="EBC7C1"/>
      </a:accent2>
      <a:accent3>
        <a:srgbClr val="E9F2F9"/>
      </a:accent3>
      <a:accent4>
        <a:srgbClr val="B5CFDA"/>
      </a:accent4>
      <a:accent5>
        <a:srgbClr val="EEEAEA"/>
      </a:accent5>
      <a:accent6>
        <a:srgbClr val="E3E9D3"/>
      </a:accent6>
      <a:hlink>
        <a:srgbClr val="2E363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3108</Words>
  <Application>Microsoft Macintosh PowerPoint</Application>
  <PresentationFormat>Widescreen</PresentationFormat>
  <Paragraphs>426</Paragraphs>
  <Slides>35</Slides>
  <Notes>18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35</vt:i4>
      </vt:variant>
    </vt:vector>
  </HeadingPairs>
  <TitlesOfParts>
    <vt:vector size="50" baseType="lpstr">
      <vt:lpstr>Arial</vt:lpstr>
      <vt:lpstr>Calibri</vt:lpstr>
      <vt:lpstr>Encode Sans Light</vt:lpstr>
      <vt:lpstr>Encode Sans Semi Condensed</vt:lpstr>
      <vt:lpstr>Encode Sans SemiBold</vt:lpstr>
      <vt:lpstr>Encode Sans SemiCondensed</vt:lpstr>
      <vt:lpstr>Karla</vt:lpstr>
      <vt:lpstr>Lato</vt:lpstr>
      <vt:lpstr>Lato Heavy</vt:lpstr>
      <vt:lpstr>Lato Light</vt:lpstr>
      <vt:lpstr>Open Sans</vt:lpstr>
      <vt:lpstr>Roboto</vt:lpstr>
      <vt:lpstr>System Font Regular</vt:lpstr>
      <vt:lpstr>Wingdings</vt:lpstr>
      <vt:lpstr>Iden template</vt:lpstr>
      <vt:lpstr>Major Depressive Disorder (MDD)</vt:lpstr>
      <vt:lpstr>Financial Disclosures</vt:lpstr>
      <vt:lpstr>Outline</vt:lpstr>
      <vt:lpstr>Overview &amp; Epidemiology</vt:lpstr>
      <vt:lpstr>Depressive Disorders (briefly)</vt:lpstr>
      <vt:lpstr>Depression is…</vt:lpstr>
      <vt:lpstr>Depression is…</vt:lpstr>
      <vt:lpstr>Coupled with anxiety?</vt:lpstr>
      <vt:lpstr>PowerPoint Presentation</vt:lpstr>
      <vt:lpstr>PowerPoint Presentation</vt:lpstr>
      <vt:lpstr>Pathogenesis &amp; Neurobiology</vt:lpstr>
      <vt:lpstr>Risk Factors</vt:lpstr>
      <vt:lpstr>Contributors to Major Depression</vt:lpstr>
      <vt:lpstr>Neurobiology</vt:lpstr>
      <vt:lpstr>Neural networks</vt:lpstr>
      <vt:lpstr>Assessment &amp; Diagnosis</vt:lpstr>
      <vt:lpstr>DSM-5 Diagnostic Criteria for MDD</vt:lpstr>
      <vt:lpstr>Current Screening Tools</vt:lpstr>
      <vt:lpstr>PHQ-9</vt:lpstr>
      <vt:lpstr>PHQ-2</vt:lpstr>
      <vt:lpstr>Specifiers</vt:lpstr>
      <vt:lpstr>Labs</vt:lpstr>
      <vt:lpstr>Treatment</vt:lpstr>
      <vt:lpstr>Treatment of Depression  In Adults</vt:lpstr>
      <vt:lpstr>Therapeutic Principles</vt:lpstr>
      <vt:lpstr>Treatment Regimens </vt:lpstr>
      <vt:lpstr>Pharmacotherapy Options</vt:lpstr>
      <vt:lpstr>Choosing an Antidepressant</vt:lpstr>
      <vt:lpstr>Side Effects</vt:lpstr>
      <vt:lpstr>Treatment-Resistant Depression</vt:lpstr>
      <vt:lpstr>Electroconvulsive Therapy (ECT)</vt:lpstr>
      <vt:lpstr>Future Advancements</vt:lpstr>
      <vt:lpstr>Thanks!</vt:lpstr>
      <vt:lpstr>References</vt:lpstr>
      <vt:lpstr>Evidence-based medicine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DEPRESSION SCREENING</dc:title>
  <dc:creator>Marissa Dsouza</dc:creator>
  <cp:lastModifiedBy>Marissa Dsouza</cp:lastModifiedBy>
  <cp:revision>2</cp:revision>
  <dcterms:created xsi:type="dcterms:W3CDTF">2019-08-27T12:16:52Z</dcterms:created>
  <dcterms:modified xsi:type="dcterms:W3CDTF">2020-09-03T21:01:32Z</dcterms:modified>
</cp:coreProperties>
</file>