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78930B-4533-40D9-A74E-F9E05C8779CA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0FDAFE-DFB9-BDAC-FF06-9B78C563F383}" v="343" dt="2024-06-24T09:44:03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6/24/2024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63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75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88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66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61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4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47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6/24/2024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6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04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71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6/24/2024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5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Hotel Reservation Analysis in SQL</a:t>
            </a:r>
            <a:endParaRPr lang="en-US" sz="4000" dirty="0"/>
          </a:p>
          <a:p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en-US" b="1" dirty="0"/>
              <a:t>Presented by :</a:t>
            </a:r>
            <a:r>
              <a:rPr lang="en-US" dirty="0"/>
              <a:t>  MD </a:t>
            </a:r>
            <a:r>
              <a:rPr lang="en-US" dirty="0" err="1"/>
              <a:t>Sozon</a:t>
            </a:r>
          </a:p>
          <a:p>
            <a:r>
              <a:rPr lang="en-US" b="1" dirty="0"/>
              <a:t>Batch :</a:t>
            </a:r>
            <a:r>
              <a:rPr lang="en-US" dirty="0"/>
              <a:t> MIP-DA-10</a:t>
            </a:r>
            <a:endParaRPr lang="en-US" sz="1000" dirty="0">
              <a:latin typeface="Arial"/>
              <a:cs typeface="Arial"/>
            </a:endParaRP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855B698B-0C7B-1A67-87CB-E98876F6C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99" r="17754" b="11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B6555-04D5-34FC-7527-03B3691F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301" y="1345984"/>
            <a:ext cx="10130224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 dirty="0"/>
              <a:t>Q: </a:t>
            </a:r>
            <a:r>
              <a:rPr lang="en-US" b="0" dirty="0">
                <a:latin typeface="Calibri"/>
                <a:cs typeface="Calibri"/>
              </a:rPr>
              <a:t>5. What is the most commonly booked room type? </a:t>
            </a:r>
            <a:endParaRPr lang="en-US" dirty="0">
              <a:latin typeface="Neue Haas Grotesk Text Pro"/>
              <a:cs typeface="Calibri"/>
            </a:endParaRPr>
          </a:p>
          <a:p>
            <a:pPr>
              <a:lnSpc>
                <a:spcPct val="90000"/>
              </a:lnSpc>
              <a:spcBef>
                <a:spcPts val="900"/>
              </a:spcBef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E2D6E-5457-E996-2512-C48318D0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754" y="3425225"/>
            <a:ext cx="6737168" cy="234292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SELECT </a:t>
            </a:r>
            <a:r>
              <a:rPr lang="en-US" dirty="0" err="1">
                <a:ea typeface="+mn-lt"/>
                <a:cs typeface="+mn-lt"/>
              </a:rPr>
              <a:t>room_type_reserved</a:t>
            </a:r>
            <a:r>
              <a:rPr lang="en-US" dirty="0">
                <a:ea typeface="+mn-lt"/>
                <a:cs typeface="+mn-lt"/>
              </a:rPr>
              <a:t>, COUNT(*) AS count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FROM reservations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GROUP BY </a:t>
            </a:r>
            <a:r>
              <a:rPr lang="en-US" dirty="0" err="1">
                <a:ea typeface="+mn-lt"/>
                <a:cs typeface="+mn-lt"/>
              </a:rPr>
              <a:t>room_type_reserved</a:t>
            </a:r>
            <a:endParaRPr lang="en-US" dirty="0" err="1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ORDER BY count DESC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LIMIT 1;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8" y="0"/>
            <a:ext cx="1900252" cy="6858000"/>
            <a:chOff x="10291748" y="0"/>
            <a:chExt cx="1900252" cy="6858000"/>
          </a:xfrm>
        </p:grpSpPr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393749-7AE6-1341-8D2D-3F036985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559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B6555-04D5-34FC-7527-03B3691F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301" y="1345984"/>
            <a:ext cx="10130224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/>
              <a:t>Q: </a:t>
            </a:r>
            <a:r>
              <a:rPr lang="en-US" b="0">
                <a:latin typeface="Calibri"/>
                <a:ea typeface="+mj-lt"/>
                <a:cs typeface="Calibri"/>
              </a:rPr>
              <a:t>6. How many reservations fall on a weekend (no_of_weekend_nights &gt; 0)?</a:t>
            </a:r>
            <a:endParaRPr lang="en-US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900"/>
              </a:spcBef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E2D6E-5457-E996-2512-C48318D0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754" y="3425225"/>
            <a:ext cx="6737168" cy="204479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SELECT COUNT(*) AS weekend_reservations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FROM reservations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WHERE </a:t>
            </a:r>
            <a:r>
              <a:rPr lang="en-US" dirty="0" err="1">
                <a:ea typeface="+mn-lt"/>
                <a:cs typeface="+mn-lt"/>
              </a:rPr>
              <a:t>no_of_weekend_nights</a:t>
            </a:r>
            <a:r>
              <a:rPr lang="en-US" dirty="0">
                <a:ea typeface="+mn-lt"/>
                <a:cs typeface="+mn-lt"/>
              </a:rPr>
              <a:t> &gt; 0;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8" y="0"/>
            <a:ext cx="1900252" cy="6858000"/>
            <a:chOff x="10291748" y="0"/>
            <a:chExt cx="1900252" cy="6858000"/>
          </a:xfrm>
        </p:grpSpPr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393749-7AE6-1341-8D2D-3F036985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306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B6555-04D5-34FC-7527-03B3691F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301" y="1345984"/>
            <a:ext cx="10130224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/>
              <a:t>Q:</a:t>
            </a:r>
            <a:r>
              <a:rPr lang="en-US" b="0">
                <a:latin typeface="Calibri"/>
                <a:ea typeface="+mj-lt"/>
                <a:cs typeface="Calibri"/>
              </a:rPr>
              <a:t>7. What is the highest and lowest lead time for reservations?</a:t>
            </a:r>
            <a:endParaRPr lang="en-US">
              <a:latin typeface="Calibri"/>
              <a:ea typeface="+mj-lt"/>
              <a:cs typeface="Calibri"/>
            </a:endParaRPr>
          </a:p>
          <a:p>
            <a:pPr>
              <a:lnSpc>
                <a:spcPct val="90000"/>
              </a:lnSpc>
              <a:spcBef>
                <a:spcPts val="900"/>
              </a:spcBef>
            </a:pPr>
            <a:endParaRPr lang="en-US" dirty="0"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E2D6E-5457-E996-2512-C48318D0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754" y="3425225"/>
            <a:ext cx="6737168" cy="2286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SELECT MAX(</a:t>
            </a:r>
            <a:r>
              <a:rPr lang="en-US" err="1">
                <a:ea typeface="+mn-lt"/>
                <a:cs typeface="+mn-lt"/>
              </a:rPr>
              <a:t>lead_time</a:t>
            </a:r>
            <a:r>
              <a:rPr lang="en-US">
                <a:ea typeface="+mn-lt"/>
                <a:cs typeface="+mn-lt"/>
              </a:rPr>
              <a:t>) AS highest_lead_time, MIN(lead_time) AS lowest_lead_time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FROM reservations;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8" y="0"/>
            <a:ext cx="1900252" cy="6858000"/>
            <a:chOff x="10291748" y="0"/>
            <a:chExt cx="1900252" cy="6858000"/>
          </a:xfrm>
        </p:grpSpPr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393749-7AE6-1341-8D2D-3F036985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325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B6555-04D5-34FC-7527-03B3691F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301" y="1345984"/>
            <a:ext cx="10130224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/>
              <a:t>Q: </a:t>
            </a:r>
            <a:r>
              <a:rPr lang="en-US" b="0">
                <a:latin typeface="Calibri"/>
                <a:cs typeface="Calibri"/>
              </a:rPr>
              <a:t>8. What is the most common market segment type for reservations? </a:t>
            </a:r>
            <a:endParaRPr lang="en-US">
              <a:latin typeface="Neue Haas Grotesk Text Pro"/>
              <a:cs typeface="Calibri"/>
            </a:endParaRPr>
          </a:p>
          <a:p>
            <a:pPr>
              <a:lnSpc>
                <a:spcPct val="90000"/>
              </a:lnSpc>
              <a:spcBef>
                <a:spcPts val="900"/>
              </a:spcBef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E2D6E-5457-E996-2512-C48318D0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5865" y="3213558"/>
            <a:ext cx="6737168" cy="25828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SELECT </a:t>
            </a:r>
            <a:r>
              <a:rPr lang="en-US" err="1">
                <a:ea typeface="+mn-lt"/>
                <a:cs typeface="+mn-lt"/>
              </a:rPr>
              <a:t>market_segment_type</a:t>
            </a:r>
            <a:r>
              <a:rPr lang="en-US">
                <a:ea typeface="+mn-lt"/>
                <a:cs typeface="+mn-lt"/>
              </a:rPr>
              <a:t>, COUNT(*) AS count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FROM reservations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GROUP BY </a:t>
            </a:r>
            <a:r>
              <a:rPr lang="en-US" dirty="0" err="1">
                <a:ea typeface="+mn-lt"/>
                <a:cs typeface="+mn-lt"/>
              </a:rPr>
              <a:t>market_segment_type</a:t>
            </a:r>
            <a:endParaRPr lang="en-US" dirty="0" err="1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ORDER BY count DESC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LIMIT 1;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8" y="0"/>
            <a:ext cx="1900252" cy="6858000"/>
            <a:chOff x="10291748" y="0"/>
            <a:chExt cx="1900252" cy="6858000"/>
          </a:xfrm>
        </p:grpSpPr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393749-7AE6-1341-8D2D-3F036985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965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B6555-04D5-34FC-7527-03B3691F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301" y="1345984"/>
            <a:ext cx="10130224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/>
              <a:t>Q: </a:t>
            </a:r>
            <a:r>
              <a:rPr lang="en-US" b="0">
                <a:latin typeface="Calibri"/>
                <a:cs typeface="Calibri"/>
              </a:rPr>
              <a:t>9. How many reservations have a booking status of "Confirmed"? </a:t>
            </a:r>
            <a:endParaRPr lang="en-US">
              <a:latin typeface="Neue Haas Grotesk Text Pro"/>
              <a:cs typeface="Calibri"/>
            </a:endParaRPr>
          </a:p>
          <a:p>
            <a:pPr>
              <a:lnSpc>
                <a:spcPct val="90000"/>
              </a:lnSpc>
              <a:spcBef>
                <a:spcPts val="900"/>
              </a:spcBef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E2D6E-5457-E996-2512-C48318D0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754" y="3425225"/>
            <a:ext cx="6737168" cy="265439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SELECT COUNT(*) AS confirmed_reservations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FROM reservations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WHERE </a:t>
            </a:r>
            <a:r>
              <a:rPr lang="en-US" dirty="0" err="1">
                <a:ea typeface="+mn-lt"/>
                <a:cs typeface="+mn-lt"/>
              </a:rPr>
              <a:t>booking_status</a:t>
            </a:r>
            <a:r>
              <a:rPr lang="en-US" dirty="0">
                <a:ea typeface="+mn-lt"/>
                <a:cs typeface="+mn-lt"/>
              </a:rPr>
              <a:t> = 'Confirmed';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8" y="0"/>
            <a:ext cx="1900252" cy="6858000"/>
            <a:chOff x="10291748" y="0"/>
            <a:chExt cx="1900252" cy="6858000"/>
          </a:xfrm>
        </p:grpSpPr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393749-7AE6-1341-8D2D-3F036985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263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B6555-04D5-34FC-7527-03B3691F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301" y="1345984"/>
            <a:ext cx="10130224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/>
              <a:t>Q: </a:t>
            </a:r>
            <a:r>
              <a:rPr lang="en-US" b="0">
                <a:latin typeface="Calibri"/>
                <a:cs typeface="Calibri"/>
              </a:rPr>
              <a:t>10. What is the total number of adults and children across all reservations? </a:t>
            </a:r>
            <a:endParaRPr lang="en-US">
              <a:latin typeface="Neue Haas Grotesk Text Pro"/>
              <a:cs typeface="Calibri"/>
            </a:endParaRPr>
          </a:p>
          <a:p>
            <a:pPr>
              <a:lnSpc>
                <a:spcPct val="90000"/>
              </a:lnSpc>
              <a:spcBef>
                <a:spcPts val="900"/>
              </a:spcBef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E2D6E-5457-E996-2512-C48318D0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754" y="3425225"/>
            <a:ext cx="6737168" cy="25989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SELECT SUM(</a:t>
            </a:r>
            <a:r>
              <a:rPr lang="en-US" err="1">
                <a:ea typeface="+mn-lt"/>
                <a:cs typeface="+mn-lt"/>
              </a:rPr>
              <a:t>no_of_adults</a:t>
            </a:r>
            <a:r>
              <a:rPr lang="en-US">
                <a:ea typeface="+mn-lt"/>
                <a:cs typeface="+mn-lt"/>
              </a:rPr>
              <a:t>) AS total_adults, SUM(no_of_children) AS total_children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FROM reservations;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8" y="0"/>
            <a:ext cx="1900252" cy="6858000"/>
            <a:chOff x="10291748" y="0"/>
            <a:chExt cx="1900252" cy="6858000"/>
          </a:xfrm>
        </p:grpSpPr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393749-7AE6-1341-8D2D-3F036985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896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B6555-04D5-34FC-7527-03B3691F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301" y="1345984"/>
            <a:ext cx="10130224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 dirty="0"/>
              <a:t>Q: </a:t>
            </a:r>
            <a:r>
              <a:rPr lang="en-US" b="0" dirty="0">
                <a:latin typeface="Calibri"/>
                <a:cs typeface="Calibri"/>
              </a:rPr>
              <a:t>11. What is the average number of weekend nights for reservations involving children?</a:t>
            </a:r>
            <a:endParaRPr lang="en-US" dirty="0">
              <a:latin typeface="Neue Haas Grotesk Text Pro"/>
              <a:cs typeface="Calibri"/>
            </a:endParaRPr>
          </a:p>
          <a:p>
            <a:pPr>
              <a:lnSpc>
                <a:spcPct val="90000"/>
              </a:lnSpc>
              <a:spcBef>
                <a:spcPts val="900"/>
              </a:spcBef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E2D6E-5457-E996-2512-C48318D0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754" y="3425225"/>
            <a:ext cx="6737168" cy="2667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SELECT AVG(</a:t>
            </a:r>
            <a:r>
              <a:rPr lang="en-US" dirty="0" err="1">
                <a:ea typeface="+mn-lt"/>
                <a:cs typeface="+mn-lt"/>
              </a:rPr>
              <a:t>no_of_weekend_nights</a:t>
            </a:r>
            <a:r>
              <a:rPr lang="en-US" dirty="0">
                <a:ea typeface="+mn-lt"/>
                <a:cs typeface="+mn-lt"/>
              </a:rPr>
              <a:t>) AS </a:t>
            </a:r>
            <a:r>
              <a:rPr lang="en-US" dirty="0" err="1">
                <a:ea typeface="+mn-lt"/>
                <a:cs typeface="+mn-lt"/>
              </a:rPr>
              <a:t>avg_weekend_nights</a:t>
            </a:r>
            <a:endParaRPr lang="en-US" dirty="0" err="1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FROM reservations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WHERE </a:t>
            </a:r>
            <a:r>
              <a:rPr lang="en-US" dirty="0" err="1">
                <a:ea typeface="+mn-lt"/>
                <a:cs typeface="+mn-lt"/>
              </a:rPr>
              <a:t>no_of_children</a:t>
            </a:r>
            <a:r>
              <a:rPr lang="en-US" dirty="0">
                <a:ea typeface="+mn-lt"/>
                <a:cs typeface="+mn-lt"/>
              </a:rPr>
              <a:t> &gt; 0;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8" y="0"/>
            <a:ext cx="1900252" cy="6858000"/>
            <a:chOff x="10291748" y="0"/>
            <a:chExt cx="1900252" cy="6858000"/>
          </a:xfrm>
        </p:grpSpPr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393749-7AE6-1341-8D2D-3F036985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614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B6555-04D5-34FC-7527-03B3691F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301" y="1345984"/>
            <a:ext cx="10130224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/>
              <a:t>Q: </a:t>
            </a:r>
            <a:r>
              <a:rPr lang="en-US" b="0">
                <a:latin typeface="Calibri"/>
                <a:cs typeface="Calibri"/>
              </a:rPr>
              <a:t>12. How many reservations were made in each month of the year? </a:t>
            </a:r>
            <a:endParaRPr lang="en-US">
              <a:latin typeface="Neue Haas Grotesk Text Pro"/>
              <a:cs typeface="Calibri"/>
            </a:endParaRPr>
          </a:p>
          <a:p>
            <a:pPr>
              <a:lnSpc>
                <a:spcPct val="90000"/>
              </a:lnSpc>
              <a:spcBef>
                <a:spcPts val="900"/>
              </a:spcBef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E2D6E-5457-E996-2512-C48318D0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754" y="3425225"/>
            <a:ext cx="6737168" cy="265439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SELECT MONTH(</a:t>
            </a:r>
            <a:r>
              <a:rPr lang="en-US" err="1">
                <a:ea typeface="+mn-lt"/>
                <a:cs typeface="+mn-lt"/>
              </a:rPr>
              <a:t>arrival_date</a:t>
            </a:r>
            <a:r>
              <a:rPr lang="en-US">
                <a:ea typeface="+mn-lt"/>
                <a:cs typeface="+mn-lt"/>
              </a:rPr>
              <a:t>) AS month, COUNT(*) AS reservations_count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FROM reservations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GROUP BY MONTH(</a:t>
            </a:r>
            <a:r>
              <a:rPr lang="en-US" dirty="0" err="1">
                <a:ea typeface="+mn-lt"/>
                <a:cs typeface="+mn-lt"/>
              </a:rPr>
              <a:t>arrival_date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ORDER BY month;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8" y="0"/>
            <a:ext cx="1900252" cy="6858000"/>
            <a:chOff x="10291748" y="0"/>
            <a:chExt cx="1900252" cy="6858000"/>
          </a:xfrm>
        </p:grpSpPr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393749-7AE6-1341-8D2D-3F036985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936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B6555-04D5-34FC-7527-03B3691F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412" y="823873"/>
            <a:ext cx="10130224" cy="2256761"/>
          </a:xfrm>
        </p:spPr>
        <p:txBody>
          <a:bodyPr>
            <a:normAutofit/>
          </a:bodyPr>
          <a:lstStyle/>
          <a:p>
            <a:r>
              <a:rPr lang="en-US" dirty="0"/>
              <a:t>Q: </a:t>
            </a:r>
            <a:r>
              <a:rPr lang="en-US" b="0" dirty="0">
                <a:latin typeface="Calibri"/>
                <a:cs typeface="Calibri"/>
              </a:rPr>
              <a:t>13. What is the average number of nights (both weekend and weekday) spent by guests for each room type? </a:t>
            </a:r>
            <a:endParaRPr lang="en-US" dirty="0"/>
          </a:p>
          <a:p>
            <a:pPr>
              <a:lnSpc>
                <a:spcPct val="90000"/>
              </a:lnSpc>
              <a:spcBef>
                <a:spcPts val="900"/>
              </a:spcBef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E2D6E-5457-E996-2512-C48318D0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865" y="3425225"/>
            <a:ext cx="8105945" cy="2582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SELECT </a:t>
            </a:r>
            <a:r>
              <a:rPr lang="en-US" err="1">
                <a:ea typeface="+mn-lt"/>
                <a:cs typeface="+mn-lt"/>
              </a:rPr>
              <a:t>room_type_reserved</a:t>
            </a:r>
            <a:r>
              <a:rPr lang="en-US">
                <a:ea typeface="+mn-lt"/>
                <a:cs typeface="+mn-lt"/>
              </a:rPr>
              <a:t>, 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 AVG(</a:t>
            </a:r>
            <a:r>
              <a:rPr lang="en-US" dirty="0" err="1">
                <a:ea typeface="+mn-lt"/>
                <a:cs typeface="+mn-lt"/>
              </a:rPr>
              <a:t>no_of_weekend_nights</a:t>
            </a:r>
            <a:r>
              <a:rPr lang="en-US" dirty="0">
                <a:ea typeface="+mn-lt"/>
                <a:cs typeface="+mn-lt"/>
              </a:rPr>
              <a:t> + </a:t>
            </a:r>
            <a:r>
              <a:rPr lang="en-US" dirty="0" err="1">
                <a:ea typeface="+mn-lt"/>
                <a:cs typeface="+mn-lt"/>
              </a:rPr>
              <a:t>no_of_week_nights</a:t>
            </a:r>
            <a:r>
              <a:rPr lang="en-US" dirty="0">
                <a:ea typeface="+mn-lt"/>
                <a:cs typeface="+mn-lt"/>
              </a:rPr>
              <a:t>) AS </a:t>
            </a:r>
            <a:r>
              <a:rPr lang="en-US" dirty="0" err="1">
                <a:ea typeface="+mn-lt"/>
                <a:cs typeface="+mn-lt"/>
              </a:rPr>
              <a:t>avg_total_nights</a:t>
            </a:r>
            <a:endParaRPr lang="en-US" dirty="0" err="1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FROM reservations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GROUP BY </a:t>
            </a:r>
            <a:r>
              <a:rPr lang="en-US" dirty="0" err="1">
                <a:ea typeface="+mn-lt"/>
                <a:cs typeface="+mn-lt"/>
              </a:rPr>
              <a:t>room_type_reserved</a:t>
            </a:r>
            <a:r>
              <a:rPr lang="en-US" dirty="0">
                <a:ea typeface="+mn-lt"/>
                <a:cs typeface="+mn-lt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8" y="0"/>
            <a:ext cx="1900252" cy="6858000"/>
            <a:chOff x="10291748" y="0"/>
            <a:chExt cx="1900252" cy="6858000"/>
          </a:xfrm>
        </p:grpSpPr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393749-7AE6-1341-8D2D-3F036985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832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B6555-04D5-34FC-7527-03B3691F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101" y="556275"/>
            <a:ext cx="10130224" cy="1906293"/>
          </a:xfrm>
        </p:spPr>
        <p:txBody>
          <a:bodyPr>
            <a:normAutofit fontScale="90000"/>
          </a:bodyPr>
          <a:lstStyle/>
          <a:p>
            <a:r>
              <a:rPr lang="en-US" dirty="0"/>
              <a:t>Q: </a:t>
            </a:r>
            <a:r>
              <a:rPr lang="en-US" b="0" dirty="0">
                <a:latin typeface="Calibri"/>
                <a:cs typeface="Calibri"/>
              </a:rPr>
              <a:t>14. For reservations involving children, what is the most common room type, and what is the average  price for that room type? </a:t>
            </a:r>
            <a:endParaRPr lang="en-US" dirty="0"/>
          </a:p>
          <a:p>
            <a:pPr>
              <a:lnSpc>
                <a:spcPct val="90000"/>
              </a:lnSpc>
              <a:spcBef>
                <a:spcPts val="900"/>
              </a:spcBef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E2D6E-5457-E996-2512-C48318D0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663" y="2496971"/>
            <a:ext cx="6543205" cy="355494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SELECT </a:t>
            </a:r>
            <a:r>
              <a:rPr lang="en-US" err="1">
                <a:ea typeface="+mn-lt"/>
                <a:cs typeface="+mn-lt"/>
              </a:rPr>
              <a:t>room_type_reserved</a:t>
            </a:r>
            <a:r>
              <a:rPr lang="en-US">
                <a:ea typeface="+mn-lt"/>
                <a:cs typeface="+mn-lt"/>
              </a:rPr>
              <a:t>, 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 COUNT(*) AS count,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 AVG(</a:t>
            </a:r>
            <a:r>
              <a:rPr lang="en-US" dirty="0" err="1">
                <a:ea typeface="+mn-lt"/>
                <a:cs typeface="+mn-lt"/>
              </a:rPr>
              <a:t>avg_price_per_room</a:t>
            </a:r>
            <a:r>
              <a:rPr lang="en-US" dirty="0">
                <a:ea typeface="+mn-lt"/>
                <a:cs typeface="+mn-lt"/>
              </a:rPr>
              <a:t>) AS </a:t>
            </a:r>
            <a:r>
              <a:rPr lang="en-US" dirty="0" err="1">
                <a:ea typeface="+mn-lt"/>
                <a:cs typeface="+mn-lt"/>
              </a:rPr>
              <a:t>avg_price</a:t>
            </a:r>
            <a:endParaRPr lang="en-US" dirty="0" err="1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FROM reservations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WHERE </a:t>
            </a:r>
            <a:r>
              <a:rPr lang="en-US" dirty="0" err="1">
                <a:ea typeface="+mn-lt"/>
                <a:cs typeface="+mn-lt"/>
              </a:rPr>
              <a:t>no_of_children</a:t>
            </a:r>
            <a:r>
              <a:rPr lang="en-US" dirty="0">
                <a:ea typeface="+mn-lt"/>
                <a:cs typeface="+mn-lt"/>
              </a:rPr>
              <a:t> &gt; 0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GROUP BY </a:t>
            </a:r>
            <a:r>
              <a:rPr lang="en-US" dirty="0" err="1">
                <a:ea typeface="+mn-lt"/>
                <a:cs typeface="+mn-lt"/>
              </a:rPr>
              <a:t>room_type_reserved</a:t>
            </a:r>
            <a:endParaRPr lang="en-US" dirty="0" err="1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ORDER BY count DESC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LIMIT 1;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8" y="0"/>
            <a:ext cx="1900252" cy="6858000"/>
            <a:chOff x="10291748" y="0"/>
            <a:chExt cx="1900252" cy="6858000"/>
          </a:xfrm>
        </p:grpSpPr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393749-7AE6-1341-8D2D-3F036985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817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83E10-76AE-5AB3-67C4-D07BB5E5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87334"/>
            <a:ext cx="8692724" cy="606962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u="sng" dirty="0">
                <a:latin typeface="Calibri"/>
                <a:cs typeface="Calibri"/>
              </a:rPr>
              <a:t>Dataset Details:</a:t>
            </a:r>
            <a:r>
              <a:rPr lang="en-US" sz="2400" dirty="0">
                <a:latin typeface="Calibri"/>
                <a:cs typeface="Calibri"/>
              </a:rPr>
              <a:t> </a:t>
            </a:r>
            <a:endParaRPr lang="en-US" sz="2400"/>
          </a:p>
          <a:p>
            <a:r>
              <a:rPr lang="en-US" sz="2400" b="0" dirty="0">
                <a:latin typeface="Calibri"/>
                <a:cs typeface="Calibri"/>
              </a:rPr>
              <a:t>The dataset includes the following columns: </a:t>
            </a:r>
            <a:endParaRPr lang="en-US" sz="2400" dirty="0"/>
          </a:p>
          <a:p>
            <a:r>
              <a:rPr lang="en-US" sz="2400" b="0" dirty="0">
                <a:latin typeface="Symbol"/>
                <a:sym typeface="Symbol"/>
              </a:rPr>
              <a:t> </a:t>
            </a:r>
            <a:r>
              <a:rPr lang="en-US" sz="2400" dirty="0" err="1">
                <a:latin typeface="Calibri"/>
                <a:cs typeface="Calibri"/>
              </a:rPr>
              <a:t>Booking_ID</a:t>
            </a:r>
            <a:br>
              <a:rPr lang="en-US" sz="2400" dirty="0">
                <a:latin typeface="Calibri"/>
                <a:cs typeface="Calibri"/>
              </a:rPr>
            </a:br>
            <a:r>
              <a:rPr lang="en-US" sz="2400" b="0" dirty="0">
                <a:latin typeface="Symbol"/>
                <a:sym typeface="Symbol"/>
              </a:rPr>
              <a:t> </a:t>
            </a:r>
            <a:r>
              <a:rPr lang="en-US" sz="2400" dirty="0" err="1">
                <a:latin typeface="Calibri"/>
                <a:cs typeface="Calibri"/>
              </a:rPr>
              <a:t>no_of_adults</a:t>
            </a:r>
            <a:r>
              <a:rPr lang="en-US" sz="2400" b="0" dirty="0">
                <a:latin typeface="Calibri"/>
                <a:cs typeface="Calibri"/>
              </a:rPr>
              <a:t> </a:t>
            </a:r>
            <a:endParaRPr lang="en-US" sz="2400" dirty="0"/>
          </a:p>
          <a:p>
            <a:r>
              <a:rPr lang="en-US" sz="2400" b="0" dirty="0">
                <a:latin typeface="Symbol"/>
                <a:sym typeface="Symbol"/>
              </a:rPr>
              <a:t> </a:t>
            </a:r>
            <a:r>
              <a:rPr lang="en-US" sz="2400" dirty="0" err="1">
                <a:latin typeface="Calibri"/>
                <a:cs typeface="Calibri"/>
              </a:rPr>
              <a:t>no_of_children</a:t>
            </a:r>
            <a:r>
              <a:rPr lang="en-US" sz="2400" b="0" dirty="0">
                <a:latin typeface="Calibri"/>
                <a:cs typeface="Calibri"/>
              </a:rPr>
              <a:t> </a:t>
            </a:r>
            <a:endParaRPr lang="en-US" sz="2400" dirty="0"/>
          </a:p>
          <a:p>
            <a:r>
              <a:rPr lang="en-US" sz="2400" b="0" dirty="0">
                <a:latin typeface="Symbol"/>
                <a:sym typeface="Symbol"/>
              </a:rPr>
              <a:t> </a:t>
            </a:r>
            <a:r>
              <a:rPr lang="en-US" sz="2400" dirty="0" err="1">
                <a:latin typeface="Calibri"/>
                <a:cs typeface="Calibri"/>
              </a:rPr>
              <a:t>no_of_weekend_nights</a:t>
            </a:r>
            <a:br>
              <a:rPr lang="en-US" sz="2400" dirty="0">
                <a:latin typeface="Calibri"/>
                <a:cs typeface="Calibri"/>
              </a:rPr>
            </a:br>
            <a:r>
              <a:rPr lang="en-US" sz="2400" b="0" dirty="0">
                <a:latin typeface="Symbol"/>
                <a:sym typeface="Symbol"/>
              </a:rPr>
              <a:t> </a:t>
            </a:r>
            <a:r>
              <a:rPr lang="en-US" sz="2400" dirty="0" err="1">
                <a:latin typeface="Calibri"/>
                <a:cs typeface="Calibri"/>
              </a:rPr>
              <a:t>no_of_week_nights</a:t>
            </a:r>
            <a:br>
              <a:rPr lang="en-US" sz="2400" dirty="0">
                <a:latin typeface="Calibri"/>
                <a:cs typeface="Calibri"/>
              </a:rPr>
            </a:br>
            <a:r>
              <a:rPr lang="en-US" sz="2400" b="0" dirty="0">
                <a:latin typeface="Symbol"/>
                <a:sym typeface="Symbol"/>
              </a:rPr>
              <a:t> </a:t>
            </a:r>
            <a:r>
              <a:rPr lang="en-US" sz="2400" dirty="0" err="1">
                <a:latin typeface="Calibri"/>
                <a:cs typeface="Calibri"/>
              </a:rPr>
              <a:t>type_of_meal_plan</a:t>
            </a:r>
            <a:r>
              <a:rPr lang="en-US" sz="2400" b="0" dirty="0">
                <a:latin typeface="Calibri"/>
                <a:cs typeface="Calibri"/>
              </a:rPr>
              <a:t> </a:t>
            </a:r>
            <a:endParaRPr lang="en-US" sz="2400" dirty="0"/>
          </a:p>
          <a:p>
            <a:r>
              <a:rPr lang="en-US" sz="2400" b="0" dirty="0">
                <a:latin typeface="Symbol"/>
                <a:sym typeface="Symbol"/>
              </a:rPr>
              <a:t> </a:t>
            </a:r>
            <a:r>
              <a:rPr lang="en-US" sz="2400" dirty="0" err="1">
                <a:latin typeface="Calibri"/>
                <a:cs typeface="Calibri"/>
              </a:rPr>
              <a:t>room_type_reserved</a:t>
            </a:r>
            <a:r>
              <a:rPr lang="en-US" sz="2400" b="0" dirty="0">
                <a:latin typeface="Calibri"/>
                <a:cs typeface="Calibri"/>
              </a:rPr>
              <a:t> </a:t>
            </a:r>
            <a:endParaRPr lang="en-US" sz="2400" dirty="0"/>
          </a:p>
          <a:p>
            <a:r>
              <a:rPr lang="en-US" sz="2400" b="0" dirty="0">
                <a:latin typeface="Symbol"/>
                <a:sym typeface="Symbol"/>
              </a:rPr>
              <a:t> </a:t>
            </a:r>
            <a:r>
              <a:rPr lang="en-US" sz="2400" dirty="0" err="1">
                <a:latin typeface="Calibri"/>
                <a:cs typeface="Calibri"/>
              </a:rPr>
              <a:t>lead_time</a:t>
            </a:r>
            <a:r>
              <a:rPr lang="en-US" sz="2400" b="0" dirty="0">
                <a:latin typeface="Calibri"/>
                <a:cs typeface="Calibri"/>
              </a:rPr>
              <a:t> </a:t>
            </a:r>
            <a:endParaRPr lang="en-US" sz="2400" dirty="0"/>
          </a:p>
          <a:p>
            <a:r>
              <a:rPr lang="en-US" sz="2400" b="0" dirty="0">
                <a:latin typeface="Symbol"/>
                <a:sym typeface="Symbol"/>
              </a:rPr>
              <a:t> </a:t>
            </a:r>
            <a:r>
              <a:rPr lang="en-US" sz="2400" dirty="0" err="1">
                <a:latin typeface="Calibri"/>
                <a:cs typeface="Calibri"/>
              </a:rPr>
              <a:t>arrival_date</a:t>
            </a:r>
            <a:br>
              <a:rPr lang="en-US" sz="2400" dirty="0">
                <a:latin typeface="Calibri"/>
                <a:cs typeface="Calibri"/>
              </a:rPr>
            </a:br>
            <a:r>
              <a:rPr lang="en-US" sz="2400" b="0" dirty="0">
                <a:latin typeface="Symbol"/>
                <a:sym typeface="Symbol"/>
              </a:rPr>
              <a:t> </a:t>
            </a:r>
            <a:r>
              <a:rPr lang="en-US" sz="2400" dirty="0" err="1">
                <a:latin typeface="Calibri"/>
                <a:cs typeface="Calibri"/>
              </a:rPr>
              <a:t>market_segment_type</a:t>
            </a:r>
            <a:br>
              <a:rPr lang="en-US" sz="2400" dirty="0">
                <a:latin typeface="Calibri"/>
                <a:cs typeface="Calibri"/>
              </a:rPr>
            </a:br>
            <a:r>
              <a:rPr lang="en-US" sz="2400" b="0" dirty="0">
                <a:latin typeface="Symbol"/>
                <a:sym typeface="Symbol"/>
              </a:rPr>
              <a:t> </a:t>
            </a:r>
            <a:r>
              <a:rPr lang="en-US" sz="2400" dirty="0" err="1">
                <a:latin typeface="Calibri"/>
                <a:cs typeface="Calibri"/>
              </a:rPr>
              <a:t>avg_price_per_room</a:t>
            </a:r>
            <a:br>
              <a:rPr lang="en-US" sz="2400" dirty="0">
                <a:latin typeface="Calibri"/>
                <a:cs typeface="Calibri"/>
              </a:rPr>
            </a:br>
            <a:r>
              <a:rPr lang="en-US" sz="2400" b="0" dirty="0">
                <a:latin typeface="Symbol"/>
                <a:sym typeface="Symbol"/>
              </a:rPr>
              <a:t> </a:t>
            </a:r>
            <a:r>
              <a:rPr lang="en-US" sz="2400" dirty="0" err="1">
                <a:latin typeface="Calibri"/>
                <a:cs typeface="Calibri"/>
              </a:rPr>
              <a:t>booking_status</a:t>
            </a:r>
            <a:endParaRPr lang="en-US" sz="2400" b="0" dirty="0" err="1">
              <a:latin typeface="Calibri"/>
              <a:cs typeface="Calibri"/>
            </a:endParaRPr>
          </a:p>
          <a:p>
            <a:endParaRPr lang="en-US" sz="72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8811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B6555-04D5-34FC-7527-03B3691F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301" y="1345984"/>
            <a:ext cx="10130224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 dirty="0"/>
              <a:t>Q: </a:t>
            </a:r>
            <a:r>
              <a:rPr lang="en-US" b="0" dirty="0">
                <a:latin typeface="Calibri"/>
                <a:cs typeface="Calibri"/>
              </a:rPr>
              <a:t>15. Find the market segment type that generates the highest average price per room.</a:t>
            </a:r>
            <a:endParaRPr lang="en-US" dirty="0">
              <a:latin typeface="Neue Haas Grotesk Text Pro"/>
              <a:cs typeface="Calibri"/>
            </a:endParaRPr>
          </a:p>
          <a:p>
            <a:pPr>
              <a:lnSpc>
                <a:spcPct val="90000"/>
              </a:lnSpc>
              <a:spcBef>
                <a:spcPts val="900"/>
              </a:spcBef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E2D6E-5457-E996-2512-C48318D0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3936" y="3120425"/>
            <a:ext cx="6737168" cy="295919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SELECT </a:t>
            </a:r>
            <a:r>
              <a:rPr lang="en-US" err="1">
                <a:ea typeface="+mn-lt"/>
                <a:cs typeface="+mn-lt"/>
              </a:rPr>
              <a:t>market_segment_type</a:t>
            </a:r>
            <a:r>
              <a:rPr lang="en-US">
                <a:ea typeface="+mn-lt"/>
                <a:cs typeface="+mn-lt"/>
              </a:rPr>
              <a:t>, 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 AVG(</a:t>
            </a:r>
            <a:r>
              <a:rPr lang="en-US" dirty="0" err="1">
                <a:ea typeface="+mn-lt"/>
                <a:cs typeface="+mn-lt"/>
              </a:rPr>
              <a:t>avg_price_per_room</a:t>
            </a:r>
            <a:r>
              <a:rPr lang="en-US" dirty="0">
                <a:ea typeface="+mn-lt"/>
                <a:cs typeface="+mn-lt"/>
              </a:rPr>
              <a:t>) AS </a:t>
            </a:r>
            <a:r>
              <a:rPr lang="en-US" dirty="0" err="1">
                <a:ea typeface="+mn-lt"/>
                <a:cs typeface="+mn-lt"/>
              </a:rPr>
              <a:t>avg_price</a:t>
            </a:r>
            <a:endParaRPr lang="en-US" dirty="0" err="1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FROM reservations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GROUP BY </a:t>
            </a:r>
            <a:r>
              <a:rPr lang="en-US" dirty="0" err="1">
                <a:ea typeface="+mn-lt"/>
                <a:cs typeface="+mn-lt"/>
              </a:rPr>
              <a:t>market_segment_type</a:t>
            </a:r>
            <a:endParaRPr lang="en-US" dirty="0" err="1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ORDER BY </a:t>
            </a:r>
            <a:r>
              <a:rPr lang="en-US" dirty="0" err="1">
                <a:ea typeface="+mn-lt"/>
                <a:cs typeface="+mn-lt"/>
              </a:rPr>
              <a:t>avg_price</a:t>
            </a:r>
            <a:r>
              <a:rPr lang="en-US" dirty="0">
                <a:ea typeface="+mn-lt"/>
                <a:cs typeface="+mn-lt"/>
              </a:rPr>
              <a:t> DESC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LIMIT 1;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8" y="0"/>
            <a:ext cx="1900252" cy="6858000"/>
            <a:chOff x="10291748" y="0"/>
            <a:chExt cx="1900252" cy="6858000"/>
          </a:xfrm>
        </p:grpSpPr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393749-7AE6-1341-8D2D-3F036985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372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5888-2190-AB0E-5AA7-B2913EB8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30563"/>
            <a:ext cx="7335835" cy="770221"/>
          </a:xfrm>
        </p:spPr>
        <p:txBody>
          <a:bodyPr/>
          <a:lstStyle/>
          <a:p>
            <a:r>
              <a:rPr lang="en-US" dirty="0"/>
              <a:t>Questions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26022-BA71-361D-0162-6D6359D8B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86" y="996234"/>
            <a:ext cx="7335835" cy="509750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Calibri"/>
                <a:cs typeface="Calibri"/>
              </a:rPr>
              <a:t>1. What is the total number of reservations in the dataset? </a:t>
            </a:r>
            <a:endParaRPr lang="en-US"/>
          </a:p>
          <a:p>
            <a:r>
              <a:rPr lang="en-US" dirty="0">
                <a:latin typeface="Calibri"/>
                <a:cs typeface="Calibri"/>
              </a:rPr>
              <a:t>2. Which meal plan is the most popular among guests? 3. What is the average price per room for reservations involving children? </a:t>
            </a:r>
            <a:endParaRPr lang="en-US"/>
          </a:p>
          <a:p>
            <a:r>
              <a:rPr lang="en-US" dirty="0">
                <a:latin typeface="Calibri"/>
                <a:cs typeface="Calibri"/>
              </a:rPr>
              <a:t>4. How many reservations were made for the year 20XX (replace XX with the desired year)? </a:t>
            </a:r>
            <a:endParaRPr lang="en-US"/>
          </a:p>
          <a:p>
            <a:r>
              <a:rPr lang="en-US" dirty="0">
                <a:latin typeface="Calibri"/>
                <a:cs typeface="Calibri"/>
              </a:rPr>
              <a:t>5. What is the most commonly booked room type? </a:t>
            </a:r>
            <a:endParaRPr lang="en-US"/>
          </a:p>
          <a:p>
            <a:r>
              <a:rPr lang="en-US" dirty="0">
                <a:latin typeface="Calibri"/>
                <a:cs typeface="Calibri"/>
              </a:rPr>
              <a:t>6. How many reservations fall on a weekend (</a:t>
            </a:r>
            <a:r>
              <a:rPr lang="en-US" dirty="0" err="1">
                <a:latin typeface="Calibri"/>
                <a:cs typeface="Calibri"/>
              </a:rPr>
              <a:t>no_of_weekend_nights</a:t>
            </a:r>
            <a:r>
              <a:rPr lang="en-US" dirty="0">
                <a:latin typeface="Calibri"/>
                <a:cs typeface="Calibri"/>
              </a:rPr>
              <a:t> &gt; 0)? </a:t>
            </a:r>
            <a:endParaRPr lang="en-US"/>
          </a:p>
          <a:p>
            <a:r>
              <a:rPr lang="en-US" dirty="0">
                <a:latin typeface="Calibri"/>
                <a:cs typeface="Calibri"/>
              </a:rPr>
              <a:t>7. What is the highest and lowest lead time for reservations?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10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A15B-1863-6E54-7DAD-9DE7AD5D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46334"/>
            <a:ext cx="7335835" cy="775096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Questions :</a:t>
            </a:r>
            <a:endParaRPr lang="en-US" b="0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FC779-4C94-13B2-84F4-97E9E535E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706" y="1228683"/>
            <a:ext cx="7335835" cy="482887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Calibri"/>
                <a:cs typeface="Calibri"/>
              </a:rPr>
              <a:t>8. What is the most common market segment type for reservations? </a:t>
            </a:r>
          </a:p>
          <a:p>
            <a:r>
              <a:rPr lang="en-US" dirty="0">
                <a:latin typeface="Calibri"/>
                <a:cs typeface="Calibri"/>
              </a:rPr>
              <a:t>9. How many reservations have a booking status of "Confirmed"? </a:t>
            </a:r>
          </a:p>
          <a:p>
            <a:r>
              <a:rPr lang="en-US" dirty="0">
                <a:latin typeface="Calibri"/>
                <a:cs typeface="Calibri"/>
              </a:rPr>
              <a:t>10. What is the total number of adults and children across all reservations? </a:t>
            </a:r>
          </a:p>
          <a:p>
            <a:r>
              <a:rPr lang="en-US" dirty="0">
                <a:latin typeface="Calibri"/>
                <a:cs typeface="Calibri"/>
              </a:rPr>
              <a:t>11. What is the average number of weekend nights for reservations involving children? </a:t>
            </a:r>
          </a:p>
          <a:p>
            <a:r>
              <a:rPr lang="en-US" dirty="0">
                <a:latin typeface="Calibri"/>
                <a:cs typeface="Calibri"/>
              </a:rPr>
              <a:t>12. How many reservations were made in each month of the year? </a:t>
            </a:r>
          </a:p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326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04473-6B50-18D5-F745-5B3EC4616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58272"/>
            <a:ext cx="7335835" cy="687094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Questions :</a:t>
            </a:r>
            <a:endParaRPr lang="en-US" b="0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2CBF2-26AB-DEB6-C6A7-39D7DF9A3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950" y="940816"/>
            <a:ext cx="7335835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13. What is the average number of nights (both weekend and weekday) spent by guests for each room </a:t>
            </a:r>
          </a:p>
          <a:p>
            <a:r>
              <a:rPr lang="en-US" dirty="0">
                <a:latin typeface="Calibri"/>
                <a:cs typeface="Calibri"/>
              </a:rPr>
              <a:t>type? </a:t>
            </a:r>
          </a:p>
          <a:p>
            <a:r>
              <a:rPr lang="en-US" dirty="0">
                <a:latin typeface="Calibri"/>
                <a:cs typeface="Calibri"/>
              </a:rPr>
              <a:t>14. For reservations involving children, what is the most common room type, and what is the average </a:t>
            </a:r>
          </a:p>
          <a:p>
            <a:r>
              <a:rPr lang="en-US" dirty="0">
                <a:latin typeface="Calibri"/>
                <a:cs typeface="Calibri"/>
              </a:rPr>
              <a:t>price for that room type? </a:t>
            </a:r>
          </a:p>
          <a:p>
            <a:r>
              <a:rPr lang="en-US" dirty="0">
                <a:latin typeface="Calibri"/>
                <a:cs typeface="Calibri"/>
              </a:rPr>
              <a:t>15. Find the market segment type that generates the highest average price per room. </a:t>
            </a:r>
          </a:p>
        </p:txBody>
      </p:sp>
    </p:spTree>
    <p:extLst>
      <p:ext uri="{BB962C8B-B14F-4D97-AF65-F5344CB8AC3E}">
        <p14:creationId xmlns:p14="http://schemas.microsoft.com/office/powerpoint/2010/main" val="12778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B6555-04D5-34FC-7527-03B3691F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301" y="1345984"/>
            <a:ext cx="10130224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/>
              <a:t>Q: </a:t>
            </a:r>
            <a:r>
              <a:rPr lang="en-US" b="0">
                <a:latin typeface="Calibri"/>
                <a:cs typeface="Calibri"/>
              </a:rPr>
              <a:t>1. What is the total number of reservations in the dataset? </a:t>
            </a: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E2D6E-5457-E996-2512-C48318D0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754" y="3425225"/>
            <a:ext cx="6737168" cy="118581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SELECT COUNT(*) AS </a:t>
            </a:r>
            <a:r>
              <a:rPr lang="en-US" dirty="0" err="1">
                <a:ea typeface="+mn-lt"/>
                <a:cs typeface="+mn-lt"/>
              </a:rPr>
              <a:t>total_reservations</a:t>
            </a:r>
            <a:endParaRPr lang="en-US" dirty="0" err="1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FROM reservations;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8" y="0"/>
            <a:ext cx="1900252" cy="6858000"/>
            <a:chOff x="10291748" y="0"/>
            <a:chExt cx="1900252" cy="6858000"/>
          </a:xfrm>
        </p:grpSpPr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393749-7AE6-1341-8D2D-3F036985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888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B6555-04D5-34FC-7527-03B3691F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156" y="1082748"/>
            <a:ext cx="10130224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 dirty="0"/>
              <a:t>Q: </a:t>
            </a:r>
            <a:r>
              <a:rPr lang="en-US" b="0" dirty="0">
                <a:latin typeface="Calibri"/>
                <a:cs typeface="Calibri"/>
              </a:rPr>
              <a:t>2. Which meal plan is the </a:t>
            </a:r>
            <a:r>
              <a:rPr lang="en-US" b="0" dirty="0" err="1">
                <a:latin typeface="Calibri"/>
                <a:cs typeface="Calibri"/>
              </a:rPr>
              <a:t>mostpopular</a:t>
            </a:r>
            <a:r>
              <a:rPr lang="en-US" b="0" dirty="0">
                <a:latin typeface="Calibri"/>
                <a:cs typeface="Calibri"/>
              </a:rPr>
              <a:t> among guests? </a:t>
            </a:r>
            <a:endParaRPr lang="en-US" dirty="0">
              <a:latin typeface="Neue Haas Grotesk Text Pro"/>
              <a:cs typeface="Calibri"/>
            </a:endParaRPr>
          </a:p>
          <a:p>
            <a:pPr>
              <a:lnSpc>
                <a:spcPct val="90000"/>
              </a:lnSpc>
              <a:spcBef>
                <a:spcPts val="900"/>
              </a:spcBef>
            </a:pPr>
            <a:endParaRPr lang="en-US" dirty="0"/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E2D6E-5457-E996-2512-C48318D0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9972" y="2690934"/>
            <a:ext cx="6737168" cy="261283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SELECT </a:t>
            </a:r>
            <a:r>
              <a:rPr lang="en-US" err="1">
                <a:ea typeface="+mn-lt"/>
                <a:cs typeface="+mn-lt"/>
              </a:rPr>
              <a:t>type_of_meal_plan</a:t>
            </a:r>
            <a:r>
              <a:rPr lang="en-US">
                <a:ea typeface="+mn-lt"/>
                <a:cs typeface="+mn-lt"/>
              </a:rPr>
              <a:t>, COUNT(*) AS count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FROM reservations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GROUP BY </a:t>
            </a:r>
            <a:r>
              <a:rPr lang="en-US" dirty="0" err="1">
                <a:ea typeface="+mn-lt"/>
                <a:cs typeface="+mn-lt"/>
              </a:rPr>
              <a:t>type_of_meal_plan</a:t>
            </a:r>
            <a:endParaRPr lang="en-US" dirty="0" err="1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ORDER BY count DESC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LIMIT 1;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8" y="0"/>
            <a:ext cx="1900252" cy="6858000"/>
            <a:chOff x="10291748" y="0"/>
            <a:chExt cx="1900252" cy="6858000"/>
          </a:xfrm>
        </p:grpSpPr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393749-7AE6-1341-8D2D-3F036985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909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B6555-04D5-34FC-7527-03B3691F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301" y="1345984"/>
            <a:ext cx="10130224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/>
              <a:t>Q: </a:t>
            </a:r>
            <a:r>
              <a:rPr lang="en-US" b="0">
                <a:latin typeface="Calibri"/>
                <a:cs typeface="Calibri"/>
              </a:rPr>
              <a:t>3. What is the average price per room for reservations involving children? </a:t>
            </a:r>
            <a:endParaRPr lang="en-US">
              <a:latin typeface="Neue Haas Grotesk Text Pro"/>
              <a:cs typeface="Calibri"/>
            </a:endParaRPr>
          </a:p>
          <a:p>
            <a:pPr>
              <a:lnSpc>
                <a:spcPct val="90000"/>
              </a:lnSpc>
              <a:spcBef>
                <a:spcPts val="900"/>
              </a:spcBef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E2D6E-5457-E996-2512-C48318D0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754" y="3425225"/>
            <a:ext cx="6737168" cy="205865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SELECT AVG(</a:t>
            </a:r>
            <a:r>
              <a:rPr lang="en-US" err="1">
                <a:ea typeface="+mn-lt"/>
                <a:cs typeface="+mn-lt"/>
              </a:rPr>
              <a:t>avg_price_per_room</a:t>
            </a:r>
            <a:r>
              <a:rPr lang="en-US">
                <a:ea typeface="+mn-lt"/>
                <a:cs typeface="+mn-lt"/>
              </a:rPr>
              <a:t>) AS average_price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FROM reservations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WHERE </a:t>
            </a:r>
            <a:r>
              <a:rPr lang="en-US" dirty="0" err="1">
                <a:ea typeface="+mn-lt"/>
                <a:cs typeface="+mn-lt"/>
              </a:rPr>
              <a:t>no_of_children</a:t>
            </a:r>
            <a:r>
              <a:rPr lang="en-US" dirty="0">
                <a:ea typeface="+mn-lt"/>
                <a:cs typeface="+mn-lt"/>
              </a:rPr>
              <a:t> &gt; 0;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8" y="0"/>
            <a:ext cx="1900252" cy="6858000"/>
            <a:chOff x="10291748" y="0"/>
            <a:chExt cx="1900252" cy="6858000"/>
          </a:xfrm>
        </p:grpSpPr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393749-7AE6-1341-8D2D-3F036985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36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B6555-04D5-34FC-7527-03B3691F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301" y="1345984"/>
            <a:ext cx="10130224" cy="126898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 dirty="0"/>
              <a:t>Q: </a:t>
            </a:r>
            <a:r>
              <a:rPr lang="en-US" b="0" dirty="0">
                <a:latin typeface="Calibri"/>
                <a:cs typeface="Calibri"/>
              </a:rPr>
              <a:t>4. How many reservations were made for the year 20XX (replace XX with the desired year)? </a:t>
            </a:r>
            <a:endParaRPr lang="en-US" dirty="0">
              <a:latin typeface="Neue Haas Grotesk Text Pro"/>
              <a:cs typeface="Calibri"/>
            </a:endParaRPr>
          </a:p>
          <a:p>
            <a:pPr>
              <a:lnSpc>
                <a:spcPct val="90000"/>
              </a:lnSpc>
              <a:spcBef>
                <a:spcPts val="900"/>
              </a:spcBef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E2D6E-5457-E996-2512-C48318D0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754" y="3425225"/>
            <a:ext cx="6737168" cy="23773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SELECT COUNT(*) AS </a:t>
            </a:r>
            <a:r>
              <a:rPr lang="en-US" dirty="0" err="1">
                <a:ea typeface="+mn-lt"/>
                <a:cs typeface="+mn-lt"/>
              </a:rPr>
              <a:t>reservations_in_year</a:t>
            </a:r>
            <a:endParaRPr lang="en-US" dirty="0" err="1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FROM reservations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WHERE YEAR(</a:t>
            </a:r>
            <a:r>
              <a:rPr lang="en-US" dirty="0" err="1">
                <a:ea typeface="+mn-lt"/>
                <a:cs typeface="+mn-lt"/>
              </a:rPr>
              <a:t>arrival_date</a:t>
            </a:r>
            <a:r>
              <a:rPr lang="en-US" dirty="0">
                <a:ea typeface="+mn-lt"/>
                <a:cs typeface="+mn-lt"/>
              </a:rPr>
              <a:t>) = 2002;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8" y="0"/>
            <a:ext cx="1900252" cy="6858000"/>
            <a:chOff x="10291748" y="0"/>
            <a:chExt cx="1900252" cy="6858000"/>
          </a:xfrm>
        </p:grpSpPr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393749-7AE6-1341-8D2D-3F036985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248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9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PunchcardVTI</vt:lpstr>
      <vt:lpstr>Hotel Reservation Analysis in SQL </vt:lpstr>
      <vt:lpstr>Dataset Details:  The dataset includes the following columns:   Booking_ID  no_of_adults   no_of_children   no_of_weekend_nights  no_of_week_nights  type_of_meal_plan   room_type_reserved   lead_time   arrival_date  market_segment_type  avg_price_per_room  booking_status </vt:lpstr>
      <vt:lpstr>Questions :</vt:lpstr>
      <vt:lpstr>Questions : </vt:lpstr>
      <vt:lpstr>Questions : </vt:lpstr>
      <vt:lpstr>Q: 1. What is the total number of reservations in the dataset?  </vt:lpstr>
      <vt:lpstr>Q: 2. Which meal plan is the mostpopular among guests?   </vt:lpstr>
      <vt:lpstr>Q: 3. What is the average price per room for reservations involving children?   </vt:lpstr>
      <vt:lpstr>Q: 4. How many reservations were made for the year 20XX (replace XX with the desired year)?   </vt:lpstr>
      <vt:lpstr>Q: 5. What is the most commonly booked room type?   </vt:lpstr>
      <vt:lpstr>Q: 6. How many reservations fall on a weekend (no_of_weekend_nights &gt; 0)?  </vt:lpstr>
      <vt:lpstr>Q:7. What is the highest and lowest lead time for reservations?  </vt:lpstr>
      <vt:lpstr>Q: 8. What is the most common market segment type for reservations?   </vt:lpstr>
      <vt:lpstr>Q: 9. How many reservations have a booking status of "Confirmed"?   </vt:lpstr>
      <vt:lpstr>Q: 10. What is the total number of adults and children across all reservations?   </vt:lpstr>
      <vt:lpstr>Q: 11. What is the average number of weekend nights for reservations involving children?  </vt:lpstr>
      <vt:lpstr>Q: 12. How many reservations were made in each month of the year?   </vt:lpstr>
      <vt:lpstr>Q: 13. What is the average number of nights (both weekend and weekday) spent by guests for each room type?   </vt:lpstr>
      <vt:lpstr>Q: 14. For reservations involving children, what is the most common room type, and what is the average  price for that room type?   </vt:lpstr>
      <vt:lpstr>Q: 15. Find the market segment type that generates the highest average price per room.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251</cp:revision>
  <dcterms:created xsi:type="dcterms:W3CDTF">2024-06-24T06:15:12Z</dcterms:created>
  <dcterms:modified xsi:type="dcterms:W3CDTF">2024-06-25T02:26:17Z</dcterms:modified>
</cp:coreProperties>
</file>