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0" r:id="rId3"/>
    <p:sldId id="261" r:id="rId4"/>
    <p:sldId id="263" r:id="rId5"/>
    <p:sldId id="257" r:id="rId6"/>
    <p:sldId id="265"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B78930B-4533-40D9-A74E-F9E05C8779CA}">
          <p14:sldIdLst>
            <p14:sldId id="256"/>
            <p14:sldId id="260"/>
            <p14:sldId id="261"/>
            <p14:sldId id="263"/>
            <p14:sldId id="257"/>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F78301-792A-4759-CDFD-8212B2E3114F}" v="674" dt="2024-07-05T14:57:37.2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C57FB2-5F36-4026-B037-F0DADF2BA9A3}"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F3E46E7A-B50A-4D07-943E-E26E1A4D1376}">
      <dgm:prSet/>
      <dgm:spPr/>
      <dgm:t>
        <a:bodyPr/>
        <a:lstStyle/>
        <a:p>
          <a:r>
            <a:rPr lang="en-US" dirty="0"/>
            <a:t>This internship project aims to conduct a comprehensive analysis of YouTube songs data using Power BI. </a:t>
          </a:r>
        </a:p>
      </dgm:t>
    </dgm:pt>
    <dgm:pt modelId="{CD6881F6-66DF-43CF-AE38-5E273B6C752F}" type="parTrans" cxnId="{C5015656-5DEB-497B-82E1-47A26CEDED08}">
      <dgm:prSet/>
      <dgm:spPr/>
      <dgm:t>
        <a:bodyPr/>
        <a:lstStyle/>
        <a:p>
          <a:endParaRPr lang="en-US"/>
        </a:p>
      </dgm:t>
    </dgm:pt>
    <dgm:pt modelId="{44972DB8-F0B2-42AE-A2AB-B3FE8FFACF5F}" type="sibTrans" cxnId="{C5015656-5DEB-497B-82E1-47A26CEDED08}">
      <dgm:prSet/>
      <dgm:spPr/>
      <dgm:t>
        <a:bodyPr/>
        <a:lstStyle/>
        <a:p>
          <a:endParaRPr lang="en-US"/>
        </a:p>
      </dgm:t>
    </dgm:pt>
    <dgm:pt modelId="{E2B965D5-08CF-42A2-86D2-D2126A7979B0}">
      <dgm:prSet/>
      <dgm:spPr/>
      <dgm:t>
        <a:bodyPr/>
        <a:lstStyle/>
        <a:p>
          <a:pPr rtl="0"/>
          <a:r>
            <a:rPr lang="en-US" dirty="0"/>
            <a:t>The dataset contains key attributes such as video ID, channel title, title, description, tags, published date, view count, like count, favorite count, comment count, video duration, video definition, and caption details.</a:t>
          </a:r>
          <a:r>
            <a:rPr lang="en-US" dirty="0">
              <a:latin typeface="Century Gothic" panose="020B0502020202020204"/>
            </a:rPr>
            <a:t> </a:t>
          </a:r>
        </a:p>
      </dgm:t>
    </dgm:pt>
    <dgm:pt modelId="{CFAECAF2-6075-48DE-9D6C-BE791B64BA0A}" type="parTrans" cxnId="{993FF061-F13C-4496-921A-2B4C9C62B5BB}">
      <dgm:prSet/>
      <dgm:spPr/>
      <dgm:t>
        <a:bodyPr/>
        <a:lstStyle/>
        <a:p>
          <a:endParaRPr lang="en-US"/>
        </a:p>
      </dgm:t>
    </dgm:pt>
    <dgm:pt modelId="{C0E8F773-D3B3-4D66-937E-1F3A3AFCB147}" type="sibTrans" cxnId="{993FF061-F13C-4496-921A-2B4C9C62B5BB}">
      <dgm:prSet/>
      <dgm:spPr/>
      <dgm:t>
        <a:bodyPr/>
        <a:lstStyle/>
        <a:p>
          <a:endParaRPr lang="en-US"/>
        </a:p>
      </dgm:t>
    </dgm:pt>
    <dgm:pt modelId="{5BF7C72A-E082-4A30-BC6D-51EEDBEBCD93}">
      <dgm:prSet phldr="0"/>
      <dgm:spPr/>
      <dgm:t>
        <a:bodyPr/>
        <a:lstStyle/>
        <a:p>
          <a:pPr rtl="0"/>
          <a:r>
            <a:rPr lang="en-US" dirty="0"/>
            <a:t>The goal is to utilize Power BI to create insightful visualizations and reports that provide a deeper understanding of YouTube songs' performance, popularity, and user engagement.</a:t>
          </a:r>
          <a:r>
            <a:rPr lang="en-US" dirty="0">
              <a:latin typeface="Century Gothic" panose="020B0502020202020204"/>
            </a:rPr>
            <a:t> </a:t>
          </a:r>
        </a:p>
      </dgm:t>
    </dgm:pt>
    <dgm:pt modelId="{8A14E29F-821B-49B8-ACF6-AAFD622F1CAB}" type="parTrans" cxnId="{25CE885F-2214-4588-8763-95BDF7F6DC3B}">
      <dgm:prSet/>
      <dgm:spPr/>
    </dgm:pt>
    <dgm:pt modelId="{3EEE78FF-B52D-4DA1-AF47-895E407CC66D}" type="sibTrans" cxnId="{25CE885F-2214-4588-8763-95BDF7F6DC3B}">
      <dgm:prSet/>
      <dgm:spPr/>
    </dgm:pt>
    <dgm:pt modelId="{C2EADAA0-4208-4B5D-89EE-7C1887B62785}">
      <dgm:prSet phldr="0"/>
      <dgm:spPr/>
      <dgm:t>
        <a:bodyPr/>
        <a:lstStyle/>
        <a:p>
          <a:pPr rtl="0"/>
          <a:r>
            <a:rPr lang="en-US" dirty="0"/>
            <a:t>The analysis aims to uncover trends, preferences, and patterns in the data to aid content creators </a:t>
          </a:r>
          <a:r>
            <a:rPr lang="en-US" dirty="0">
              <a:latin typeface="Century Gothic" panose="020B0502020202020204"/>
            </a:rPr>
            <a:t>and stakeholders</a:t>
          </a:r>
          <a:r>
            <a:rPr lang="en-US" dirty="0"/>
            <a:t> in optimizing their YouTube song content.</a:t>
          </a:r>
        </a:p>
      </dgm:t>
    </dgm:pt>
    <dgm:pt modelId="{3FD63E85-FC58-4F99-A2F2-48CB77066ADD}" type="parTrans" cxnId="{6255CB2B-B1BC-46A3-A58A-B18FA55F4E8B}">
      <dgm:prSet/>
      <dgm:spPr/>
    </dgm:pt>
    <dgm:pt modelId="{25CA5246-A91D-452C-9524-D162B9E79B23}" type="sibTrans" cxnId="{6255CB2B-B1BC-46A3-A58A-B18FA55F4E8B}">
      <dgm:prSet/>
      <dgm:spPr/>
    </dgm:pt>
    <dgm:pt modelId="{EAF5C6B8-E37B-40EF-B1A9-7D44DB9002C1}" type="pres">
      <dgm:prSet presAssocID="{3FC57FB2-5F36-4026-B037-F0DADF2BA9A3}" presName="linear" presStyleCnt="0">
        <dgm:presLayoutVars>
          <dgm:animLvl val="lvl"/>
          <dgm:resizeHandles val="exact"/>
        </dgm:presLayoutVars>
      </dgm:prSet>
      <dgm:spPr/>
    </dgm:pt>
    <dgm:pt modelId="{78054024-3AA3-4435-96B3-445BBB054818}" type="pres">
      <dgm:prSet presAssocID="{F3E46E7A-B50A-4D07-943E-E26E1A4D1376}" presName="parentText" presStyleLbl="node1" presStyleIdx="0" presStyleCnt="4">
        <dgm:presLayoutVars>
          <dgm:chMax val="0"/>
          <dgm:bulletEnabled val="1"/>
        </dgm:presLayoutVars>
      </dgm:prSet>
      <dgm:spPr/>
    </dgm:pt>
    <dgm:pt modelId="{08C51E54-2C81-4916-AF5F-046571379EA6}" type="pres">
      <dgm:prSet presAssocID="{44972DB8-F0B2-42AE-A2AB-B3FE8FFACF5F}" presName="spacer" presStyleCnt="0"/>
      <dgm:spPr/>
    </dgm:pt>
    <dgm:pt modelId="{D6925441-E96C-403C-8E2C-A21B9AF3D882}" type="pres">
      <dgm:prSet presAssocID="{E2B965D5-08CF-42A2-86D2-D2126A7979B0}" presName="parentText" presStyleLbl="node1" presStyleIdx="1" presStyleCnt="4">
        <dgm:presLayoutVars>
          <dgm:chMax val="0"/>
          <dgm:bulletEnabled val="1"/>
        </dgm:presLayoutVars>
      </dgm:prSet>
      <dgm:spPr/>
    </dgm:pt>
    <dgm:pt modelId="{84A265C6-2DCD-47A5-AC1A-A4D30F973737}" type="pres">
      <dgm:prSet presAssocID="{C0E8F773-D3B3-4D66-937E-1F3A3AFCB147}" presName="spacer" presStyleCnt="0"/>
      <dgm:spPr/>
    </dgm:pt>
    <dgm:pt modelId="{385D167B-68F7-4818-92ED-2F56FD29F44C}" type="pres">
      <dgm:prSet presAssocID="{5BF7C72A-E082-4A30-BC6D-51EEDBEBCD93}" presName="parentText" presStyleLbl="node1" presStyleIdx="2" presStyleCnt="4">
        <dgm:presLayoutVars>
          <dgm:chMax val="0"/>
          <dgm:bulletEnabled val="1"/>
        </dgm:presLayoutVars>
      </dgm:prSet>
      <dgm:spPr/>
    </dgm:pt>
    <dgm:pt modelId="{E5E71E87-E285-4F65-91B8-9C802403D614}" type="pres">
      <dgm:prSet presAssocID="{3EEE78FF-B52D-4DA1-AF47-895E407CC66D}" presName="spacer" presStyleCnt="0"/>
      <dgm:spPr/>
    </dgm:pt>
    <dgm:pt modelId="{3010E479-A1B0-45A4-A338-B1495CD99577}" type="pres">
      <dgm:prSet presAssocID="{C2EADAA0-4208-4B5D-89EE-7C1887B62785}" presName="parentText" presStyleLbl="node1" presStyleIdx="3" presStyleCnt="4">
        <dgm:presLayoutVars>
          <dgm:chMax val="0"/>
          <dgm:bulletEnabled val="1"/>
        </dgm:presLayoutVars>
      </dgm:prSet>
      <dgm:spPr/>
    </dgm:pt>
  </dgm:ptLst>
  <dgm:cxnLst>
    <dgm:cxn modelId="{000C1C26-38BA-460A-A49D-0CF8176081A1}" type="presOf" srcId="{3FC57FB2-5F36-4026-B037-F0DADF2BA9A3}" destId="{EAF5C6B8-E37B-40EF-B1A9-7D44DB9002C1}" srcOrd="0" destOrd="0" presId="urn:microsoft.com/office/officeart/2005/8/layout/vList2"/>
    <dgm:cxn modelId="{6255CB2B-B1BC-46A3-A58A-B18FA55F4E8B}" srcId="{3FC57FB2-5F36-4026-B037-F0DADF2BA9A3}" destId="{C2EADAA0-4208-4B5D-89EE-7C1887B62785}" srcOrd="3" destOrd="0" parTransId="{3FD63E85-FC58-4F99-A2F2-48CB77066ADD}" sibTransId="{25CA5246-A91D-452C-9524-D162B9E79B23}"/>
    <dgm:cxn modelId="{E191E05D-B162-41B1-AB05-CCC0C1724C16}" type="presOf" srcId="{C2EADAA0-4208-4B5D-89EE-7C1887B62785}" destId="{3010E479-A1B0-45A4-A338-B1495CD99577}" srcOrd="0" destOrd="0" presId="urn:microsoft.com/office/officeart/2005/8/layout/vList2"/>
    <dgm:cxn modelId="{25CE885F-2214-4588-8763-95BDF7F6DC3B}" srcId="{3FC57FB2-5F36-4026-B037-F0DADF2BA9A3}" destId="{5BF7C72A-E082-4A30-BC6D-51EEDBEBCD93}" srcOrd="2" destOrd="0" parTransId="{8A14E29F-821B-49B8-ACF6-AAFD622F1CAB}" sibTransId="{3EEE78FF-B52D-4DA1-AF47-895E407CC66D}"/>
    <dgm:cxn modelId="{993FF061-F13C-4496-921A-2B4C9C62B5BB}" srcId="{3FC57FB2-5F36-4026-B037-F0DADF2BA9A3}" destId="{E2B965D5-08CF-42A2-86D2-D2126A7979B0}" srcOrd="1" destOrd="0" parTransId="{CFAECAF2-6075-48DE-9D6C-BE791B64BA0A}" sibTransId="{C0E8F773-D3B3-4D66-937E-1F3A3AFCB147}"/>
    <dgm:cxn modelId="{F8FA6962-F3F2-4C21-8C08-85A663713706}" type="presOf" srcId="{E2B965D5-08CF-42A2-86D2-D2126A7979B0}" destId="{D6925441-E96C-403C-8E2C-A21B9AF3D882}" srcOrd="0" destOrd="0" presId="urn:microsoft.com/office/officeart/2005/8/layout/vList2"/>
    <dgm:cxn modelId="{C5015656-5DEB-497B-82E1-47A26CEDED08}" srcId="{3FC57FB2-5F36-4026-B037-F0DADF2BA9A3}" destId="{F3E46E7A-B50A-4D07-943E-E26E1A4D1376}" srcOrd="0" destOrd="0" parTransId="{CD6881F6-66DF-43CF-AE38-5E273B6C752F}" sibTransId="{44972DB8-F0B2-42AE-A2AB-B3FE8FFACF5F}"/>
    <dgm:cxn modelId="{769F709B-5CA4-4108-8A31-6CFA1AB0B0CE}" type="presOf" srcId="{F3E46E7A-B50A-4D07-943E-E26E1A4D1376}" destId="{78054024-3AA3-4435-96B3-445BBB054818}" srcOrd="0" destOrd="0" presId="urn:microsoft.com/office/officeart/2005/8/layout/vList2"/>
    <dgm:cxn modelId="{2B983FF4-A89C-4B8D-A9F6-E7D27F9F3D43}" type="presOf" srcId="{5BF7C72A-E082-4A30-BC6D-51EEDBEBCD93}" destId="{385D167B-68F7-4818-92ED-2F56FD29F44C}" srcOrd="0" destOrd="0" presId="urn:microsoft.com/office/officeart/2005/8/layout/vList2"/>
    <dgm:cxn modelId="{E281850A-DA5C-4565-83D9-66F788203E86}" type="presParOf" srcId="{EAF5C6B8-E37B-40EF-B1A9-7D44DB9002C1}" destId="{78054024-3AA3-4435-96B3-445BBB054818}" srcOrd="0" destOrd="0" presId="urn:microsoft.com/office/officeart/2005/8/layout/vList2"/>
    <dgm:cxn modelId="{11279B64-27D3-4CBA-A9ED-55C956E91470}" type="presParOf" srcId="{EAF5C6B8-E37B-40EF-B1A9-7D44DB9002C1}" destId="{08C51E54-2C81-4916-AF5F-046571379EA6}" srcOrd="1" destOrd="0" presId="urn:microsoft.com/office/officeart/2005/8/layout/vList2"/>
    <dgm:cxn modelId="{42A7EA45-0899-48A8-BCAC-52748CFD5226}" type="presParOf" srcId="{EAF5C6B8-E37B-40EF-B1A9-7D44DB9002C1}" destId="{D6925441-E96C-403C-8E2C-A21B9AF3D882}" srcOrd="2" destOrd="0" presId="urn:microsoft.com/office/officeart/2005/8/layout/vList2"/>
    <dgm:cxn modelId="{32963B02-0203-4D35-AE78-E5EC7AC8BABD}" type="presParOf" srcId="{EAF5C6B8-E37B-40EF-B1A9-7D44DB9002C1}" destId="{84A265C6-2DCD-47A5-AC1A-A4D30F973737}" srcOrd="3" destOrd="0" presId="urn:microsoft.com/office/officeart/2005/8/layout/vList2"/>
    <dgm:cxn modelId="{BAB83233-2968-48D5-B674-5FD5F9D1BBBE}" type="presParOf" srcId="{EAF5C6B8-E37B-40EF-B1A9-7D44DB9002C1}" destId="{385D167B-68F7-4818-92ED-2F56FD29F44C}" srcOrd="4" destOrd="0" presId="urn:microsoft.com/office/officeart/2005/8/layout/vList2"/>
    <dgm:cxn modelId="{75119578-5BB0-428A-8658-BD9B31433050}" type="presParOf" srcId="{EAF5C6B8-E37B-40EF-B1A9-7D44DB9002C1}" destId="{E5E71E87-E285-4F65-91B8-9C802403D614}" srcOrd="5" destOrd="0" presId="urn:microsoft.com/office/officeart/2005/8/layout/vList2"/>
    <dgm:cxn modelId="{DDEE4848-EF8E-46C4-9571-12D7F508D67E}" type="presParOf" srcId="{EAF5C6B8-E37B-40EF-B1A9-7D44DB9002C1}" destId="{3010E479-A1B0-45A4-A338-B1495CD99577}"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054024-3AA3-4435-96B3-445BBB054818}">
      <dsp:nvSpPr>
        <dsp:cNvPr id="0" name=""/>
        <dsp:cNvSpPr/>
      </dsp:nvSpPr>
      <dsp:spPr>
        <a:xfrm>
          <a:off x="0" y="306691"/>
          <a:ext cx="7791805" cy="1461915"/>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This internship project aims to conduct a comprehensive analysis of YouTube songs data using Power BI. </a:t>
          </a:r>
        </a:p>
      </dsp:txBody>
      <dsp:txXfrm>
        <a:off x="71365" y="378056"/>
        <a:ext cx="7649075" cy="1319185"/>
      </dsp:txXfrm>
    </dsp:sp>
    <dsp:sp modelId="{D6925441-E96C-403C-8E2C-A21B9AF3D882}">
      <dsp:nvSpPr>
        <dsp:cNvPr id="0" name=""/>
        <dsp:cNvSpPr/>
      </dsp:nvSpPr>
      <dsp:spPr>
        <a:xfrm>
          <a:off x="0" y="1829086"/>
          <a:ext cx="7791805" cy="1461915"/>
        </a:xfrm>
        <a:prstGeom prst="roundRect">
          <a:avLst/>
        </a:prstGeom>
        <a:gradFill rotWithShape="0">
          <a:gsLst>
            <a:gs pos="0">
              <a:schemeClr val="accent2">
                <a:hueOff val="-163625"/>
                <a:satOff val="12937"/>
                <a:lumOff val="-261"/>
                <a:alphaOff val="0"/>
                <a:tint val="96000"/>
                <a:lumMod val="104000"/>
              </a:schemeClr>
            </a:gs>
            <a:gs pos="100000">
              <a:schemeClr val="accent2">
                <a:hueOff val="-163625"/>
                <a:satOff val="12937"/>
                <a:lumOff val="-261"/>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dirty="0"/>
            <a:t>The dataset contains key attributes such as video ID, channel title, title, description, tags, published date, view count, like count, favorite count, comment count, video duration, video definition, and caption details.</a:t>
          </a:r>
          <a:r>
            <a:rPr lang="en-US" sz="2100" kern="1200" dirty="0">
              <a:latin typeface="Century Gothic" panose="020B0502020202020204"/>
            </a:rPr>
            <a:t> </a:t>
          </a:r>
        </a:p>
      </dsp:txBody>
      <dsp:txXfrm>
        <a:off x="71365" y="1900451"/>
        <a:ext cx="7649075" cy="1319185"/>
      </dsp:txXfrm>
    </dsp:sp>
    <dsp:sp modelId="{385D167B-68F7-4818-92ED-2F56FD29F44C}">
      <dsp:nvSpPr>
        <dsp:cNvPr id="0" name=""/>
        <dsp:cNvSpPr/>
      </dsp:nvSpPr>
      <dsp:spPr>
        <a:xfrm>
          <a:off x="0" y="3351482"/>
          <a:ext cx="7791805" cy="1461915"/>
        </a:xfrm>
        <a:prstGeom prst="roundRect">
          <a:avLst/>
        </a:prstGeom>
        <a:gradFill rotWithShape="0">
          <a:gsLst>
            <a:gs pos="0">
              <a:schemeClr val="accent2">
                <a:hueOff val="-327250"/>
                <a:satOff val="25875"/>
                <a:lumOff val="-523"/>
                <a:alphaOff val="0"/>
                <a:tint val="96000"/>
                <a:lumMod val="104000"/>
              </a:schemeClr>
            </a:gs>
            <a:gs pos="100000">
              <a:schemeClr val="accent2">
                <a:hueOff val="-327250"/>
                <a:satOff val="25875"/>
                <a:lumOff val="-523"/>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dirty="0"/>
            <a:t>The goal is to utilize Power BI to create insightful visualizations and reports that provide a deeper understanding of YouTube songs' performance, popularity, and user engagement.</a:t>
          </a:r>
          <a:r>
            <a:rPr lang="en-US" sz="2100" kern="1200" dirty="0">
              <a:latin typeface="Century Gothic" panose="020B0502020202020204"/>
            </a:rPr>
            <a:t> </a:t>
          </a:r>
        </a:p>
      </dsp:txBody>
      <dsp:txXfrm>
        <a:off x="71365" y="3422847"/>
        <a:ext cx="7649075" cy="1319185"/>
      </dsp:txXfrm>
    </dsp:sp>
    <dsp:sp modelId="{3010E479-A1B0-45A4-A338-B1495CD99577}">
      <dsp:nvSpPr>
        <dsp:cNvPr id="0" name=""/>
        <dsp:cNvSpPr/>
      </dsp:nvSpPr>
      <dsp:spPr>
        <a:xfrm>
          <a:off x="0" y="4873877"/>
          <a:ext cx="7791805" cy="1461915"/>
        </a:xfrm>
        <a:prstGeom prst="roundRect">
          <a:avLst/>
        </a:prstGeom>
        <a:gradFill rotWithShape="0">
          <a:gsLst>
            <a:gs pos="0">
              <a:schemeClr val="accent2">
                <a:hueOff val="-490875"/>
                <a:satOff val="38812"/>
                <a:lumOff val="-784"/>
                <a:alphaOff val="0"/>
                <a:tint val="96000"/>
                <a:lumMod val="104000"/>
              </a:schemeClr>
            </a:gs>
            <a:gs pos="100000">
              <a:schemeClr val="accent2">
                <a:hueOff val="-490875"/>
                <a:satOff val="38812"/>
                <a:lumOff val="-784"/>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dirty="0"/>
            <a:t>The analysis aims to uncover trends, preferences, and patterns in the data to aid content creators </a:t>
          </a:r>
          <a:r>
            <a:rPr lang="en-US" sz="2100" kern="1200" dirty="0">
              <a:latin typeface="Century Gothic" panose="020B0502020202020204"/>
            </a:rPr>
            <a:t>and stakeholders</a:t>
          </a:r>
          <a:r>
            <a:rPr lang="en-US" sz="2100" kern="1200" dirty="0"/>
            <a:t> in optimizing their YouTube song content.</a:t>
          </a:r>
        </a:p>
      </dsp:txBody>
      <dsp:txXfrm>
        <a:off x="71365" y="4945242"/>
        <a:ext cx="7649075" cy="13191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dirty="0"/>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68908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79507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77956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38921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95924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dirty="0"/>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464820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263735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095729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0657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99238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dirty="0"/>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9068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94228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28946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71395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2212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22053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7/5/2024</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62484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7/5/2024</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9533284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4" name="Picture 3" descr="An abstract genetic concept">
            <a:extLst>
              <a:ext uri="{FF2B5EF4-FFF2-40B4-BE49-F238E27FC236}">
                <a16:creationId xmlns:a16="http://schemas.microsoft.com/office/drawing/2014/main" id="{855B698B-0C7B-1A67-87CB-E98876F6CF3A}"/>
              </a:ext>
            </a:extLst>
          </p:cNvPr>
          <p:cNvPicPr>
            <a:picLocks noChangeAspect="1"/>
          </p:cNvPicPr>
          <p:nvPr/>
        </p:nvPicPr>
        <p:blipFill rotWithShape="1">
          <a:blip r:embed="rId3">
            <a:alphaModFix amt="15000"/>
          </a:blip>
          <a:srcRect t="21869" b="21881"/>
          <a:stretch/>
        </p:blipFill>
        <p:spPr>
          <a:xfrm>
            <a:off x="20" y="10"/>
            <a:ext cx="12191980" cy="6857990"/>
          </a:xfrm>
          <a:prstGeom prst="rect">
            <a:avLst/>
          </a:prstGeom>
        </p:spPr>
      </p:pic>
      <p:sp>
        <p:nvSpPr>
          <p:cNvPr id="2" name="Title 1"/>
          <p:cNvSpPr>
            <a:spLocks noGrp="1"/>
          </p:cNvSpPr>
          <p:nvPr>
            <p:ph type="ctrTitle"/>
          </p:nvPr>
        </p:nvSpPr>
        <p:spPr>
          <a:xfrm>
            <a:off x="1751012" y="609601"/>
            <a:ext cx="8676222" cy="3200400"/>
          </a:xfrm>
        </p:spPr>
        <p:txBody>
          <a:bodyPr>
            <a:normAutofit/>
          </a:bodyPr>
          <a:lstStyle/>
          <a:p>
            <a:r>
              <a:rPr lang="en-US" dirty="0">
                <a:latin typeface="Calibri"/>
                <a:ea typeface="Calibri"/>
                <a:cs typeface="Calibri"/>
              </a:rPr>
              <a:t>Songs Analysis </a:t>
            </a:r>
            <a:br>
              <a:rPr lang="en-US" dirty="0">
                <a:latin typeface="Calibri"/>
                <a:ea typeface="Calibri"/>
                <a:cs typeface="Calibri"/>
              </a:rPr>
            </a:br>
            <a:r>
              <a:rPr lang="en-US" dirty="0">
                <a:latin typeface="Calibri"/>
                <a:ea typeface="Calibri"/>
                <a:cs typeface="Calibri"/>
              </a:rPr>
              <a:t>with </a:t>
            </a:r>
            <a:br>
              <a:rPr lang="en-US" dirty="0">
                <a:latin typeface="Calibri"/>
                <a:ea typeface="Calibri"/>
                <a:cs typeface="Calibri"/>
              </a:rPr>
            </a:br>
            <a:r>
              <a:rPr lang="en-US" dirty="0">
                <a:latin typeface="Calibri"/>
                <a:ea typeface="Calibri"/>
                <a:cs typeface="Calibri"/>
              </a:rPr>
              <a:t>Power BI</a:t>
            </a:r>
            <a:endParaRPr lang="en-US" dirty="0"/>
          </a:p>
          <a:p>
            <a:endParaRPr lang="en-US" dirty="0">
              <a:latin typeface="Arial"/>
              <a:cs typeface="Arial"/>
            </a:endParaRPr>
          </a:p>
          <a:p>
            <a:endParaRPr lang="en-US" dirty="0"/>
          </a:p>
        </p:txBody>
      </p:sp>
      <p:sp>
        <p:nvSpPr>
          <p:cNvPr id="3" name="Subtitle 2"/>
          <p:cNvSpPr>
            <a:spLocks noGrp="1"/>
          </p:cNvSpPr>
          <p:nvPr>
            <p:ph type="subTitle" idx="1"/>
          </p:nvPr>
        </p:nvSpPr>
        <p:spPr>
          <a:xfrm>
            <a:off x="1751012" y="3886200"/>
            <a:ext cx="8676222" cy="1905000"/>
          </a:xfrm>
        </p:spPr>
        <p:txBody>
          <a:bodyPr>
            <a:normAutofit/>
          </a:bodyPr>
          <a:lstStyle/>
          <a:p>
            <a:r>
              <a:rPr lang="en-US" b="1" dirty="0"/>
              <a:t>Presented by :</a:t>
            </a:r>
            <a:r>
              <a:rPr lang="en-US" dirty="0"/>
              <a:t>  MD </a:t>
            </a:r>
            <a:r>
              <a:rPr lang="en-US" dirty="0" err="1"/>
              <a:t>Sozon</a:t>
            </a:r>
          </a:p>
          <a:p>
            <a:r>
              <a:rPr lang="en-US" b="1" dirty="0"/>
              <a:t>Batch :</a:t>
            </a:r>
            <a:r>
              <a:rPr lang="en-US" dirty="0"/>
              <a:t> MIP-DA-10</a:t>
            </a:r>
            <a:endParaRPr lang="en-US">
              <a:latin typeface="Arial"/>
              <a:cs typeface="Arial"/>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53166C88-7E6F-099E-9EB3-65A7B143F4D7}"/>
              </a:ext>
            </a:extLst>
          </p:cNvPr>
          <p:cNvSpPr>
            <a:spLocks noGrp="1"/>
          </p:cNvSpPr>
          <p:nvPr>
            <p:ph type="title"/>
          </p:nvPr>
        </p:nvSpPr>
        <p:spPr>
          <a:xfrm>
            <a:off x="387629" y="1119735"/>
            <a:ext cx="3311535" cy="3675908"/>
          </a:xfrm>
        </p:spPr>
        <p:txBody>
          <a:bodyPr anchor="ctr">
            <a:normAutofit/>
          </a:bodyPr>
          <a:lstStyle/>
          <a:p>
            <a:r>
              <a:rPr lang="en-US" sz="4400" b="1" dirty="0">
                <a:gradFill flip="none">
                  <a:gsLst>
                    <a:gs pos="0">
                      <a:srgbClr val="FFFFFF"/>
                    </a:gs>
                    <a:gs pos="100000">
                      <a:srgbClr val="FFFFFF"/>
                    </a:gs>
                  </a:gsLst>
                  <a:lin ang="5580000" scaled="0"/>
                  <a:tileRect/>
                </a:gradFill>
              </a:rPr>
              <a:t>Problem </a:t>
            </a:r>
            <a:br>
              <a:rPr lang="en-US" sz="4400" b="1" dirty="0">
                <a:gradFill flip="none">
                  <a:gsLst>
                    <a:gs pos="0">
                      <a:srgbClr val="FFFFFF"/>
                    </a:gs>
                    <a:gs pos="100000">
                      <a:srgbClr val="FFFFFF"/>
                    </a:gs>
                  </a:gsLst>
                  <a:lin ang="5580000" scaled="0"/>
                  <a:tileRect/>
                </a:gradFill>
              </a:rPr>
            </a:br>
            <a:r>
              <a:rPr lang="en-US" sz="4400" b="1" dirty="0">
                <a:gradFill flip="none">
                  <a:gsLst>
                    <a:gs pos="0">
                      <a:srgbClr val="FFFFFF"/>
                    </a:gs>
                    <a:gs pos="100000">
                      <a:srgbClr val="FFFFFF"/>
                    </a:gs>
                  </a:gsLst>
                  <a:lin ang="5580000" scaled="0"/>
                  <a:tileRect/>
                </a:gradFill>
              </a:rPr>
              <a:t>Statement </a:t>
            </a:r>
            <a:endParaRPr lang="en-US" sz="4400" b="1" dirty="0">
              <a:gradFill flip="none" rotWithShape="1">
                <a:gsLst>
                  <a:gs pos="0">
                    <a:prstClr val="white"/>
                  </a:gs>
                  <a:gs pos="100000">
                    <a:prstClr val="white">
                      <a:lumMod val="65000"/>
                    </a:prstClr>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42" name="Rectangle 41">
            <a:extLst>
              <a:ext uri="{FF2B5EF4-FFF2-40B4-BE49-F238E27FC236}">
                <a16:creationId xmlns:a16="http://schemas.microsoft.com/office/drawing/2014/main" id="{7E475056-B0EB-44BE-8568-61ABEFB2E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8132066"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F2C8E2EC-73A4-48C2-B4D7-D7726BD908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9971"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46" name="Rectangle 45">
            <a:extLst>
              <a:ext uri="{FF2B5EF4-FFF2-40B4-BE49-F238E27FC236}">
                <a16:creationId xmlns:a16="http://schemas.microsoft.com/office/drawing/2014/main" id="{E82ABBDC-7A44-4AE8-A04F-B5495481B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94952"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37" name="Content Placeholder 18">
            <a:extLst>
              <a:ext uri="{FF2B5EF4-FFF2-40B4-BE49-F238E27FC236}">
                <a16:creationId xmlns:a16="http://schemas.microsoft.com/office/drawing/2014/main" id="{A25114CF-EED4-FF6F-2C23-B722A4FCB3BE}"/>
              </a:ext>
            </a:extLst>
          </p:cNvPr>
          <p:cNvGraphicFramePr>
            <a:graphicFrameLocks noGrp="1"/>
          </p:cNvGraphicFramePr>
          <p:nvPr>
            <p:ph idx="1"/>
            <p:extLst>
              <p:ext uri="{D42A27DB-BD31-4B8C-83A1-F6EECF244321}">
                <p14:modId xmlns:p14="http://schemas.microsoft.com/office/powerpoint/2010/main" val="793960546"/>
              </p:ext>
            </p:extLst>
          </p:nvPr>
        </p:nvGraphicFramePr>
        <p:xfrm>
          <a:off x="4292375" y="175491"/>
          <a:ext cx="7791805" cy="66424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789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B6555-04D5-34FC-7527-03B3691F8623}"/>
              </a:ext>
            </a:extLst>
          </p:cNvPr>
          <p:cNvSpPr>
            <a:spLocks noGrp="1"/>
          </p:cNvSpPr>
          <p:nvPr>
            <p:ph type="title"/>
          </p:nvPr>
        </p:nvSpPr>
        <p:spPr>
          <a:xfrm>
            <a:off x="3052433" y="238927"/>
            <a:ext cx="5845772" cy="1168343"/>
          </a:xfrm>
        </p:spPr>
        <p:txBody>
          <a:bodyPr>
            <a:normAutofit/>
          </a:bodyPr>
          <a:lstStyle/>
          <a:p>
            <a:pPr>
              <a:lnSpc>
                <a:spcPct val="90000"/>
              </a:lnSpc>
              <a:spcBef>
                <a:spcPts val="900"/>
              </a:spcBef>
            </a:pPr>
            <a:endParaRPr lang="en-US" dirty="0">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latin typeface="Century Gothic"/>
              <a:ea typeface="Calibri"/>
              <a:cs typeface="Calibri"/>
            </a:endParaRPr>
          </a:p>
          <a:p>
            <a:pPr>
              <a:lnSpc>
                <a:spcPct val="90000"/>
              </a:lnSpc>
            </a:pPr>
            <a:endParaRPr lang="en-US"/>
          </a:p>
        </p:txBody>
      </p:sp>
      <p:sp>
        <p:nvSpPr>
          <p:cNvPr id="3" name="Content Placeholder 2">
            <a:extLst>
              <a:ext uri="{FF2B5EF4-FFF2-40B4-BE49-F238E27FC236}">
                <a16:creationId xmlns:a16="http://schemas.microsoft.com/office/drawing/2014/main" id="{EDEE2D6E-5457-E996-2512-C48318D0704E}"/>
              </a:ext>
            </a:extLst>
          </p:cNvPr>
          <p:cNvSpPr>
            <a:spLocks noGrp="1"/>
          </p:cNvSpPr>
          <p:nvPr>
            <p:ph idx="1"/>
          </p:nvPr>
        </p:nvSpPr>
        <p:spPr>
          <a:xfrm>
            <a:off x="322865" y="998115"/>
            <a:ext cx="5467168" cy="2808591"/>
          </a:xfrm>
        </p:spPr>
        <p:txBody>
          <a:bodyPr vert="horz" lIns="91440" tIns="45720" rIns="91440" bIns="45720" rtlCol="0" anchor="ctr">
            <a:noAutofit/>
          </a:bodyPr>
          <a:lstStyle/>
          <a:p>
            <a:pPr>
              <a:buNone/>
            </a:pPr>
            <a:r>
              <a:rPr lang="en-US" sz="2400" b="1">
                <a:gradFill flip="none">
                  <a:gsLst>
                    <a:gs pos="0">
                      <a:srgbClr val="FFFFFF"/>
                    </a:gs>
                    <a:gs pos="100000">
                      <a:srgbClr val="FFFFFF"/>
                    </a:gs>
                  </a:gsLst>
                  <a:lin ang="5580000" scaled="0"/>
                  <a:tileRect/>
                </a:gradFill>
                <a:latin typeface="Calibri"/>
                <a:ea typeface="Calibri"/>
                <a:cs typeface="Calibri"/>
              </a:rPr>
              <a:t>1. Data Cleaning and Preparation: </a:t>
            </a:r>
            <a:endParaRPr lang="en-US" sz="2400" b="1">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a:p>
            <a:pPr>
              <a:buNone/>
            </a:pPr>
            <a:r>
              <a:rPr lang="en-US" sz="2400" b="1" dirty="0">
                <a:gradFill flip="none">
                  <a:gsLst>
                    <a:gs pos="0">
                      <a:srgbClr val="FFFFFF"/>
                    </a:gs>
                    <a:gs pos="100000">
                      <a:srgbClr val="FFFFFF"/>
                    </a:gs>
                  </a:gsLst>
                  <a:lin ang="5580000" scaled="0"/>
                  <a:tileRect/>
                </a:gradFill>
                <a:latin typeface="Calibri"/>
                <a:ea typeface="Calibri"/>
                <a:cs typeface="Calibri"/>
              </a:rPr>
              <a:t>- Clean and preprocess the dataset, handling missing values or outliers. </a:t>
            </a:r>
            <a:endParaRPr lang="en-US" sz="2400" b="1">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a:p>
            <a:pPr>
              <a:buNone/>
            </a:pPr>
            <a:r>
              <a:rPr lang="en-US" sz="2400" b="1" dirty="0">
                <a:gradFill flip="none">
                  <a:gsLst>
                    <a:gs pos="0">
                      <a:srgbClr val="FFFFFF"/>
                    </a:gs>
                    <a:gs pos="100000">
                      <a:srgbClr val="FFFFFF"/>
                    </a:gs>
                  </a:gsLst>
                  <a:lin ang="5580000" scaled="0"/>
                  <a:tileRect/>
                </a:gradFill>
                <a:latin typeface="Calibri"/>
                <a:ea typeface="Calibri"/>
                <a:cs typeface="Calibri"/>
              </a:rPr>
              <a:t>- Convert relevant columns to appropriate data types. </a:t>
            </a:r>
            <a:endParaRPr lang="en-US" sz="2400" b="1">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4" name="TextBox 3">
            <a:extLst>
              <a:ext uri="{FF2B5EF4-FFF2-40B4-BE49-F238E27FC236}">
                <a16:creationId xmlns:a16="http://schemas.microsoft.com/office/drawing/2014/main" id="{999318A4-1B3A-6B38-53ED-55EB5BF40A19}"/>
              </a:ext>
            </a:extLst>
          </p:cNvPr>
          <p:cNvSpPr txBox="1"/>
          <p:nvPr/>
        </p:nvSpPr>
        <p:spPr>
          <a:xfrm>
            <a:off x="3269806" y="411026"/>
            <a:ext cx="583777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t>Project Objectives :</a:t>
            </a:r>
          </a:p>
        </p:txBody>
      </p:sp>
      <p:sp>
        <p:nvSpPr>
          <p:cNvPr id="6" name="TextBox 5">
            <a:extLst>
              <a:ext uri="{FF2B5EF4-FFF2-40B4-BE49-F238E27FC236}">
                <a16:creationId xmlns:a16="http://schemas.microsoft.com/office/drawing/2014/main" id="{2E2AAA7E-E90D-C346-398B-6DF317B84D5B}"/>
              </a:ext>
            </a:extLst>
          </p:cNvPr>
          <p:cNvSpPr txBox="1"/>
          <p:nvPr/>
        </p:nvSpPr>
        <p:spPr>
          <a:xfrm>
            <a:off x="6349394" y="1917964"/>
            <a:ext cx="5498865" cy="32932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Calibri"/>
                <a:ea typeface="Calibri"/>
                <a:cs typeface="Calibri"/>
              </a:rPr>
              <a:t>2. Exploratory Data Analysis (EDA): </a:t>
            </a:r>
          </a:p>
          <a:p>
            <a:endParaRPr lang="en-US" sz="2400" dirty="0">
              <a:latin typeface="Calibri"/>
              <a:ea typeface="Calibri"/>
              <a:cs typeface="Calibri"/>
            </a:endParaRPr>
          </a:p>
          <a:p>
            <a:r>
              <a:rPr lang="en-US" sz="2400" dirty="0">
                <a:latin typeface="Calibri"/>
                <a:ea typeface="Calibri"/>
                <a:cs typeface="Calibri"/>
              </a:rPr>
              <a:t>- Explore patterns and distributions in view counts, like counts, and comments. </a:t>
            </a:r>
          </a:p>
          <a:p>
            <a:endParaRPr lang="en-US" sz="2400" dirty="0">
              <a:latin typeface="Calibri"/>
              <a:ea typeface="Calibri"/>
              <a:cs typeface="Calibri"/>
            </a:endParaRPr>
          </a:p>
          <a:p>
            <a:r>
              <a:rPr lang="en-US" sz="2400" dirty="0">
                <a:latin typeface="Calibri"/>
                <a:ea typeface="Calibri"/>
                <a:cs typeface="Calibri"/>
              </a:rPr>
              <a:t>- Identify trends in the popularity and engagement of YouTube song videos. </a:t>
            </a:r>
            <a:endParaRPr lang="en-US" sz="2400"/>
          </a:p>
          <a:p>
            <a:pPr algn="l"/>
            <a:endParaRPr lang="en-US" sz="4000" dirty="0"/>
          </a:p>
        </p:txBody>
      </p:sp>
      <p:sp>
        <p:nvSpPr>
          <p:cNvPr id="7" name="TextBox 6">
            <a:extLst>
              <a:ext uri="{FF2B5EF4-FFF2-40B4-BE49-F238E27FC236}">
                <a16:creationId xmlns:a16="http://schemas.microsoft.com/office/drawing/2014/main" id="{22EE2ECB-E03B-0318-8FDA-B006CE543F8F}"/>
              </a:ext>
            </a:extLst>
          </p:cNvPr>
          <p:cNvSpPr txBox="1"/>
          <p:nvPr/>
        </p:nvSpPr>
        <p:spPr>
          <a:xfrm>
            <a:off x="336661" y="4017885"/>
            <a:ext cx="5805310" cy="29238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Calibri"/>
                <a:ea typeface="Calibri"/>
                <a:cs typeface="Calibri"/>
              </a:rPr>
              <a:t>3. Content and Channel Analysis: </a:t>
            </a:r>
            <a:endParaRPr lang="en-US" sz="2400"/>
          </a:p>
          <a:p>
            <a:endParaRPr lang="en-US" sz="2400" dirty="0">
              <a:latin typeface="Calibri"/>
              <a:ea typeface="Calibri"/>
              <a:cs typeface="Calibri"/>
            </a:endParaRPr>
          </a:p>
          <a:p>
            <a:r>
              <a:rPr lang="en-US" sz="2400" dirty="0">
                <a:latin typeface="Calibri"/>
                <a:ea typeface="Calibri"/>
                <a:cs typeface="Calibri"/>
              </a:rPr>
              <a:t>- Analyze the distribution of videos across different channels. </a:t>
            </a:r>
            <a:endParaRPr lang="en-US" sz="2400">
              <a:latin typeface="Century Gothic" panose="020B0502020202020204"/>
              <a:ea typeface="Calibri"/>
              <a:cs typeface="Calibri"/>
            </a:endParaRPr>
          </a:p>
          <a:p>
            <a:r>
              <a:rPr lang="en-US" sz="2400" dirty="0">
                <a:latin typeface="Calibri"/>
                <a:ea typeface="Calibri"/>
                <a:cs typeface="Calibri"/>
              </a:rPr>
              <a:t>- Identify popular tags and their correlation with view counts. </a:t>
            </a:r>
            <a:endParaRPr lang="en-US" sz="2400"/>
          </a:p>
          <a:p>
            <a:pPr algn="l"/>
            <a:endParaRPr lang="en-US" sz="4000" dirty="0"/>
          </a:p>
        </p:txBody>
      </p:sp>
    </p:spTree>
    <p:extLst>
      <p:ext uri="{BB962C8B-B14F-4D97-AF65-F5344CB8AC3E}">
        <p14:creationId xmlns:p14="http://schemas.microsoft.com/office/powerpoint/2010/main" val="241088877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B6555-04D5-34FC-7527-03B3691F8623}"/>
              </a:ext>
            </a:extLst>
          </p:cNvPr>
          <p:cNvSpPr>
            <a:spLocks noGrp="1"/>
          </p:cNvSpPr>
          <p:nvPr>
            <p:ph type="title"/>
          </p:nvPr>
        </p:nvSpPr>
        <p:spPr>
          <a:xfrm>
            <a:off x="2811489" y="264304"/>
            <a:ext cx="10906335" cy="1268984"/>
          </a:xfrm>
        </p:spPr>
        <p:txBody>
          <a:bodyPr>
            <a:normAutofit/>
          </a:bodyPr>
          <a:lstStyle/>
          <a:p>
            <a:r>
              <a:rPr lang="en-US" b="1" dirty="0">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latin typeface="Century Gothic"/>
                <a:ea typeface="Calibri"/>
                <a:cs typeface="Calibri"/>
              </a:rPr>
              <a:t>Project Objectives :</a:t>
            </a:r>
            <a:endParaRPr lang="en-US">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latin typeface="Century Gothic"/>
              <a:ea typeface="Calibri"/>
              <a:cs typeface="Calibri"/>
            </a:endParaRPr>
          </a:p>
          <a:p>
            <a:pPr>
              <a:lnSpc>
                <a:spcPct val="90000"/>
              </a:lnSpc>
            </a:pPr>
            <a:endParaRPr lang="en-US">
              <a:gradFill flip="none" rotWithShape="1">
                <a:gsLst>
                  <a:gs pos="0">
                    <a:prstClr val="white"/>
                  </a:gs>
                  <a:gs pos="100000">
                    <a:prstClr val="white">
                      <a:lumMod val="65000"/>
                    </a:prstClr>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latin typeface="Century Gothic"/>
              <a:ea typeface="Calibri"/>
              <a:cs typeface="Calibri"/>
            </a:endParaRPr>
          </a:p>
        </p:txBody>
      </p:sp>
      <p:sp>
        <p:nvSpPr>
          <p:cNvPr id="3" name="Content Placeholder 2">
            <a:extLst>
              <a:ext uri="{FF2B5EF4-FFF2-40B4-BE49-F238E27FC236}">
                <a16:creationId xmlns:a16="http://schemas.microsoft.com/office/drawing/2014/main" id="{EDEE2D6E-5457-E996-2512-C48318D0704E}"/>
              </a:ext>
            </a:extLst>
          </p:cNvPr>
          <p:cNvSpPr>
            <a:spLocks noGrp="1"/>
          </p:cNvSpPr>
          <p:nvPr>
            <p:ph idx="1"/>
          </p:nvPr>
        </p:nvSpPr>
        <p:spPr>
          <a:xfrm>
            <a:off x="330305" y="1251601"/>
            <a:ext cx="6285613" cy="2612833"/>
          </a:xfrm>
        </p:spPr>
        <p:txBody>
          <a:bodyPr vert="horz" lIns="91440" tIns="45720" rIns="91440" bIns="45720" rtlCol="0" anchor="t">
            <a:noAutofit/>
          </a:bodyPr>
          <a:lstStyle/>
          <a:p>
            <a:pPr>
              <a:buNone/>
            </a:pPr>
            <a:r>
              <a:rPr lang="en-US" sz="2800">
                <a:gradFill flip="none">
                  <a:gsLst>
                    <a:gs pos="0">
                      <a:srgbClr val="FFFFFF"/>
                    </a:gs>
                    <a:gs pos="100000">
                      <a:srgbClr val="FFFFFF"/>
                    </a:gs>
                  </a:gsLst>
                  <a:lin ang="5580000" scaled="0"/>
                  <a:tileRect/>
                </a:gradFill>
                <a:latin typeface="Calibri"/>
                <a:ea typeface="Calibri"/>
                <a:cs typeface="Calibri"/>
              </a:rPr>
              <a:t>4. Temporal Trends: </a:t>
            </a:r>
            <a:endParaRPr lang="en-US" sz="280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a:p>
            <a:pPr>
              <a:buNone/>
            </a:pPr>
            <a:r>
              <a:rPr lang="en-US" sz="2800" dirty="0">
                <a:gradFill flip="none">
                  <a:gsLst>
                    <a:gs pos="0">
                      <a:srgbClr val="FFFFFF"/>
                    </a:gs>
                    <a:gs pos="100000">
                      <a:srgbClr val="FFFFFF"/>
                    </a:gs>
                  </a:gsLst>
                  <a:lin ang="5580000" scaled="0"/>
                  <a:tileRect/>
                </a:gradFill>
                <a:latin typeface="Calibri"/>
                <a:ea typeface="Calibri"/>
                <a:cs typeface="Calibri"/>
              </a:rPr>
              <a:t>- Explore how YouTube song video metrics vary over time. </a:t>
            </a:r>
            <a:endParaRPr lang="en-US" sz="280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a:p>
            <a:pPr>
              <a:buNone/>
            </a:pPr>
            <a:r>
              <a:rPr lang="en-US" sz="2800" dirty="0">
                <a:gradFill flip="none">
                  <a:gsLst>
                    <a:gs pos="0">
                      <a:srgbClr val="FFFFFF"/>
                    </a:gs>
                    <a:gs pos="100000">
                      <a:srgbClr val="FFFFFF"/>
                    </a:gs>
                  </a:gsLst>
                  <a:lin ang="5580000" scaled="0"/>
                  <a:tileRect/>
                </a:gradFill>
                <a:latin typeface="Calibri"/>
                <a:ea typeface="Calibri"/>
                <a:cs typeface="Calibri"/>
              </a:rPr>
              <a:t>- Identify peak publishing times and their impact on engagement. </a:t>
            </a:r>
            <a:endParaRPr lang="en-US" sz="280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a:p>
            <a:pPr>
              <a:buNone/>
            </a:pPr>
            <a:endParaRPr lang="en-US" sz="4800"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p:txBody>
      </p:sp>
      <p:sp>
        <p:nvSpPr>
          <p:cNvPr id="4" name="TextBox 3">
            <a:extLst>
              <a:ext uri="{FF2B5EF4-FFF2-40B4-BE49-F238E27FC236}">
                <a16:creationId xmlns:a16="http://schemas.microsoft.com/office/drawing/2014/main" id="{EF565BA2-ED8D-8CD8-7F6D-1C2F61C0E3ED}"/>
              </a:ext>
            </a:extLst>
          </p:cNvPr>
          <p:cNvSpPr txBox="1"/>
          <p:nvPr/>
        </p:nvSpPr>
        <p:spPr>
          <a:xfrm>
            <a:off x="5121156" y="3868416"/>
            <a:ext cx="7065769" cy="33547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Calibri"/>
                <a:ea typeface="Calibri"/>
                <a:cs typeface="Calibri"/>
              </a:rPr>
              <a:t>5. User Engagement Insights: </a:t>
            </a:r>
            <a:endParaRPr lang="en-US" sz="2800" dirty="0"/>
          </a:p>
          <a:p>
            <a:endParaRPr lang="en-US" sz="2800" dirty="0">
              <a:latin typeface="Calibri"/>
              <a:ea typeface="Calibri"/>
              <a:cs typeface="Calibri"/>
            </a:endParaRPr>
          </a:p>
          <a:p>
            <a:r>
              <a:rPr lang="en-US" sz="2800" dirty="0">
                <a:latin typeface="Calibri"/>
                <a:ea typeface="Calibri"/>
                <a:cs typeface="Calibri"/>
              </a:rPr>
              <a:t>- Investigate relationships between likes, comments, and views. </a:t>
            </a:r>
            <a:endParaRPr lang="en-US" sz="2800" dirty="0"/>
          </a:p>
          <a:p>
            <a:r>
              <a:rPr lang="en-US" sz="2800" dirty="0">
                <a:latin typeface="Calibri"/>
                <a:ea typeface="Calibri"/>
                <a:cs typeface="Calibri"/>
              </a:rPr>
              <a:t>- Identify factors influencing user engagement with YouTube song videos.</a:t>
            </a:r>
            <a:endParaRPr lang="en-US" sz="2800"/>
          </a:p>
          <a:p>
            <a:pPr algn="l"/>
            <a:endParaRPr lang="en-US" sz="4400" dirty="0"/>
          </a:p>
        </p:txBody>
      </p:sp>
    </p:spTree>
    <p:extLst>
      <p:ext uri="{BB962C8B-B14F-4D97-AF65-F5344CB8AC3E}">
        <p14:creationId xmlns:p14="http://schemas.microsoft.com/office/powerpoint/2010/main" val="66990950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A672405-5F81-4E97-B4FC-E7F2CC16FE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custGeom>
            <a:avLst/>
            <a:gdLst>
              <a:gd name="connsiteX0" fmla="*/ 0 w 12191999"/>
              <a:gd name="connsiteY0" fmla="*/ 0 h 6858000"/>
              <a:gd name="connsiteX1" fmla="*/ 12191999 w 12191999"/>
              <a:gd name="connsiteY1" fmla="*/ 0 h 6858000"/>
              <a:gd name="connsiteX2" fmla="*/ 12191999 w 12191999"/>
              <a:gd name="connsiteY2" fmla="*/ 6858000 h 6858000"/>
              <a:gd name="connsiteX3" fmla="*/ 0 w 121919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1999" h="6858000">
                <a:moveTo>
                  <a:pt x="0" y="0"/>
                </a:moveTo>
                <a:lnTo>
                  <a:pt x="12191999" y="0"/>
                </a:lnTo>
                <a:lnTo>
                  <a:pt x="12191999" y="6858000"/>
                </a:lnTo>
                <a:lnTo>
                  <a:pt x="0" y="6858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F983E10-76AE-5AB3-67C4-D07BB5E590E9}"/>
              </a:ext>
            </a:extLst>
          </p:cNvPr>
          <p:cNvSpPr>
            <a:spLocks noGrp="1"/>
          </p:cNvSpPr>
          <p:nvPr>
            <p:ph type="title"/>
          </p:nvPr>
        </p:nvSpPr>
        <p:spPr>
          <a:xfrm>
            <a:off x="4996542" y="990601"/>
            <a:ext cx="6054045" cy="4632960"/>
          </a:xfrm>
        </p:spPr>
        <p:txBody>
          <a:bodyPr vert="horz" lIns="91440" tIns="45720" rIns="91440" bIns="45720" rtlCol="0" anchor="ctr">
            <a:normAutofit/>
          </a:bodyPr>
          <a:lstStyle/>
          <a:p>
            <a:pPr>
              <a:lnSpc>
                <a:spcPct val="90000"/>
              </a:lnSpc>
            </a:pPr>
            <a:r>
              <a:rPr lang="en-US" sz="1900" b="1">
                <a:effectLst>
                  <a:glow rad="38100">
                    <a:schemeClr val="bg1">
                      <a:lumMod val="65000"/>
                      <a:lumOff val="35000"/>
                      <a:alpha val="50000"/>
                    </a:schemeClr>
                  </a:glow>
                  <a:outerShdw blurRad="28575" dist="31750" dir="13200000" algn="tl" rotWithShape="0">
                    <a:srgbClr val="000000">
                      <a:alpha val="25000"/>
                    </a:srgbClr>
                  </a:outerShdw>
                </a:effectLst>
              </a:rPr>
              <a:t>The dataset includes the following columns: </a:t>
            </a:r>
            <a:br>
              <a:rPr lang="en-US" sz="1900" b="0">
                <a:effectLst>
                  <a:glow rad="38100">
                    <a:schemeClr val="bg1">
                      <a:lumMod val="65000"/>
                      <a:lumOff val="35000"/>
                      <a:alpha val="50000"/>
                    </a:schemeClr>
                  </a:glow>
                  <a:outerShdw blurRad="28575" dist="31750" dir="13200000" algn="tl" rotWithShape="0">
                    <a:srgbClr val="000000">
                      <a:alpha val="25000"/>
                    </a:srgbClr>
                  </a:outerShdw>
                </a:effectLst>
              </a:rPr>
            </a:br>
            <a:endParaRPr lang="en-US" sz="1900">
              <a:effectLst>
                <a:glow rad="38100">
                  <a:schemeClr val="bg1">
                    <a:lumMod val="65000"/>
                    <a:lumOff val="35000"/>
                    <a:alpha val="50000"/>
                  </a:schemeClr>
                </a:glow>
                <a:outerShdw blurRad="28575" dist="31750" dir="13200000" algn="tl" rotWithShape="0">
                  <a:srgbClr val="000000">
                    <a:alpha val="25000"/>
                  </a:srgbClr>
                </a:outerShdw>
              </a:effectLst>
            </a:endParaRPr>
          </a:p>
          <a:p>
            <a:pPr>
              <a:lnSpc>
                <a:spcPct val="90000"/>
              </a:lnSpc>
            </a:pPr>
            <a:r>
              <a:rPr lang="en-US" sz="1900" b="1">
                <a:effectLst>
                  <a:glow rad="38100">
                    <a:schemeClr val="bg1">
                      <a:lumMod val="65000"/>
                      <a:lumOff val="35000"/>
                      <a:alpha val="50000"/>
                    </a:schemeClr>
                  </a:glow>
                  <a:outerShdw blurRad="28575" dist="31750" dir="13200000" algn="tl" rotWithShape="0">
                    <a:srgbClr val="000000">
                      <a:alpha val="25000"/>
                    </a:srgbClr>
                  </a:outerShdw>
                </a:effectLst>
              </a:rPr>
              <a:t>1. video_id</a:t>
            </a:r>
          </a:p>
          <a:p>
            <a:pPr>
              <a:lnSpc>
                <a:spcPct val="90000"/>
              </a:lnSpc>
            </a:pPr>
            <a:r>
              <a:rPr lang="en-US" sz="1900" b="1">
                <a:effectLst>
                  <a:glow rad="38100">
                    <a:schemeClr val="bg1">
                      <a:lumMod val="65000"/>
                      <a:lumOff val="35000"/>
                      <a:alpha val="50000"/>
                    </a:schemeClr>
                  </a:glow>
                  <a:outerShdw blurRad="28575" dist="31750" dir="13200000" algn="tl" rotWithShape="0">
                    <a:srgbClr val="000000">
                      <a:alpha val="25000"/>
                    </a:srgbClr>
                  </a:outerShdw>
                </a:effectLst>
              </a:rPr>
              <a:t>2. channelTitle </a:t>
            </a:r>
          </a:p>
          <a:p>
            <a:pPr>
              <a:lnSpc>
                <a:spcPct val="90000"/>
              </a:lnSpc>
            </a:pPr>
            <a:r>
              <a:rPr lang="en-US" sz="1900" b="1">
                <a:effectLst>
                  <a:glow rad="38100">
                    <a:schemeClr val="bg1">
                      <a:lumMod val="65000"/>
                      <a:lumOff val="35000"/>
                      <a:alpha val="50000"/>
                    </a:schemeClr>
                  </a:glow>
                  <a:outerShdw blurRad="28575" dist="31750" dir="13200000" algn="tl" rotWithShape="0">
                    <a:srgbClr val="000000">
                      <a:alpha val="25000"/>
                    </a:srgbClr>
                  </a:outerShdw>
                </a:effectLst>
              </a:rPr>
              <a:t>3. title </a:t>
            </a:r>
          </a:p>
          <a:p>
            <a:pPr>
              <a:lnSpc>
                <a:spcPct val="90000"/>
              </a:lnSpc>
            </a:pPr>
            <a:r>
              <a:rPr lang="en-US" sz="1900" b="1">
                <a:effectLst>
                  <a:glow rad="38100">
                    <a:schemeClr val="bg1">
                      <a:lumMod val="65000"/>
                      <a:lumOff val="35000"/>
                      <a:alpha val="50000"/>
                    </a:schemeClr>
                  </a:glow>
                  <a:outerShdw blurRad="28575" dist="31750" dir="13200000" algn="tl" rotWithShape="0">
                    <a:srgbClr val="000000">
                      <a:alpha val="25000"/>
                    </a:srgbClr>
                  </a:outerShdw>
                </a:effectLst>
              </a:rPr>
              <a:t>4. description</a:t>
            </a:r>
            <a:br>
              <a:rPr lang="en-US" sz="1900" b="1">
                <a:effectLst>
                  <a:glow rad="38100">
                    <a:schemeClr val="bg1">
                      <a:lumMod val="65000"/>
                      <a:lumOff val="35000"/>
                      <a:alpha val="50000"/>
                    </a:schemeClr>
                  </a:glow>
                  <a:outerShdw blurRad="28575" dist="31750" dir="13200000" algn="tl" rotWithShape="0">
                    <a:srgbClr val="000000">
                      <a:alpha val="25000"/>
                    </a:srgbClr>
                  </a:outerShdw>
                </a:effectLst>
              </a:rPr>
            </a:br>
            <a:r>
              <a:rPr lang="en-US" sz="1900" b="1">
                <a:effectLst>
                  <a:glow rad="38100">
                    <a:schemeClr val="bg1">
                      <a:lumMod val="65000"/>
                      <a:lumOff val="35000"/>
                      <a:alpha val="50000"/>
                    </a:schemeClr>
                  </a:glow>
                  <a:outerShdw blurRad="28575" dist="31750" dir="13200000" algn="tl" rotWithShape="0">
                    <a:srgbClr val="000000">
                      <a:alpha val="25000"/>
                    </a:srgbClr>
                  </a:outerShdw>
                </a:effectLst>
              </a:rPr>
              <a:t>5. Tags</a:t>
            </a:r>
            <a:br>
              <a:rPr lang="en-US" sz="1900" b="1">
                <a:effectLst>
                  <a:glow rad="38100">
                    <a:schemeClr val="bg1">
                      <a:lumMod val="65000"/>
                      <a:lumOff val="35000"/>
                      <a:alpha val="50000"/>
                    </a:schemeClr>
                  </a:glow>
                  <a:outerShdw blurRad="28575" dist="31750" dir="13200000" algn="tl" rotWithShape="0">
                    <a:srgbClr val="000000">
                      <a:alpha val="25000"/>
                    </a:srgbClr>
                  </a:outerShdw>
                </a:effectLst>
              </a:rPr>
            </a:br>
            <a:r>
              <a:rPr lang="en-US" sz="1900" b="1">
                <a:effectLst>
                  <a:glow rad="38100">
                    <a:schemeClr val="bg1">
                      <a:lumMod val="65000"/>
                      <a:lumOff val="35000"/>
                      <a:alpha val="50000"/>
                    </a:schemeClr>
                  </a:glow>
                  <a:outerShdw blurRad="28575" dist="31750" dir="13200000" algn="tl" rotWithShape="0">
                    <a:srgbClr val="000000">
                      <a:alpha val="25000"/>
                    </a:srgbClr>
                  </a:outerShdw>
                </a:effectLst>
              </a:rPr>
              <a:t>6. PublishedAt</a:t>
            </a:r>
            <a:br>
              <a:rPr lang="en-US" sz="1900" b="1">
                <a:effectLst>
                  <a:glow rad="38100">
                    <a:schemeClr val="bg1">
                      <a:lumMod val="65000"/>
                      <a:lumOff val="35000"/>
                      <a:alpha val="50000"/>
                    </a:schemeClr>
                  </a:glow>
                  <a:outerShdw blurRad="28575" dist="31750" dir="13200000" algn="tl" rotWithShape="0">
                    <a:srgbClr val="000000">
                      <a:alpha val="25000"/>
                    </a:srgbClr>
                  </a:outerShdw>
                </a:effectLst>
              </a:rPr>
            </a:br>
            <a:r>
              <a:rPr lang="en-US" sz="1900" b="1">
                <a:effectLst>
                  <a:glow rad="38100">
                    <a:schemeClr val="bg1">
                      <a:lumMod val="65000"/>
                      <a:lumOff val="35000"/>
                      <a:alpha val="50000"/>
                    </a:schemeClr>
                  </a:glow>
                  <a:outerShdw blurRad="28575" dist="31750" dir="13200000" algn="tl" rotWithShape="0">
                    <a:srgbClr val="000000">
                      <a:alpha val="25000"/>
                    </a:srgbClr>
                  </a:outerShdw>
                </a:effectLst>
              </a:rPr>
              <a:t>7. ViewCount</a:t>
            </a:r>
            <a:br>
              <a:rPr lang="en-US" sz="1900" b="1">
                <a:effectLst>
                  <a:glow rad="38100">
                    <a:schemeClr val="bg1">
                      <a:lumMod val="65000"/>
                      <a:lumOff val="35000"/>
                      <a:alpha val="50000"/>
                    </a:schemeClr>
                  </a:glow>
                  <a:outerShdw blurRad="28575" dist="31750" dir="13200000" algn="tl" rotWithShape="0">
                    <a:srgbClr val="000000">
                      <a:alpha val="25000"/>
                    </a:srgbClr>
                  </a:outerShdw>
                </a:effectLst>
              </a:rPr>
            </a:br>
            <a:r>
              <a:rPr lang="en-US" sz="1900" b="1">
                <a:effectLst>
                  <a:glow rad="38100">
                    <a:schemeClr val="bg1">
                      <a:lumMod val="65000"/>
                      <a:lumOff val="35000"/>
                      <a:alpha val="50000"/>
                    </a:schemeClr>
                  </a:glow>
                  <a:outerShdw blurRad="28575" dist="31750" dir="13200000" algn="tl" rotWithShape="0">
                    <a:srgbClr val="000000">
                      <a:alpha val="25000"/>
                    </a:srgbClr>
                  </a:outerShdw>
                </a:effectLst>
              </a:rPr>
              <a:t>8. likeCount</a:t>
            </a:r>
          </a:p>
          <a:p>
            <a:pPr>
              <a:lnSpc>
                <a:spcPct val="90000"/>
              </a:lnSpc>
            </a:pPr>
            <a:r>
              <a:rPr lang="en-US" sz="1900" b="1">
                <a:effectLst>
                  <a:glow rad="38100">
                    <a:schemeClr val="bg1">
                      <a:lumMod val="65000"/>
                      <a:lumOff val="35000"/>
                      <a:alpha val="50000"/>
                    </a:schemeClr>
                  </a:glow>
                  <a:outerShdw blurRad="28575" dist="31750" dir="13200000" algn="tl" rotWithShape="0">
                    <a:srgbClr val="000000">
                      <a:alpha val="25000"/>
                    </a:srgbClr>
                  </a:outerShdw>
                </a:effectLst>
              </a:rPr>
              <a:t>9. favoriteCount </a:t>
            </a:r>
          </a:p>
          <a:p>
            <a:pPr>
              <a:lnSpc>
                <a:spcPct val="90000"/>
              </a:lnSpc>
            </a:pPr>
            <a:r>
              <a:rPr lang="en-US" sz="1900" b="1">
                <a:effectLst>
                  <a:glow rad="38100">
                    <a:schemeClr val="bg1">
                      <a:lumMod val="65000"/>
                      <a:lumOff val="35000"/>
                      <a:alpha val="50000"/>
                    </a:schemeClr>
                  </a:glow>
                  <a:outerShdw blurRad="28575" dist="31750" dir="13200000" algn="tl" rotWithShape="0">
                    <a:srgbClr val="000000">
                      <a:alpha val="25000"/>
                    </a:srgbClr>
                  </a:outerShdw>
                </a:effectLst>
              </a:rPr>
              <a:t>10. CommentCount</a:t>
            </a:r>
            <a:br>
              <a:rPr lang="en-US" sz="1900" b="1">
                <a:effectLst>
                  <a:glow rad="38100">
                    <a:schemeClr val="bg1">
                      <a:lumMod val="65000"/>
                      <a:lumOff val="35000"/>
                      <a:alpha val="50000"/>
                    </a:schemeClr>
                  </a:glow>
                  <a:outerShdw blurRad="28575" dist="31750" dir="13200000" algn="tl" rotWithShape="0">
                    <a:srgbClr val="000000">
                      <a:alpha val="25000"/>
                    </a:srgbClr>
                  </a:outerShdw>
                </a:effectLst>
              </a:rPr>
            </a:br>
            <a:r>
              <a:rPr lang="en-US" sz="1900" b="1">
                <a:effectLst>
                  <a:glow rad="38100">
                    <a:schemeClr val="bg1">
                      <a:lumMod val="65000"/>
                      <a:lumOff val="35000"/>
                      <a:alpha val="50000"/>
                    </a:schemeClr>
                  </a:glow>
                  <a:outerShdw blurRad="28575" dist="31750" dir="13200000" algn="tl" rotWithShape="0">
                    <a:srgbClr val="000000">
                      <a:alpha val="25000"/>
                    </a:srgbClr>
                  </a:outerShdw>
                </a:effectLst>
              </a:rPr>
              <a:t>11. duration</a:t>
            </a:r>
          </a:p>
          <a:p>
            <a:pPr>
              <a:lnSpc>
                <a:spcPct val="90000"/>
              </a:lnSpc>
            </a:pPr>
            <a:r>
              <a:rPr lang="en-US" sz="1900" b="1">
                <a:effectLst>
                  <a:glow rad="38100">
                    <a:schemeClr val="bg1">
                      <a:lumMod val="65000"/>
                      <a:lumOff val="35000"/>
                      <a:alpha val="50000"/>
                    </a:schemeClr>
                  </a:glow>
                  <a:outerShdw blurRad="28575" dist="31750" dir="13200000" algn="tl" rotWithShape="0">
                    <a:srgbClr val="000000">
                      <a:alpha val="25000"/>
                    </a:srgbClr>
                  </a:outerShdw>
                </a:effectLst>
              </a:rPr>
              <a:t>12. definition</a:t>
            </a:r>
          </a:p>
          <a:p>
            <a:pPr>
              <a:lnSpc>
                <a:spcPct val="90000"/>
              </a:lnSpc>
            </a:pPr>
            <a:r>
              <a:rPr lang="en-US" sz="1900" b="1">
                <a:effectLst>
                  <a:glow rad="38100">
                    <a:schemeClr val="bg1">
                      <a:lumMod val="65000"/>
                      <a:lumOff val="35000"/>
                      <a:alpha val="50000"/>
                    </a:schemeClr>
                  </a:glow>
                  <a:outerShdw blurRad="28575" dist="31750" dir="13200000" algn="tl" rotWithShape="0">
                    <a:srgbClr val="000000">
                      <a:alpha val="25000"/>
                    </a:srgbClr>
                  </a:outerShdw>
                </a:effectLst>
              </a:rPr>
              <a:t>13. caption </a:t>
            </a:r>
          </a:p>
        </p:txBody>
      </p:sp>
      <p:sp>
        <p:nvSpPr>
          <p:cNvPr id="3" name="TextBox 2">
            <a:extLst>
              <a:ext uri="{FF2B5EF4-FFF2-40B4-BE49-F238E27FC236}">
                <a16:creationId xmlns:a16="http://schemas.microsoft.com/office/drawing/2014/main" id="{6099DB60-D856-EBA6-F846-A434B44F3D18}"/>
              </a:ext>
            </a:extLst>
          </p:cNvPr>
          <p:cNvSpPr txBox="1"/>
          <p:nvPr/>
        </p:nvSpPr>
        <p:spPr>
          <a:xfrm>
            <a:off x="1141412" y="990600"/>
            <a:ext cx="3191623" cy="463296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defTabSz="457200">
              <a:spcBef>
                <a:spcPct val="20000"/>
              </a:spcBef>
              <a:spcAft>
                <a:spcPts val="600"/>
              </a:spcAft>
              <a:buClr>
                <a:schemeClr val="tx1"/>
              </a:buClr>
              <a:buSzPct val="100000"/>
            </a:pPr>
            <a:r>
              <a:rPr lang="en-US" sz="4400" b="1" cap="small" dirty="0">
                <a:gradFill flip="none">
                  <a:gsLst>
                    <a:gs pos="0">
                      <a:srgbClr val="FFFFFF"/>
                    </a:gs>
                    <a:gs pos="100000">
                      <a:srgbClr val="FFFFFF"/>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Dataset:</a:t>
            </a:r>
            <a:endParaRPr lang="en-US" sz="4400" b="1" cap="small" dirty="0">
              <a:gradFill flip="none">
                <a:gsLst>
                  <a:gs pos="0">
                    <a:srgbClr val="FFFFFF"/>
                  </a:gs>
                  <a:gs pos="100000">
                    <a:srgbClr val="FFFFFF"/>
                  </a:gs>
                </a:gsLst>
                <a:lin ang="540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p:txBody>
      </p:sp>
      <p:cxnSp>
        <p:nvCxnSpPr>
          <p:cNvPr id="27" name="Straight Connector 26">
            <a:extLst>
              <a:ext uri="{FF2B5EF4-FFF2-40B4-BE49-F238E27FC236}">
                <a16:creationId xmlns:a16="http://schemas.microsoft.com/office/drawing/2014/main" id="{FC86C303-74D6-4DF3-9113-E0A374D716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769" y="2057400"/>
            <a:ext cx="0" cy="2743200"/>
          </a:xfrm>
          <a:prstGeom prst="line">
            <a:avLst/>
          </a:prstGeom>
          <a:ln w="19050">
            <a:solidFill>
              <a:schemeClr val="accent1"/>
            </a:solidFill>
          </a:ln>
          <a:effectLst>
            <a:innerShdw blurRad="63500" dist="50800" dir="162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8811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9" name="Content Placeholder 8" descr="A screenshot of a computer screen&#10;&#10;Description automatically generated">
            <a:extLst>
              <a:ext uri="{FF2B5EF4-FFF2-40B4-BE49-F238E27FC236}">
                <a16:creationId xmlns:a16="http://schemas.microsoft.com/office/drawing/2014/main" id="{DF051F26-B3BC-1C26-D9E2-23EC9B4513D3}"/>
              </a:ext>
            </a:extLst>
          </p:cNvPr>
          <p:cNvPicPr>
            <a:picLocks noGrp="1" noChangeAspect="1"/>
          </p:cNvPicPr>
          <p:nvPr>
            <p:ph idx="1"/>
          </p:nvPr>
        </p:nvPicPr>
        <p:blipFill rotWithShape="1">
          <a:blip r:embed="rId3"/>
          <a:srcRect l="444"/>
          <a:stretch/>
        </p:blipFill>
        <p:spPr>
          <a:xfrm>
            <a:off x="20" y="10"/>
            <a:ext cx="12191980" cy="6857990"/>
          </a:xfrm>
          <a:prstGeom prst="rect">
            <a:avLst/>
          </a:prstGeom>
        </p:spPr>
      </p:pic>
    </p:spTree>
    <p:extLst>
      <p:ext uri="{BB962C8B-B14F-4D97-AF65-F5344CB8AC3E}">
        <p14:creationId xmlns:p14="http://schemas.microsoft.com/office/powerpoint/2010/main" val="2332248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BAD5FED-802C-3F08-1F0F-A5FE8E158696}"/>
              </a:ext>
            </a:extLst>
          </p:cNvPr>
          <p:cNvSpPr>
            <a:spLocks noGrp="1"/>
          </p:cNvSpPr>
          <p:nvPr>
            <p:ph type="title"/>
          </p:nvPr>
        </p:nvSpPr>
        <p:spPr>
          <a:xfrm>
            <a:off x="4120141" y="498765"/>
            <a:ext cx="7730834" cy="5174671"/>
          </a:xfrm>
        </p:spPr>
        <p:txBody>
          <a:bodyPr vert="horz" lIns="91440" tIns="45720" rIns="91440" bIns="45720" rtlCol="0" anchor="ctr">
            <a:noAutofit/>
          </a:bodyPr>
          <a:lstStyle/>
          <a:p>
            <a:r>
              <a:rPr lang="en-US" sz="6000" b="1" dirty="0">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rPr>
              <a:t>Thank You </a:t>
            </a:r>
            <a:endParaRPr lang="en-US" sz="6000" b="1">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endParaRPr>
          </a:p>
        </p:txBody>
      </p:sp>
    </p:spTree>
    <p:extLst>
      <p:ext uri="{BB962C8B-B14F-4D97-AF65-F5344CB8AC3E}">
        <p14:creationId xmlns:p14="http://schemas.microsoft.com/office/powerpoint/2010/main" val="3495559298"/>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Mesh</vt:lpstr>
      <vt:lpstr>Songs Analysis  with  Power BI  </vt:lpstr>
      <vt:lpstr>Problem  Statement </vt:lpstr>
      <vt:lpstr> </vt:lpstr>
      <vt:lpstr>Project Objectives : </vt:lpstr>
      <vt:lpstr>The dataset includes the following columns:   1. video_id 2. channelTitle  3. title  4. description 5. Tags 6. PublishedAt 7. ViewCount 8. likeCount 9. favoriteCount  10. CommentCount 11. duration 12. definition 13. caption </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498</cp:revision>
  <dcterms:created xsi:type="dcterms:W3CDTF">2024-06-24T06:15:12Z</dcterms:created>
  <dcterms:modified xsi:type="dcterms:W3CDTF">2024-07-05T14:58:04Z</dcterms:modified>
</cp:coreProperties>
</file>