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8288000" cy="10287000"/>
  <p:notesSz cx="6858000" cy="9144000"/>
  <p:embeddedFontLst>
    <p:embeddedFont>
      <p:font typeface="Josefin Sans Bold" charset="1" panose="00000800000000000000"/>
      <p:regular r:id="rId44"/>
    </p:embeddedFont>
    <p:embeddedFont>
      <p:font typeface="Garet" charset="1" panose="00000000000000000000"/>
      <p:regular r:id="rId45"/>
    </p:embeddedFont>
    <p:embeddedFont>
      <p:font typeface="Josefin Sans" charset="1" panose="00000500000000000000"/>
      <p:regular r:id="rId49"/>
    </p:embeddedFont>
    <p:embeddedFont>
      <p:font typeface="Garet Bold" charset="1" panose="00000000000000000000"/>
      <p:regular r:id="rId52"/>
    </p:embeddedFont>
    <p:embeddedFont>
      <p:font typeface="Open Sans" charset="1" panose="020B0606030504020204"/>
      <p:regular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notesMasters/notesMaster1.xml" Type="http://schemas.openxmlformats.org/officeDocument/2006/relationships/notesMaster"/><Relationship Id="rId47" Target="theme/theme2.xml" Type="http://schemas.openxmlformats.org/officeDocument/2006/relationships/theme"/><Relationship Id="rId48" Target="notesSlides/notesSlide1.xml" Type="http://schemas.openxmlformats.org/officeDocument/2006/relationships/notesSlide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notesSlides/notesSlide2.xml" Type="http://schemas.openxmlformats.org/officeDocument/2006/relationships/notesSlide"/><Relationship Id="rId51" Target="notesSlides/notesSlide3.xml" Type="http://schemas.openxmlformats.org/officeDocument/2006/relationships/notesSlide"/><Relationship Id="rId52" Target="fonts/font52.fntdata" Type="http://schemas.openxmlformats.org/officeDocument/2006/relationships/font"/><Relationship Id="rId53" Target="notesSlides/notesSlide4.xml" Type="http://schemas.openxmlformats.org/officeDocument/2006/relationships/notesSlide"/><Relationship Id="rId54" Target="notesSlides/notesSlide5.xml" Type="http://schemas.openxmlformats.org/officeDocument/2006/relationships/notesSlide"/><Relationship Id="rId55" Target="notesSlides/notesSlide6.xml" Type="http://schemas.openxmlformats.org/officeDocument/2006/relationships/notesSlide"/><Relationship Id="rId56" Target="notesSlides/notesSlide7.xml" Type="http://schemas.openxmlformats.org/officeDocument/2006/relationships/notesSlide"/><Relationship Id="rId57" Target="notesSlides/notesSlide8.xml" Type="http://schemas.openxmlformats.org/officeDocument/2006/relationships/notesSlide"/><Relationship Id="rId58" Target="fonts/font58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Como estamos fazendo o OpenUP, estamos utilizando 4 fases: começando na iniciação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as causas são divididas em 5 grupos, cada causa tem um objetivo específico, o</a:t>
            </a:r>
          </a:p>
          <a:p>
            <a:r>
              <a:rPr lang="en-US"/>
              <a:t>principal problema é a sobrecarga das operações em períodos de alta demanda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logo o objetivo geral é melhorar a eficiência operacional, através dos 8 objetivos específicos que a gente definiu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Corrigimos e formalizamos a lista de requisitos funcionais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Esse é o DoR e o DoD iniciais, mas elas não estavam adequadas para os casos de uso, as versões finais estão no próximo slide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Esse é o DoR e o DoD corrigidos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Inicialmente tínhamos colocado as entregas de unidade dentro do cronograma (retiramos isso)</a:t>
            </a:r>
          </a:p>
          <a:p>
            <a:r>
              <a:rPr lang="en-US"/>
              <a:t/>
            </a:r>
          </a:p>
          <a:p>
            <a:r>
              <a:rPr lang="en-US"/>
              <a:t>- Relacionamos os objetivos e entregas esperadas dentro do cronograma de cada uma das iterações</a:t>
            </a:r>
          </a:p>
          <a:p>
            <a:r>
              <a:rPr lang="en-US"/>
              <a:t/>
            </a:r>
          </a:p>
          <a:p>
            <a:r>
              <a:rPr lang="en-US"/>
              <a:t>- Relacionamos com os casos de uso (antes não tínhamos definido os casos de uso corretamente)</a:t>
            </a:r>
          </a:p>
          <a:p>
            <a:r>
              <a:rPr lang="en-US"/>
              <a:t/>
            </a:r>
          </a:p>
          <a:p>
            <a:r>
              <a:rPr lang="en-US"/>
              <a:t>- Prorrogamos o início da fase de construção por conta da validação do mvp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mdsreq-fga-unb.github.io/2025.1-T01-ReflexSom/evidencias/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embeddings/oleObject1.bin" Type="http://schemas.openxmlformats.org/officeDocument/2006/relationships/oleObject"/><Relationship Id="rId4" Target="../media/image6.png" Type="http://schemas.openxmlformats.org/officeDocument/2006/relationships/image"/><Relationship Id="rId5" Target="../embeddings/oleObject2.bin" Type="http://schemas.openxmlformats.org/officeDocument/2006/relationships/oleObjec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mdsreq-fga-unb/2025.1-T01-ReflexSom/issues/22" TargetMode="External" Type="http://schemas.openxmlformats.org/officeDocument/2006/relationships/hyperlink"/><Relationship Id="rId11" Target="https://github.com/mdsreq-fga-unb/2025.1-T01-ReflexSom/issues/24" TargetMode="External" Type="http://schemas.openxmlformats.org/officeDocument/2006/relationships/hyperlink"/><Relationship Id="rId12" Target="https://github.com/mdsreq-fga-unb/2025.1-T01-ReflexSom/issues/34" TargetMode="External" Type="http://schemas.openxmlformats.org/officeDocument/2006/relationships/hyperlink"/><Relationship Id="rId13" Target="https://github.com/mdsreq-fga-unb/2025.1-T01-ReflexSom/issues/55" TargetMode="External" Type="http://schemas.openxmlformats.org/officeDocument/2006/relationships/hyperlink"/><Relationship Id="rId14" Target="https://github.com/mdsreq-fga-unb/2025.1-T01-ReflexSom/issues/29" TargetMode="External" Type="http://schemas.openxmlformats.org/officeDocument/2006/relationships/hyperlink"/><Relationship Id="rId15" Target="https://github.com/mdsreq-fga-unb/2025.1-T01-ReflexSom/issues/30" TargetMode="External" Type="http://schemas.openxmlformats.org/officeDocument/2006/relationships/hyperlink"/><Relationship Id="rId16" Target="https://github.com/mdsreq-fga-unb/2025.1-T01-ReflexSom/issues/31" TargetMode="External" Type="http://schemas.openxmlformats.org/officeDocument/2006/relationships/hyperlink"/><Relationship Id="rId17" Target="https://github.com/mdsreq-fga-unb/2025.1-T01-ReflexSom/issues/26" TargetMode="External" Type="http://schemas.openxmlformats.org/officeDocument/2006/relationships/hyperlink"/><Relationship Id="rId2" Target="../notesSlides/notesSlide4.xml" Type="http://schemas.openxmlformats.org/officeDocument/2006/relationships/notesSlide"/><Relationship Id="rId3" Target="https://github.com/mdsreq-fga-unb/2025.1-T01-ReflexSom/issues/9" TargetMode="External" Type="http://schemas.openxmlformats.org/officeDocument/2006/relationships/hyperlink"/><Relationship Id="rId4" Target="https://github.com/mdsreq-fga-unb/2025.1-T01-ReflexSom/issues/6" TargetMode="External" Type="http://schemas.openxmlformats.org/officeDocument/2006/relationships/hyperlink"/><Relationship Id="rId5" Target="https://github.com/mdsreq-fga-unb/2025.1-T01-ReflexSom/issues/12" TargetMode="External" Type="http://schemas.openxmlformats.org/officeDocument/2006/relationships/hyperlink"/><Relationship Id="rId6" Target="https://github.com/mdsreq-fga-unb/2025.1-T01-ReflexSom/issues/13" TargetMode="External" Type="http://schemas.openxmlformats.org/officeDocument/2006/relationships/hyperlink"/><Relationship Id="rId7" Target="https://github.com/mdsreq-fga-unb/2025.1-T01-ReflexSom/issues/19" TargetMode="External" Type="http://schemas.openxmlformats.org/officeDocument/2006/relationships/hyperlink"/><Relationship Id="rId8" Target="https://github.com/mdsreq-fga-unb/2025.1-T01-ReflexSom/issues/17" TargetMode="External" Type="http://schemas.openxmlformats.org/officeDocument/2006/relationships/hyperlink"/><Relationship Id="rId9" Target="https://github.com/mdsreq-fga-unb/2025.1-T01-ReflexSom/issues/53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https://mdsreq-fga-unb.github.io/2025.1-T01-ReflexSom/diagramas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https://mdsreq-fga-unb.github.io/2025.1-T01-ReflexSom/evidencias/" TargetMode="External" Type="http://schemas.openxmlformats.org/officeDocument/2006/relationships/hyperlink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mdsreq-fga-unb.github.io/2025.1-T01-ReflexSom/mapRast/" TargetMode="External" Type="http://schemas.openxmlformats.org/officeDocument/2006/relationships/hyperlink"/><Relationship Id="rId3" Target="../media/image11.png" Type="http://schemas.openxmlformats.org/officeDocument/2006/relationships/image"/><Relationship Id="rId4" Target="../embeddings/oleObject3.bin" Type="http://schemas.openxmlformats.org/officeDocument/2006/relationships/oleObjec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mdsreq-fga-unb.github.io/2025.1-T01-ReflexSom/mvp/" TargetMode="External" Type="http://schemas.openxmlformats.org/officeDocument/2006/relationships/hyperlink"/><Relationship Id="rId3" Target="../media/image12.png" Type="http://schemas.openxmlformats.org/officeDocument/2006/relationships/image"/><Relationship Id="rId4" Target="../embeddings/oleObject4.bin" Type="http://schemas.openxmlformats.org/officeDocument/2006/relationships/oleObject"/><Relationship Id="rId5" Target="../media/image13.png" Type="http://schemas.openxmlformats.org/officeDocument/2006/relationships/image"/><Relationship Id="rId6" Target="../embeddings/oleObject5.bin" Type="http://schemas.openxmlformats.org/officeDocument/2006/relationships/oleObjec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mdsreq-fga-unb.github.io/2025.1-T01-ReflexSom/mvp/" TargetMode="External" Type="http://schemas.openxmlformats.org/officeDocument/2006/relationships/hyperlink"/><Relationship Id="rId3" Target="../media/image14.png" Type="http://schemas.openxmlformats.org/officeDocument/2006/relationships/image"/><Relationship Id="rId4" Target="../embeddings/oleObject6.bin" Type="http://schemas.openxmlformats.org/officeDocument/2006/relationships/oleObjec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mdsreq-fga-unb/2025.1-T01-ReflexSom/issues/19" TargetMode="External" Type="http://schemas.openxmlformats.org/officeDocument/2006/relationships/hyperlink"/><Relationship Id="rId2" Target="https://github.com/mdsreq-fga-unb/2025.1-T01-ReflexSom/issues/9" TargetMode="External" Type="http://schemas.openxmlformats.org/officeDocument/2006/relationships/hyperlink"/><Relationship Id="rId3" Target="https://github.com/mdsreq-fga-unb/2025.1-T01-ReflexSom/issues/6" TargetMode="External" Type="http://schemas.openxmlformats.org/officeDocument/2006/relationships/hyperlink"/><Relationship Id="rId4" Target="https://github.com/mdsreq-fga-unb/2025.1-T01-ReflexSom/issues/12" TargetMode="External" Type="http://schemas.openxmlformats.org/officeDocument/2006/relationships/hyperlink"/><Relationship Id="rId5" Target="https://github.com/mdsreq-fga-unb/2025.1-T01-ReflexSom/issues/13" TargetMode="External" Type="http://schemas.openxmlformats.org/officeDocument/2006/relationships/hyperlink"/><Relationship Id="rId6" Target="https://github.com/mdsreq-fga-unb/2025.1-T01-ReflexSom/issues/26" TargetMode="External" Type="http://schemas.openxmlformats.org/officeDocument/2006/relationships/hyperlink"/><Relationship Id="rId7" Target="https://github.com/mdsreq-fga-unb/2025.1-T01-ReflexSom/issues/26" TargetMode="External" Type="http://schemas.openxmlformats.org/officeDocument/2006/relationships/hyperlink"/><Relationship Id="rId8" Target="https://github.com/mdsreq-fga-unb/2025.1-T01-ReflexSom/issues/15" TargetMode="External" Type="http://schemas.openxmlformats.org/officeDocument/2006/relationships/hyperlink"/><Relationship Id="rId9" Target="https://github.com/mdsreq-fga-unb/2025.1-T01-ReflexSom/issues/17" TargetMode="External" Type="http://schemas.openxmlformats.org/officeDocument/2006/relationships/hyperlink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youtu.be/DmB6Yu-3Dq8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mdsreq-fga-unb.github.io/2025.1-T01-ReflexSom/arq/" TargetMode="External" Type="http://schemas.openxmlformats.org/officeDocument/2006/relationships/hyperlink"/><Relationship Id="rId3" Target="https://mdsreq-fga-unb.github.io/2025.1-T01-ReflexSom/evidencias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B21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5915819" y="2536348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63853" y="3762630"/>
            <a:ext cx="23300020" cy="3958269"/>
            <a:chOff x="0" y="0"/>
            <a:chExt cx="7881735" cy="13389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1338970"/>
            </a:xfrm>
            <a:custGeom>
              <a:avLst/>
              <a:gdLst/>
              <a:ahLst/>
              <a:cxnLst/>
              <a:rect r="r" b="b" t="t" l="l"/>
              <a:pathLst>
                <a:path h="133897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1338970"/>
                  </a:lnTo>
                  <a:lnTo>
                    <a:pt x="0" y="133897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2882570"/>
            <a:ext cx="10579100" cy="2054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85"/>
              </a:lnSpc>
            </a:pPr>
            <a:r>
              <a:rPr lang="en-US" sz="12924" spc="-646" b="true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Reflex Som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18904"/>
            <a:ext cx="10579100" cy="62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Entrega Unidade 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873320"/>
            <a:ext cx="8223750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5"/>
              </a:lnSpc>
            </a:pPr>
            <a:r>
              <a:rPr lang="en-US" sz="262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Ana Luiza Komatsu Aroeira - 231011079</a:t>
            </a:r>
          </a:p>
          <a:p>
            <a:pPr algn="just">
              <a:lnSpc>
                <a:spcPts val="3675"/>
              </a:lnSpc>
            </a:pPr>
            <a:r>
              <a:rPr lang="en-US" sz="262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André Gustavo R. Nascimento - 221007635</a:t>
            </a:r>
          </a:p>
          <a:p>
            <a:pPr algn="just">
              <a:lnSpc>
                <a:spcPts val="3675"/>
              </a:lnSpc>
            </a:pPr>
            <a:r>
              <a:rPr lang="en-US" sz="262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Davi Mesquita Sousa - 222006650</a:t>
            </a:r>
          </a:p>
          <a:p>
            <a:pPr algn="just">
              <a:lnSpc>
                <a:spcPts val="3675"/>
              </a:lnSpc>
            </a:pPr>
            <a:r>
              <a:rPr lang="en-US" sz="262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Maria Clara Alves - 2210083239</a:t>
            </a:r>
          </a:p>
          <a:p>
            <a:pPr algn="just">
              <a:lnSpc>
                <a:spcPts val="3675"/>
              </a:lnSpc>
            </a:pPr>
            <a:r>
              <a:rPr lang="en-US" sz="262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Mateus de Castro Santos - 222015195</a:t>
            </a:r>
          </a:p>
          <a:p>
            <a:pPr algn="just">
              <a:lnSpc>
                <a:spcPts val="3675"/>
              </a:lnSpc>
            </a:pPr>
          </a:p>
          <a:p>
            <a:pPr algn="just">
              <a:lnSpc>
                <a:spcPts val="3675"/>
              </a:lnSpc>
              <a:spcBef>
                <a:spcPct val="0"/>
              </a:spcBef>
            </a:pPr>
          </a:p>
          <a:p>
            <a:pPr algn="just">
              <a:lnSpc>
                <a:spcPts val="367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965660" y="3324130"/>
            <a:ext cx="12356680" cy="3879203"/>
          </a:xfrm>
          <a:custGeom>
            <a:avLst/>
            <a:gdLst/>
            <a:ahLst/>
            <a:cxnLst/>
            <a:rect r="r" b="b" t="t" l="l"/>
            <a:pathLst>
              <a:path h="3879203" w="12356680">
                <a:moveTo>
                  <a:pt x="0" y="0"/>
                </a:moveTo>
                <a:lnTo>
                  <a:pt x="12356680" y="0"/>
                </a:lnTo>
                <a:lnTo>
                  <a:pt x="12356680" y="3879203"/>
                </a:lnTo>
                <a:lnTo>
                  <a:pt x="0" y="3879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32792" y="1642597"/>
            <a:ext cx="8888689" cy="871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570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Ata de reunião - Iniciação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1800" y="176006"/>
            <a:ext cx="5389778" cy="609637"/>
            <a:chOff x="0" y="0"/>
            <a:chExt cx="7186371" cy="81285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3965514" cy="83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b="true" sz="4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965514" y="193749"/>
              <a:ext cx="3220857" cy="415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430"/>
                </a:lnSpc>
              </a:pPr>
              <a:r>
                <a:rPr lang="en-US" sz="20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643310" y="102301"/>
            <a:ext cx="964469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 estratégia de software: OpenUP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08615" y="266700"/>
            <a:ext cx="7021389" cy="762000"/>
            <a:chOff x="0" y="0"/>
            <a:chExt cx="9361852" cy="10160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470836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00"/>
                </a:lnSpc>
              </a:pPr>
              <a:r>
                <a:rPr lang="en-US" b="true" sz="5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708361" y="279004"/>
              <a:ext cx="4653491" cy="50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30"/>
                </a:lnSpc>
              </a:pPr>
              <a:r>
                <a:rPr lang="en-US" sz="25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557015" y="4086262"/>
            <a:ext cx="11571924" cy="2114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 utilizadas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83218" y="2059089"/>
          <a:ext cx="16069057" cy="6880113"/>
        </p:xfrm>
        <a:graphic>
          <a:graphicData uri="http://schemas.openxmlformats.org/drawingml/2006/table">
            <a:tbl>
              <a:tblPr/>
              <a:tblGrid>
                <a:gridCol w="5969685"/>
                <a:gridCol w="10099372"/>
              </a:tblGrid>
              <a:tr h="11780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1A1D1C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TÉCNICAS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EVIDÊNCIAS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1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Entrevista com o cliente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Ata de reunião no gitpages (</a:t>
                      </a:r>
                      <a:r>
                        <a:rPr lang="en-US" sz="3199" u="sng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  <a:hlinkClick r:id="rId2" tooltip="https://mdsreq-fga-unb.github.io/2025.1-T01-ReflexSom/evidencias/"/>
                        </a:rPr>
                        <a:t>Definição consta no gitpages (https://mdsreq-fga-unb.github.io/2025.1-T01-ReflexSom/arq/)</a:t>
                      </a:r>
                      <a:r>
                        <a:rPr lang="en-US" sz="31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0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Análise do objetivo do domínio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Visão do produto (GitPages)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29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Brainstorming com a equipe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Lista de requisitos preliminar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1800" y="176006"/>
            <a:ext cx="5389778" cy="609637"/>
            <a:chOff x="0" y="0"/>
            <a:chExt cx="7186371" cy="81285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3965514" cy="83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b="true" sz="4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965514" y="193749"/>
              <a:ext cx="3220857" cy="415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430"/>
                </a:lnSpc>
              </a:pPr>
              <a:r>
                <a:rPr lang="en-US" sz="20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217994"/>
            <a:ext cx="7612199" cy="5816217"/>
          </a:xfrm>
          <a:custGeom>
            <a:avLst/>
            <a:gdLst/>
            <a:ahLst/>
            <a:cxnLst/>
            <a:rect r="r" b="b" t="t" l="l"/>
            <a:pathLst>
              <a:path h="5816217" w="7612199">
                <a:moveTo>
                  <a:pt x="0" y="0"/>
                </a:moveTo>
                <a:lnTo>
                  <a:pt x="7612199" y="0"/>
                </a:lnTo>
                <a:lnTo>
                  <a:pt x="7612199" y="5816217"/>
                </a:lnTo>
                <a:lnTo>
                  <a:pt x="0" y="5816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13037" y="3217994"/>
            <a:ext cx="8876159" cy="4733952"/>
          </a:xfrm>
          <a:custGeom>
            <a:avLst/>
            <a:gdLst/>
            <a:ahLst/>
            <a:cxnLst/>
            <a:rect r="r" b="b" t="t" l="l"/>
            <a:pathLst>
              <a:path h="4733952" w="8876159">
                <a:moveTo>
                  <a:pt x="0" y="0"/>
                </a:moveTo>
                <a:lnTo>
                  <a:pt x="8876159" y="0"/>
                </a:lnTo>
                <a:lnTo>
                  <a:pt x="8876159" y="4733951"/>
                </a:lnTo>
                <a:lnTo>
                  <a:pt x="0" y="4733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1800" y="176006"/>
            <a:ext cx="5389778" cy="609637"/>
            <a:chOff x="0" y="0"/>
            <a:chExt cx="7186371" cy="81285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9050"/>
              <a:ext cx="3965514" cy="83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b="true" sz="4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965514" y="193749"/>
              <a:ext cx="3220857" cy="415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430"/>
                </a:lnSpc>
              </a:pPr>
              <a:r>
                <a:rPr lang="en-US" sz="20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83218" y="1715594"/>
            <a:ext cx="1034111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50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Lista de requisitos preliminar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08615" y="266700"/>
            <a:ext cx="7021389" cy="762000"/>
            <a:chOff x="0" y="0"/>
            <a:chExt cx="9361852" cy="10160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470836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00"/>
                </a:lnSpc>
              </a:pPr>
              <a:r>
                <a:rPr lang="en-US" b="true" sz="5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708361" y="279004"/>
              <a:ext cx="4653491" cy="50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30"/>
                </a:lnSpc>
              </a:pPr>
              <a:r>
                <a:rPr lang="en-US" sz="25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77146" y="4614881"/>
            <a:ext cx="14182845" cy="105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Alterações feitas no cronograma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140752" y="47645"/>
            <a:ext cx="9147248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Alterações feitas no cronograma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1800" y="176006"/>
            <a:ext cx="5389778" cy="609637"/>
            <a:chOff x="0" y="0"/>
            <a:chExt cx="7186371" cy="81285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3965514" cy="83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b="true" sz="4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965514" y="193749"/>
              <a:ext cx="3220857" cy="415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430"/>
                </a:lnSpc>
              </a:pPr>
              <a:r>
                <a:rPr lang="en-US" sz="20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  <p:graphicFrame>
        <p:nvGraphicFramePr>
          <p:cNvPr name="Object 10" id="10"/>
          <p:cNvGraphicFramePr/>
          <p:nvPr/>
        </p:nvGraphicFramePr>
        <p:xfrm>
          <a:off x="3662393" y="6511046"/>
          <a:ext cx="6286500" cy="1676400"/>
        </p:xfrm>
        <a:graphic>
          <a:graphicData uri="http://schemas.openxmlformats.org/presentationml/2006/ole">
            <p:oleObj imgW="7543800" imgH="29337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1" id="11"/>
          <p:cNvGraphicFramePr/>
          <p:nvPr/>
        </p:nvGraphicFramePr>
        <p:xfrm>
          <a:off x="5845273" y="1803353"/>
          <a:ext cx="6286500" cy="1676400"/>
        </p:xfrm>
        <a:graphic>
          <a:graphicData uri="http://schemas.openxmlformats.org/presentationml/2006/ole">
            <p:oleObj imgW="7543800" imgH="29337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7602342" y="1184153"/>
            <a:ext cx="1566227" cy="61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9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Antes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45919" y="5891847"/>
            <a:ext cx="1924386" cy="61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9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Depois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6521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100000">
            <a:off x="-10922680" y="-44039"/>
            <a:ext cx="29550483" cy="13442779"/>
            <a:chOff x="0" y="0"/>
            <a:chExt cx="9996089" cy="4547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96089" cy="4547310"/>
            </a:xfrm>
            <a:custGeom>
              <a:avLst/>
              <a:gdLst/>
              <a:ahLst/>
              <a:cxnLst/>
              <a:rect r="r" b="b" t="t" l="l"/>
              <a:pathLst>
                <a:path h="4547310" w="9996089">
                  <a:moveTo>
                    <a:pt x="0" y="0"/>
                  </a:moveTo>
                  <a:lnTo>
                    <a:pt x="9996089" y="0"/>
                  </a:lnTo>
                  <a:lnTo>
                    <a:pt x="9996089" y="4547310"/>
                  </a:lnTo>
                  <a:lnTo>
                    <a:pt x="0" y="4547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457700"/>
            <a:ext cx="1623060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  <a:spcBef>
                <a:spcPct val="0"/>
              </a:spcBef>
            </a:pPr>
            <a:r>
              <a:rPr lang="en-US" b="true" sz="8799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311171"/>
            <a:ext cx="5260153" cy="46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sz="277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(Dia 21/04 até 18/05)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5701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94515" y="1588992"/>
            <a:ext cx="11886962" cy="871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570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Lista de Requisitos Funcionais final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98167"/>
            <a:ext cx="14515043" cy="6660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6"/>
              </a:lnSpc>
            </a:pP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3" tooltip="https://github.com/mdsreq-fga-unb/2025.1-T01-ReflexSom/issues/9"/>
              </a:rPr>
              <a:t>Realizar cadastro do cliente.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4" tooltip="https://github.com/mdsreq-fga-unb/2025.1-T01-ReflexSom/issues/6"/>
              </a:rPr>
              <a:t>Realizar login do cliente.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5" tooltip="https://github.com/mdsreq-fga-unb/2025.1-T01-ReflexSom/issues/12"/>
              </a:rPr>
              <a:t>Realizar logoff do cliente.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6" tooltip="https://github.com/mdsreq-fga-unb/2025.1-T01-ReflexSom/issues/13"/>
              </a:rPr>
              <a:t>Editar os dados pessoais cadastrados do cliente.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7" tooltip="https://github.com/mdsreq-fga-unb/2025.1-T01-ReflexSom/issues/19"/>
              </a:rPr>
              <a:t>Adicionar equipamentos ao carrinho.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8" tooltip="https://github.com/mdsreq-fga-unb/2025.1-T01-ReflexSom/issues/17"/>
              </a:rPr>
              <a:t>Detalhar informações do equipamento.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9" tooltip="https://github.com/mdsreq-fga-unb/2025.1-T01-ReflexSom/issues/53"/>
              </a:rPr>
              <a:t>Realizar reservas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10" tooltip="https://github.com/mdsreq-fga-unb/2025.1-T01-ReflexSom/issues/22"/>
              </a:rPr>
              <a:t>Exibir histórico de reservas do cliente.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11" tooltip="https://github.com/mdsreq-fga-unb/2025.1-T01-ReflexSom/issues/24"/>
              </a:rPr>
              <a:t>Criar orçamento de uma reserva.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12" tooltip="https://github.com/mdsreq-fga-unb/2025.1-T01-ReflexSom/issues/34"/>
              </a:rPr>
              <a:t>Emitir relatórios de reservas.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13" tooltip="https://github.com/mdsreq-fga-unb/2025.1-T01-ReflexSom/issues/55"/>
              </a:rPr>
              <a:t>Aprovar reserva solicitada.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14" tooltip="https://github.com/mdsreq-fga-unb/2025.1-T01-ReflexSom/issues/29"/>
              </a:rPr>
              <a:t>Realizar consulta de equipamentos.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15" tooltip="https://github.com/mdsreq-fga-unb/2025.1-T01-ReflexSom/issues/30"/>
              </a:rPr>
              <a:t>Consultar agenda de eventos.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16" tooltip="https://github.com/mdsreq-fga-unb/2025.1-T01-ReflexSom/issues/31"/>
              </a:rPr>
              <a:t>Cancelar reserva já agendada.</a:t>
            </a:r>
          </a:p>
          <a:p>
            <a:pPr algn="l" marL="558838" indent="-279419" lvl="1">
              <a:lnSpc>
                <a:spcPts val="3106"/>
              </a:lnSpc>
              <a:buFont typeface="Arial"/>
              <a:buChar char="•"/>
            </a:pPr>
            <a:r>
              <a:rPr lang="en-US" sz="2588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17" tooltip="https://github.com/mdsreq-fga-unb/2025.1-T01-ReflexSom/issues/26"/>
              </a:rPr>
              <a:t>Cadastrar equipamento na lista de equipamentos</a:t>
            </a:r>
          </a:p>
          <a:p>
            <a:pPr algn="l">
              <a:lnSpc>
                <a:spcPts val="3106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557015" y="4086225"/>
            <a:ext cx="11571924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 utilizadas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04040" y="247035"/>
            <a:ext cx="2708033" cy="40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2"/>
              </a:lnSpc>
            </a:pPr>
            <a:r>
              <a:rPr lang="en-US" sz="2718">
                <a:solidFill>
                  <a:srgbClr val="65212A"/>
                </a:solidFill>
                <a:latin typeface="Garet"/>
                <a:ea typeface="Garet"/>
                <a:cs typeface="Garet"/>
                <a:sym typeface="Garet"/>
              </a:rPr>
              <a:t>(21/04 a 18/05)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>
            <a:hlinkClick r:id="rId3" tooltip="https://mdsreq-fga-unb.github.io/2025.1-T01-ReflexSom/diagramas/"/>
          </p:cNvPr>
          <p:cNvSpPr/>
          <p:nvPr/>
        </p:nvSpPr>
        <p:spPr>
          <a:xfrm flipH="false" flipV="false" rot="0">
            <a:off x="8541053" y="785625"/>
            <a:ext cx="7431003" cy="9303290"/>
          </a:xfrm>
          <a:custGeom>
            <a:avLst/>
            <a:gdLst/>
            <a:ahLst/>
            <a:cxnLst/>
            <a:rect r="r" b="b" t="t" l="l"/>
            <a:pathLst>
              <a:path h="9303290" w="7431003">
                <a:moveTo>
                  <a:pt x="0" y="0"/>
                </a:moveTo>
                <a:lnTo>
                  <a:pt x="7431003" y="0"/>
                </a:lnTo>
                <a:lnTo>
                  <a:pt x="7431003" y="9303290"/>
                </a:lnTo>
                <a:lnTo>
                  <a:pt x="0" y="9303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800" y="156975"/>
            <a:ext cx="297413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752975"/>
            <a:ext cx="1034111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50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Diagrama Casos de Uso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134519" y="4356070"/>
            <a:ext cx="23300020" cy="3958269"/>
            <a:chOff x="0" y="0"/>
            <a:chExt cx="7881735" cy="13389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1338970"/>
            </a:xfrm>
            <a:custGeom>
              <a:avLst/>
              <a:gdLst/>
              <a:ahLst/>
              <a:cxnLst/>
              <a:rect r="r" b="b" t="t" l="l"/>
              <a:pathLst>
                <a:path h="133897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1338970"/>
                  </a:lnTo>
                  <a:lnTo>
                    <a:pt x="0" y="133897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4763200" y="2552754"/>
            <a:ext cx="23300020" cy="7015990"/>
            <a:chOff x="0" y="0"/>
            <a:chExt cx="7881735" cy="23733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2621083" y="-65151"/>
            <a:ext cx="5666917" cy="5657850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11360" y="823645"/>
            <a:ext cx="9416950" cy="7465283"/>
            <a:chOff x="0" y="0"/>
            <a:chExt cx="12555934" cy="995371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12555934" cy="1797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559"/>
                </a:lnSpc>
                <a:spcBef>
                  <a:spcPct val="0"/>
                </a:spcBef>
              </a:pPr>
              <a:r>
                <a:rPr lang="en-US" b="true" sz="8799">
                  <a:solidFill>
                    <a:srgbClr val="B2101F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Temas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156226"/>
              <a:ext cx="12555934" cy="647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B2101F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Tópicos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512559"/>
              <a:ext cx="12555934" cy="63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31508" indent="-315754" lvl="1">
                <a:lnSpc>
                  <a:spcPts val="4094"/>
                </a:lnSpc>
                <a:buFont typeface="Arial"/>
                <a:buChar char="•"/>
              </a:pPr>
              <a:r>
                <a:rPr lang="en-US" sz="2925" u="sng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Cronograma e suas alterações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480348"/>
              <a:ext cx="12555934" cy="63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31508" indent="-315754" lvl="1">
                <a:lnSpc>
                  <a:spcPts val="4094"/>
                </a:lnSpc>
                <a:buFont typeface="Arial"/>
                <a:buChar char="•"/>
              </a:pPr>
              <a:r>
                <a:rPr lang="en-US" sz="2925" u="sng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Objetivos do projeto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448138"/>
              <a:ext cx="12555934" cy="63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31508" indent="-315754" lvl="1">
                <a:lnSpc>
                  <a:spcPts val="4094"/>
                </a:lnSpc>
                <a:buFont typeface="Arial"/>
                <a:buChar char="•"/>
              </a:pPr>
              <a:r>
                <a:rPr lang="en-US" sz="2925" u="sng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Estratégias de ESW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415928"/>
              <a:ext cx="12555934" cy="63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31508" indent="-315754" lvl="1">
                <a:lnSpc>
                  <a:spcPts val="4094"/>
                </a:lnSpc>
                <a:buFont typeface="Arial"/>
                <a:buChar char="•"/>
              </a:pPr>
              <a:r>
                <a:rPr lang="en-US" sz="2925" u="sng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Técnicas de Engenharia de Requisitos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383717"/>
              <a:ext cx="12555934" cy="63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31508" indent="-315754" lvl="1">
                <a:lnSpc>
                  <a:spcPts val="4094"/>
                </a:lnSpc>
                <a:buFont typeface="Arial"/>
                <a:buChar char="•"/>
              </a:pPr>
              <a:r>
                <a:rPr lang="en-US" sz="2925" u="sng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Requisitos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351507"/>
              <a:ext cx="12555934" cy="63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31508" indent="-315754" lvl="1">
                <a:lnSpc>
                  <a:spcPts val="4094"/>
                </a:lnSpc>
                <a:buFont typeface="Arial"/>
                <a:buChar char="•"/>
              </a:pPr>
              <a:r>
                <a:rPr lang="en-US" sz="2925" u="sng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MVP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319296"/>
              <a:ext cx="12555934" cy="63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31508" indent="-315754" lvl="1">
                <a:lnSpc>
                  <a:spcPts val="4094"/>
                </a:lnSpc>
                <a:buFont typeface="Arial"/>
                <a:buChar char="•"/>
              </a:pPr>
              <a:r>
                <a:rPr lang="en-US" sz="2925" u="sng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DoR e DoD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089476" y="1969779"/>
            <a:ext cx="4819597" cy="7861389"/>
          </a:xfrm>
          <a:custGeom>
            <a:avLst/>
            <a:gdLst/>
            <a:ahLst/>
            <a:cxnLst/>
            <a:rect r="r" b="b" t="t" l="l"/>
            <a:pathLst>
              <a:path h="7861389" w="4819597">
                <a:moveTo>
                  <a:pt x="0" y="0"/>
                </a:moveTo>
                <a:lnTo>
                  <a:pt x="4819597" y="0"/>
                </a:lnTo>
                <a:lnTo>
                  <a:pt x="4819597" y="7861389"/>
                </a:lnTo>
                <a:lnTo>
                  <a:pt x="0" y="7861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800" y="156975"/>
            <a:ext cx="297413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83218" y="1715594"/>
            <a:ext cx="1034111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50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Diagrama UML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43620" y="2197214"/>
            <a:ext cx="8800761" cy="3028096"/>
          </a:xfrm>
          <a:custGeom>
            <a:avLst/>
            <a:gdLst/>
            <a:ahLst/>
            <a:cxnLst/>
            <a:rect r="r" b="b" t="t" l="l"/>
            <a:pathLst>
              <a:path h="3028096" w="8800761">
                <a:moveTo>
                  <a:pt x="0" y="0"/>
                </a:moveTo>
                <a:lnTo>
                  <a:pt x="8800760" y="0"/>
                </a:lnTo>
                <a:lnTo>
                  <a:pt x="8800760" y="3028096"/>
                </a:lnTo>
                <a:lnTo>
                  <a:pt x="0" y="30280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324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94515" y="6174950"/>
            <a:ext cx="10927970" cy="3387463"/>
          </a:xfrm>
          <a:custGeom>
            <a:avLst/>
            <a:gdLst/>
            <a:ahLst/>
            <a:cxnLst/>
            <a:rect r="r" b="b" t="t" l="l"/>
            <a:pathLst>
              <a:path h="3387463" w="10927970">
                <a:moveTo>
                  <a:pt x="0" y="0"/>
                </a:moveTo>
                <a:lnTo>
                  <a:pt x="10927970" y="0"/>
                </a:lnTo>
                <a:lnTo>
                  <a:pt x="10927970" y="3387463"/>
                </a:lnTo>
                <a:lnTo>
                  <a:pt x="0" y="3387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012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50937" y="1235189"/>
            <a:ext cx="158612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50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DoR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11659" y="5406285"/>
            <a:ext cx="144684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50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DoD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3218" y="1715594"/>
            <a:ext cx="1034111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50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DoR e DoD finais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98167"/>
            <a:ext cx="7694502" cy="742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6"/>
              </a:lnSpc>
            </a:pPr>
            <a:r>
              <a:rPr lang="en-US" sz="2588" spc="-25" b="true">
                <a:solidFill>
                  <a:srgbClr val="1A1D1C"/>
                </a:solidFill>
                <a:latin typeface="Garet Bold"/>
                <a:ea typeface="Garet Bold"/>
                <a:cs typeface="Garet Bold"/>
                <a:sym typeface="Garet Bold"/>
              </a:rPr>
              <a:t>DEFINITION OF </a:t>
            </a:r>
            <a:r>
              <a:rPr lang="en-US" sz="2588" spc="-25" b="true">
                <a:solidFill>
                  <a:srgbClr val="1A1D1C"/>
                </a:solidFill>
                <a:latin typeface="Garet Bold"/>
                <a:ea typeface="Garet Bold"/>
                <a:cs typeface="Garet Bold"/>
                <a:sym typeface="Garet Bold"/>
              </a:rPr>
              <a:t>READY (DoR)</a:t>
            </a:r>
          </a:p>
          <a:p>
            <a:pPr algn="l">
              <a:lnSpc>
                <a:spcPts val="3106"/>
              </a:lnSpc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Um item da lista de requisitos estará preparado para iniciar em uma iteração quando:</a:t>
            </a:r>
          </a:p>
          <a:p>
            <a:pPr algn="l" marL="558839" indent="-279419" lvl="1">
              <a:lnSpc>
                <a:spcPts val="3106"/>
              </a:lnSpc>
              <a:buFont typeface="Arial"/>
              <a:buChar char="•"/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Descrição clara: O caso de uso está bem definido, com fluxo principal compreensível por todos da equipe.</a:t>
            </a:r>
          </a:p>
          <a:p>
            <a:pPr algn="l" marL="558839" indent="-279419" lvl="1">
              <a:lnSpc>
                <a:spcPts val="3106"/>
              </a:lnSpc>
              <a:buFont typeface="Arial"/>
              <a:buChar char="•"/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Completude mínima: O caso de uso contém fluxo principal e, se necessário, fluxos alternativos e exceções.</a:t>
            </a:r>
          </a:p>
          <a:p>
            <a:pPr algn="l" marL="558839" indent="-279419" lvl="1">
              <a:lnSpc>
                <a:spcPts val="3106"/>
              </a:lnSpc>
              <a:buFont typeface="Arial"/>
              <a:buChar char="•"/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Priorização: Está devidamente priorizado no backlog.</a:t>
            </a:r>
          </a:p>
          <a:p>
            <a:pPr algn="l" marL="558839" indent="-279419" lvl="1">
              <a:lnSpc>
                <a:spcPts val="3106"/>
              </a:lnSpc>
              <a:buFont typeface="Arial"/>
              <a:buChar char="•"/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Estimativa de esforço: Foi discutido e estimado pela equipe quanto à complexidade e/ou tempo.</a:t>
            </a:r>
          </a:p>
          <a:p>
            <a:pPr algn="l" marL="558839" indent="-279419" lvl="1">
              <a:lnSpc>
                <a:spcPts val="3106"/>
              </a:lnSpc>
              <a:buFont typeface="Arial"/>
              <a:buChar char="•"/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Sem impedimentos: Não há bloqueios ou dependências externas que impeçam a implementação.</a:t>
            </a:r>
          </a:p>
          <a:p>
            <a:pPr algn="l">
              <a:lnSpc>
                <a:spcPts val="310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68569" y="2598167"/>
            <a:ext cx="7694502" cy="742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6"/>
              </a:lnSpc>
            </a:pPr>
            <a:r>
              <a:rPr lang="en-US" sz="2588" spc="-25" b="true">
                <a:solidFill>
                  <a:srgbClr val="1A1D1C"/>
                </a:solidFill>
                <a:latin typeface="Garet Bold"/>
                <a:ea typeface="Garet Bold"/>
                <a:cs typeface="Garet Bold"/>
                <a:sym typeface="Garet Bold"/>
              </a:rPr>
              <a:t>DEFINITION OF DON</a:t>
            </a:r>
            <a:r>
              <a:rPr lang="en-US" sz="2588" spc="-25" b="true">
                <a:solidFill>
                  <a:srgbClr val="1A1D1C"/>
                </a:solidFill>
                <a:latin typeface="Garet Bold"/>
                <a:ea typeface="Garet Bold"/>
                <a:cs typeface="Garet Bold"/>
                <a:sym typeface="Garet Bold"/>
              </a:rPr>
              <a:t>E (DoD)</a:t>
            </a:r>
          </a:p>
          <a:p>
            <a:pPr algn="l">
              <a:lnSpc>
                <a:spcPts val="3106"/>
              </a:lnSpc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Um item da lista de requisitos será considerado feito quando:</a:t>
            </a:r>
          </a:p>
          <a:p>
            <a:pPr algn="l" marL="558839" indent="-279419" lvl="1">
              <a:lnSpc>
                <a:spcPts val="3106"/>
              </a:lnSpc>
              <a:buFont typeface="Arial"/>
              <a:buChar char="•"/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Implem</a:t>
            </a: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entação completa: Está de acordo com o comportamento esperado descrito nos artefatos do caso de uso e/ou nos requisitos detalhados.</a:t>
            </a:r>
          </a:p>
          <a:p>
            <a:pPr algn="l" marL="558839" indent="-279419" lvl="1">
              <a:lnSpc>
                <a:spcPts val="3106"/>
              </a:lnSpc>
              <a:buFont typeface="Arial"/>
              <a:buChar char="•"/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Testes realizados: Passou pelo teste de integração.</a:t>
            </a:r>
          </a:p>
          <a:p>
            <a:pPr algn="l" marL="558839" indent="-279419" lvl="1">
              <a:lnSpc>
                <a:spcPts val="3106"/>
              </a:lnSpc>
              <a:buFont typeface="Arial"/>
              <a:buChar char="•"/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Integ</a:t>
            </a: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ração concluída: Frontend e backend funcionando juntos adequadamente.</a:t>
            </a:r>
          </a:p>
          <a:p>
            <a:pPr algn="l" marL="558839" indent="-279419" lvl="1">
              <a:lnSpc>
                <a:spcPts val="3106"/>
              </a:lnSpc>
              <a:buFont typeface="Arial"/>
              <a:buChar char="•"/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Ver</a:t>
            </a: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sionamento e documentação: Código está no repositório e devidamente documentado com endpoints e funcionalidades registrados no MkDocs.</a:t>
            </a:r>
          </a:p>
          <a:p>
            <a:pPr algn="l" marL="558839" indent="-279419" lvl="1">
              <a:lnSpc>
                <a:spcPts val="3106"/>
              </a:lnSpc>
              <a:buFont typeface="Arial"/>
              <a:buChar char="•"/>
            </a:pP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evisão de interface: Foi validada com o cliente por meio de reuniões, cujas atas ficam registradas </a:t>
            </a:r>
            <a:r>
              <a:rPr lang="en-US" sz="2588" spc="-25" u="sng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3" tooltip="https://mdsreq-fga-unb.github.io/2025.1-T01-ReflexSom/evidencias/"/>
              </a:rPr>
              <a:t>aqui</a:t>
            </a:r>
            <a:r>
              <a:rPr lang="en-US" sz="2588" spc="-25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algn="l">
              <a:lnSpc>
                <a:spcPts val="310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800" y="156975"/>
            <a:ext cx="297413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91699"/>
            <a:ext cx="1034111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5060" u="sng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  <a:hlinkClick r:id="rId2" tooltip="https://mdsreq-fga-unb.github.io/2025.1-T01-ReflexSom/mapRast/"/>
              </a:rPr>
              <a:t>Mapa de Rastreabilidade</a:t>
            </a:r>
          </a:p>
        </p:txBody>
      </p:sp>
      <p:graphicFrame>
        <p:nvGraphicFramePr>
          <p:cNvPr name="Object 9" id="9"/>
          <p:cNvGraphicFramePr/>
          <p:nvPr/>
        </p:nvGraphicFramePr>
        <p:xfrm>
          <a:off x="1028700" y="2163224"/>
          <a:ext cx="11315700" cy="6705600"/>
        </p:xfrm>
        <a:graphic>
          <a:graphicData uri="http://schemas.openxmlformats.org/presentationml/2006/ole">
            <p:oleObj imgW="13576300" imgH="89662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189280" y="2724150"/>
            <a:ext cx="3760882" cy="4265274"/>
            <a:chOff x="0" y="0"/>
            <a:chExt cx="5014510" cy="568703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5014510" cy="66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58681" indent="-179341" lvl="1">
                <a:lnSpc>
                  <a:spcPts val="1993"/>
                </a:lnSpc>
                <a:buFont typeface="Arial"/>
                <a:buChar char="•"/>
              </a:pPr>
              <a:r>
                <a:rPr lang="en-US" b="true" sz="1661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1: elaboração automatizada de orçamentos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23137"/>
              <a:ext cx="5014510" cy="66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58681" indent="-179341" lvl="1">
                <a:lnSpc>
                  <a:spcPts val="1993"/>
                </a:lnSpc>
                <a:buFont typeface="Arial"/>
                <a:buChar char="•"/>
              </a:pPr>
              <a:r>
                <a:rPr lang="en-US" b="true" sz="1661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2: realizar agendamentos técnicos centralizados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646275"/>
              <a:ext cx="5014510" cy="66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58681" indent="-179341" lvl="1">
                <a:lnSpc>
                  <a:spcPts val="1993"/>
                </a:lnSpc>
                <a:buFont typeface="Arial"/>
                <a:buChar char="•"/>
              </a:pPr>
              <a:r>
                <a:rPr lang="en-US" b="true" sz="1661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3: padronizar atendimentos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469412"/>
              <a:ext cx="5014510" cy="66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58681" indent="-179341" lvl="1">
                <a:lnSpc>
                  <a:spcPts val="1993"/>
                </a:lnSpc>
                <a:buFont typeface="Arial"/>
                <a:buChar char="•"/>
              </a:pPr>
              <a:r>
                <a:rPr lang="en-US" b="true" sz="1661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4: catalogar equipamentos de forma automatizada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371065"/>
              <a:ext cx="5014510" cy="66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58681" indent="-179341" lvl="1">
                <a:lnSpc>
                  <a:spcPts val="1993"/>
                </a:lnSpc>
                <a:buFont typeface="Arial"/>
                <a:buChar char="•"/>
              </a:pPr>
              <a:r>
                <a:rPr lang="en-US" b="true" sz="1661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5: eliminar dependência de interação direta com a equipe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194203"/>
              <a:ext cx="5014510" cy="66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58681" indent="-179341" lvl="1">
                <a:lnSpc>
                  <a:spcPts val="1993"/>
                </a:lnSpc>
                <a:buFont typeface="Arial"/>
                <a:buChar char="•"/>
              </a:pPr>
              <a:r>
                <a:rPr lang="en-US" b="true" sz="1661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6: prover visão em tempo real da operação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5017340"/>
              <a:ext cx="5014510" cy="66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58681" indent="-179341" lvl="1">
                <a:lnSpc>
                  <a:spcPts val="1993"/>
                </a:lnSpc>
                <a:buFont typeface="Arial"/>
                <a:buChar char="•"/>
              </a:pPr>
              <a:r>
                <a:rPr lang="en-US" b="true" sz="1661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7: integrar atendimento e catálogo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800" y="156975"/>
            <a:ext cx="297413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54898"/>
            <a:ext cx="3813198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5060" spc="-50" u="sng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  <a:hlinkClick r:id="rId2" tooltip="https://mdsreq-fga-unb.github.io/2025.1-T01-ReflexSom/mvp/"/>
              </a:rPr>
              <a:t>Tabela com Priorização MoSCoW </a:t>
            </a:r>
            <a:r>
              <a:rPr lang="en-US" sz="5060" spc="-5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- versão inicial </a:t>
            </a:r>
          </a:p>
          <a:p>
            <a:pPr algn="l">
              <a:lnSpc>
                <a:spcPts val="607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37553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  <p:graphicFrame>
        <p:nvGraphicFramePr>
          <p:cNvPr name="Object 10" id="10"/>
          <p:cNvGraphicFramePr/>
          <p:nvPr/>
        </p:nvGraphicFramePr>
        <p:xfrm>
          <a:off x="11434130" y="1771445"/>
          <a:ext cx="3771900" cy="11315700"/>
        </p:xfrm>
        <a:graphic>
          <a:graphicData uri="http://schemas.openxmlformats.org/presentationml/2006/ole">
            <p:oleObj imgW="6032500" imgH="135763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1" id="11"/>
          <p:cNvGraphicFramePr/>
          <p:nvPr/>
        </p:nvGraphicFramePr>
        <p:xfrm>
          <a:off x="5443420" y="1771445"/>
          <a:ext cx="1740287" cy="9354242"/>
        </p:xfrm>
        <a:graphic>
          <a:graphicData uri="http://schemas.openxmlformats.org/presentationml/2006/ole">
            <p:oleObj imgW="3606800" imgH="11214100" r:id="rId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800" y="156975"/>
            <a:ext cx="297413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54898"/>
            <a:ext cx="3813198" cy="381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5060" spc="-50" u="sng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  <a:hlinkClick r:id="rId2" tooltip="https://mdsreq-fga-unb.github.io/2025.1-T01-ReflexSom/mvp/"/>
              </a:rPr>
              <a:t>Tabela ICE com Priorização MoSCoW</a:t>
            </a:r>
          </a:p>
          <a:p>
            <a:pPr algn="l">
              <a:lnSpc>
                <a:spcPts val="6072"/>
              </a:lnSpc>
            </a:pPr>
          </a:p>
        </p:txBody>
      </p:sp>
      <p:graphicFrame>
        <p:nvGraphicFramePr>
          <p:cNvPr name="Object 9" id="9"/>
          <p:cNvGraphicFramePr/>
          <p:nvPr/>
        </p:nvGraphicFramePr>
        <p:xfrm>
          <a:off x="5212633" y="1765127"/>
          <a:ext cx="7543800" cy="6705600"/>
        </p:xfrm>
        <a:graphic>
          <a:graphicData uri="http://schemas.openxmlformats.org/presentationml/2006/ole">
            <p:oleObj imgW="9042400" imgH="82042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237553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735547" y="2294545"/>
            <a:ext cx="7657544" cy="7353673"/>
          </a:xfrm>
          <a:custGeom>
            <a:avLst/>
            <a:gdLst/>
            <a:ahLst/>
            <a:cxnLst/>
            <a:rect r="r" b="b" t="t" l="l"/>
            <a:pathLst>
              <a:path h="7353673" w="7657544">
                <a:moveTo>
                  <a:pt x="0" y="0"/>
                </a:moveTo>
                <a:lnTo>
                  <a:pt x="7657544" y="0"/>
                </a:lnTo>
                <a:lnTo>
                  <a:pt x="7657544" y="7353673"/>
                </a:lnTo>
                <a:lnTo>
                  <a:pt x="0" y="73536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80237" y="1209675"/>
            <a:ext cx="4127526" cy="871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570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Negociação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120032" y="1679048"/>
            <a:ext cx="4047936" cy="871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570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MVP final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87732"/>
            <a:ext cx="16650723" cy="4927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3"/>
              </a:lnSpc>
            </a:pPr>
          </a:p>
          <a:p>
            <a:pPr algn="l">
              <a:lnSpc>
                <a:spcPts val="3563"/>
              </a:lnSpc>
            </a:pPr>
            <a:r>
              <a:rPr lang="en-US" sz="2969" spc="-29" b="true">
                <a:solidFill>
                  <a:srgbClr val="1A1D1C"/>
                </a:solidFill>
                <a:latin typeface="Garet Bold"/>
                <a:ea typeface="Garet Bold"/>
                <a:cs typeface="Garet Bold"/>
                <a:sym typeface="Garet Bold"/>
              </a:rPr>
              <a:t>Funcionalidades do MVP</a:t>
            </a:r>
          </a:p>
          <a:p>
            <a:pPr algn="l" marL="641064" indent="-320532" lvl="1">
              <a:lnSpc>
                <a:spcPts val="3563"/>
              </a:lnSpc>
              <a:buFont typeface="Arial"/>
              <a:buChar char="•"/>
            </a:pPr>
            <a:r>
              <a:rPr lang="en-US" sz="2969" spc="-29" u="sng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2" tooltip="https://github.com/mdsreq-fga-unb/2025.1-T01-ReflexSom/issues/9"/>
              </a:rPr>
              <a:t>Realizar cadastro de cliente</a:t>
            </a:r>
          </a:p>
          <a:p>
            <a:pPr algn="l" marL="641064" indent="-320532" lvl="1">
              <a:lnSpc>
                <a:spcPts val="3563"/>
              </a:lnSpc>
              <a:buFont typeface="Arial"/>
              <a:buChar char="•"/>
            </a:pPr>
            <a:r>
              <a:rPr lang="en-US" sz="2969" spc="-29" u="sng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3" tooltip="https://github.com/mdsreq-fga-unb/2025.1-T01-ReflexSom/issues/6"/>
              </a:rPr>
              <a:t>Realizar login do cliente</a:t>
            </a:r>
          </a:p>
          <a:p>
            <a:pPr algn="l" marL="641064" indent="-320532" lvl="1">
              <a:lnSpc>
                <a:spcPts val="3563"/>
              </a:lnSpc>
              <a:buFont typeface="Arial"/>
              <a:buChar char="•"/>
            </a:pPr>
            <a:r>
              <a:rPr lang="en-US" sz="2969" spc="-29" u="sng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4" tooltip="https://github.com/mdsreq-fga-unb/2025.1-T01-ReflexSom/issues/12"/>
              </a:rPr>
              <a:t>Realizar logoff do cliente</a:t>
            </a:r>
          </a:p>
          <a:p>
            <a:pPr algn="l" marL="641064" indent="-320532" lvl="1">
              <a:lnSpc>
                <a:spcPts val="3563"/>
              </a:lnSpc>
              <a:buFont typeface="Arial"/>
              <a:buChar char="•"/>
            </a:pPr>
            <a:r>
              <a:rPr lang="en-US" sz="2969" spc="-29" u="sng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5" tooltip="https://github.com/mdsreq-fga-unb/2025.1-T01-ReflexSom/issues/13"/>
              </a:rPr>
              <a:t>Editar dados pessoais cadastrados do cliente</a:t>
            </a:r>
          </a:p>
          <a:p>
            <a:pPr algn="l" marL="641064" indent="-320532" lvl="1">
              <a:lnSpc>
                <a:spcPts val="3563"/>
              </a:lnSpc>
              <a:buFont typeface="Arial"/>
              <a:buChar char="•"/>
            </a:pPr>
            <a:r>
              <a:rPr lang="en-US" sz="2969" spc="-29" u="sng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6" tooltip="https://github.com/mdsreq-fga-unb/2025.1-T01-ReflexSom/issues/26"/>
              </a:rPr>
              <a:t>Cadastrar equipamento na </a:t>
            </a:r>
            <a:r>
              <a:rPr lang="en-US" sz="2969" spc="-29" u="sng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7" tooltip="https://github.com/mdsreq-fga-unb/2025.1-T01-ReflexSom/issues/26"/>
              </a:rPr>
              <a:t>lista de equipamentos</a:t>
            </a:r>
          </a:p>
          <a:p>
            <a:pPr algn="l" marL="641064" indent="-320532" lvl="1">
              <a:lnSpc>
                <a:spcPts val="3563"/>
              </a:lnSpc>
              <a:buFont typeface="Arial"/>
              <a:buChar char="•"/>
            </a:pPr>
            <a:r>
              <a:rPr lang="en-US" sz="2969" spc="-29" u="sng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8" tooltip="https://github.com/mdsreq-fga-unb/2025.1-T01-ReflexSom/issues/15"/>
              </a:rPr>
              <a:t>Realizar consultas de equipamentos</a:t>
            </a:r>
          </a:p>
          <a:p>
            <a:pPr algn="l" marL="641064" indent="-320532" lvl="1">
              <a:lnSpc>
                <a:spcPts val="3563"/>
              </a:lnSpc>
              <a:buFont typeface="Arial"/>
              <a:buChar char="•"/>
            </a:pPr>
            <a:r>
              <a:rPr lang="en-US" sz="2969" spc="-29" u="sng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9" tooltip="https://github.com/mdsreq-fga-unb/2025.1-T01-ReflexSom/issues/17"/>
              </a:rPr>
              <a:t>Detalhar informações do equipamento</a:t>
            </a:r>
          </a:p>
          <a:p>
            <a:pPr algn="l" marL="641064" indent="-320532" lvl="1">
              <a:lnSpc>
                <a:spcPts val="3563"/>
              </a:lnSpc>
              <a:buFont typeface="Arial"/>
              <a:buChar char="•"/>
            </a:pPr>
            <a:r>
              <a:rPr lang="en-US" sz="2969" spc="-29" u="sng">
                <a:solidFill>
                  <a:srgbClr val="1A1D1C"/>
                </a:solidFill>
                <a:latin typeface="Garet"/>
                <a:ea typeface="Garet"/>
                <a:cs typeface="Garet"/>
                <a:sym typeface="Garet"/>
                <a:hlinkClick r:id="rId10" tooltip="https://github.com/mdsreq-fga-unb/2025.1-T01-ReflexSom/issues/19"/>
              </a:rPr>
              <a:t>Adicionar equipamentos ao carrinho</a:t>
            </a:r>
          </a:p>
          <a:p>
            <a:pPr algn="l">
              <a:lnSpc>
                <a:spcPts val="356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032792" y="3326329"/>
            <a:ext cx="12222417" cy="3634342"/>
          </a:xfrm>
          <a:custGeom>
            <a:avLst/>
            <a:gdLst/>
            <a:ahLst/>
            <a:cxnLst/>
            <a:rect r="r" b="b" t="t" l="l"/>
            <a:pathLst>
              <a:path h="3634342" w="12222417">
                <a:moveTo>
                  <a:pt x="0" y="0"/>
                </a:moveTo>
                <a:lnTo>
                  <a:pt x="12222416" y="0"/>
                </a:lnTo>
                <a:lnTo>
                  <a:pt x="12222416" y="3634342"/>
                </a:lnTo>
                <a:lnTo>
                  <a:pt x="0" y="3634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5658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32792" y="1642597"/>
            <a:ext cx="6111208" cy="871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570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Negociação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46890" y="102301"/>
            <a:ext cx="1034111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Técnicas de engenharia de requisitos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77146" y="4614881"/>
            <a:ext cx="14182845" cy="105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Alterações feitas no cronograma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04040" y="247035"/>
            <a:ext cx="2708033" cy="40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2"/>
              </a:lnSpc>
            </a:pPr>
            <a:r>
              <a:rPr lang="en-US" sz="2718">
                <a:solidFill>
                  <a:srgbClr val="65212A"/>
                </a:solidFill>
                <a:latin typeface="Garet"/>
                <a:ea typeface="Garet"/>
                <a:cs typeface="Garet"/>
                <a:sym typeface="Garet"/>
              </a:rPr>
              <a:t>(21/04 a 18/05)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6521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100000">
            <a:off x="-10922680" y="-44039"/>
            <a:ext cx="29550483" cy="13442779"/>
            <a:chOff x="0" y="0"/>
            <a:chExt cx="9996089" cy="4547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96089" cy="4547310"/>
            </a:xfrm>
            <a:custGeom>
              <a:avLst/>
              <a:gdLst/>
              <a:ahLst/>
              <a:cxnLst/>
              <a:rect r="r" b="b" t="t" l="l"/>
              <a:pathLst>
                <a:path h="4547310" w="9996089">
                  <a:moveTo>
                    <a:pt x="0" y="0"/>
                  </a:moveTo>
                  <a:lnTo>
                    <a:pt x="9996089" y="0"/>
                  </a:lnTo>
                  <a:lnTo>
                    <a:pt x="9996089" y="4547310"/>
                  </a:lnTo>
                  <a:lnTo>
                    <a:pt x="0" y="4547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457700"/>
            <a:ext cx="1623060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  <a:spcBef>
                <a:spcPct val="0"/>
              </a:spcBef>
            </a:pPr>
            <a:r>
              <a:rPr lang="en-US" b="true" sz="8799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INICIAÇÃO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311134"/>
            <a:ext cx="5260153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sz="277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(Dia 31/03 até 20/04)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104040" y="4874004"/>
            <a:ext cx="10941818" cy="4956279"/>
          </a:xfrm>
          <a:custGeom>
            <a:avLst/>
            <a:gdLst/>
            <a:ahLst/>
            <a:cxnLst/>
            <a:rect r="r" b="b" t="t" l="l"/>
            <a:pathLst>
              <a:path h="4956279" w="10941818">
                <a:moveTo>
                  <a:pt x="0" y="0"/>
                </a:moveTo>
                <a:lnTo>
                  <a:pt x="10941818" y="0"/>
                </a:lnTo>
                <a:lnTo>
                  <a:pt x="10941818" y="4956280"/>
                </a:lnTo>
                <a:lnTo>
                  <a:pt x="0" y="4956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627742"/>
            <a:ext cx="10945273" cy="2404164"/>
          </a:xfrm>
          <a:custGeom>
            <a:avLst/>
            <a:gdLst/>
            <a:ahLst/>
            <a:cxnLst/>
            <a:rect r="r" b="b" t="t" l="l"/>
            <a:pathLst>
              <a:path h="2404164" w="10945273">
                <a:moveTo>
                  <a:pt x="0" y="0"/>
                </a:moveTo>
                <a:lnTo>
                  <a:pt x="10945273" y="0"/>
                </a:lnTo>
                <a:lnTo>
                  <a:pt x="10945273" y="2404164"/>
                </a:lnTo>
                <a:lnTo>
                  <a:pt x="0" y="24041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0752" y="47645"/>
            <a:ext cx="9147248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Alterações feitas no cronograma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ELABORAÇÃO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04040" y="247035"/>
            <a:ext cx="2708033" cy="40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2"/>
              </a:lnSpc>
            </a:pPr>
            <a:r>
              <a:rPr lang="en-US" sz="2718">
                <a:solidFill>
                  <a:srgbClr val="65212A"/>
                </a:solidFill>
                <a:latin typeface="Garet"/>
                <a:ea typeface="Garet"/>
                <a:cs typeface="Garet"/>
                <a:sym typeface="Garet"/>
              </a:rPr>
              <a:t>(21/04 a 18/05)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6521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100000">
            <a:off x="-10922680" y="-44039"/>
            <a:ext cx="29550483" cy="13442779"/>
            <a:chOff x="0" y="0"/>
            <a:chExt cx="9996089" cy="4547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96089" cy="4547310"/>
            </a:xfrm>
            <a:custGeom>
              <a:avLst/>
              <a:gdLst/>
              <a:ahLst/>
              <a:cxnLst/>
              <a:rect r="r" b="b" t="t" l="l"/>
              <a:pathLst>
                <a:path h="4547310" w="9996089">
                  <a:moveTo>
                    <a:pt x="0" y="0"/>
                  </a:moveTo>
                  <a:lnTo>
                    <a:pt x="9996089" y="0"/>
                  </a:lnTo>
                  <a:lnTo>
                    <a:pt x="9996089" y="4547310"/>
                  </a:lnTo>
                  <a:lnTo>
                    <a:pt x="0" y="4547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457700"/>
            <a:ext cx="1623060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  <a:spcBef>
                <a:spcPct val="0"/>
              </a:spcBef>
            </a:pPr>
            <a:r>
              <a:rPr lang="en-US" b="true" sz="8799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CONSTRUÇÃO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311134"/>
            <a:ext cx="5260153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sz="277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(Dia 26/05 a 06/07) 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77146" y="4614881"/>
            <a:ext cx="14182845" cy="105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Alterações feitas no cronograma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CONSTRUÇÃO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04040" y="247035"/>
            <a:ext cx="3023174" cy="40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2"/>
              </a:lnSpc>
            </a:pPr>
            <a:r>
              <a:rPr lang="en-US" sz="2718">
                <a:solidFill>
                  <a:srgbClr val="65212A"/>
                </a:solidFill>
                <a:latin typeface="Garet"/>
                <a:ea typeface="Garet"/>
                <a:cs typeface="Garet"/>
                <a:sym typeface="Garet"/>
              </a:rPr>
              <a:t>(26/05 a 06/07)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60442" y="1634310"/>
            <a:ext cx="8808127" cy="8182361"/>
            <a:chOff x="0" y="0"/>
            <a:chExt cx="11744170" cy="109098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39839" cy="7481603"/>
            </a:xfrm>
            <a:custGeom>
              <a:avLst/>
              <a:gdLst/>
              <a:ahLst/>
              <a:cxnLst/>
              <a:rect r="r" b="b" t="t" l="l"/>
              <a:pathLst>
                <a:path h="7481603" w="11739839">
                  <a:moveTo>
                    <a:pt x="0" y="0"/>
                  </a:moveTo>
                  <a:lnTo>
                    <a:pt x="11739839" y="0"/>
                  </a:lnTo>
                  <a:lnTo>
                    <a:pt x="11739839" y="7481603"/>
                  </a:lnTo>
                  <a:lnTo>
                    <a:pt x="0" y="7481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7481603"/>
              <a:ext cx="11744170" cy="3428211"/>
            </a:xfrm>
            <a:custGeom>
              <a:avLst/>
              <a:gdLst/>
              <a:ahLst/>
              <a:cxnLst/>
              <a:rect r="r" b="b" t="t" l="l"/>
              <a:pathLst>
                <a:path h="3428211" w="11744170">
                  <a:moveTo>
                    <a:pt x="0" y="0"/>
                  </a:moveTo>
                  <a:lnTo>
                    <a:pt x="11744170" y="0"/>
                  </a:lnTo>
                  <a:lnTo>
                    <a:pt x="11744170" y="3428211"/>
                  </a:lnTo>
                  <a:lnTo>
                    <a:pt x="0" y="3428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854578" y="1700614"/>
            <a:ext cx="7221724" cy="8049751"/>
            <a:chOff x="0" y="0"/>
            <a:chExt cx="9628965" cy="107330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28965" cy="7775633"/>
            </a:xfrm>
            <a:custGeom>
              <a:avLst/>
              <a:gdLst/>
              <a:ahLst/>
              <a:cxnLst/>
              <a:rect r="r" b="b" t="t" l="l"/>
              <a:pathLst>
                <a:path h="7775633" w="9628965">
                  <a:moveTo>
                    <a:pt x="0" y="0"/>
                  </a:moveTo>
                  <a:lnTo>
                    <a:pt x="9628965" y="0"/>
                  </a:lnTo>
                  <a:lnTo>
                    <a:pt x="9628965" y="7775633"/>
                  </a:lnTo>
                  <a:lnTo>
                    <a:pt x="0" y="7775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7775633"/>
              <a:ext cx="9628965" cy="2957368"/>
            </a:xfrm>
            <a:custGeom>
              <a:avLst/>
              <a:gdLst/>
              <a:ahLst/>
              <a:cxnLst/>
              <a:rect r="r" b="b" t="t" l="l"/>
              <a:pathLst>
                <a:path h="2957368" w="9628965">
                  <a:moveTo>
                    <a:pt x="0" y="0"/>
                  </a:moveTo>
                  <a:lnTo>
                    <a:pt x="9628965" y="0"/>
                  </a:lnTo>
                  <a:lnTo>
                    <a:pt x="9628965" y="2957368"/>
                  </a:lnTo>
                  <a:lnTo>
                    <a:pt x="0" y="2957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140752" y="47645"/>
            <a:ext cx="9147248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Alterações feitas no cronograma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8028" y="120224"/>
            <a:ext cx="3866486" cy="63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b="true" sz="4105">
                <a:solidFill>
                  <a:srgbClr val="65212A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CONSTRUÇÃO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04040" y="247035"/>
            <a:ext cx="3023174" cy="40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2"/>
              </a:lnSpc>
            </a:pPr>
            <a:r>
              <a:rPr lang="en-US" sz="2718">
                <a:solidFill>
                  <a:srgbClr val="65212A"/>
                </a:solidFill>
                <a:latin typeface="Garet"/>
                <a:ea typeface="Garet"/>
                <a:cs typeface="Garet"/>
                <a:sym typeface="Garet"/>
              </a:rPr>
              <a:t>(26/05 a 06/07)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39198" y="1100577"/>
            <a:ext cx="1450615" cy="60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38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Antes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40132" y="1100577"/>
            <a:ext cx="1852179" cy="60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38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Depois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100121" y="508620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13085449" y="-4370267"/>
            <a:ext cx="23300020" cy="7056841"/>
            <a:chOff x="0" y="0"/>
            <a:chExt cx="7881735" cy="23871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7129"/>
            </a:xfrm>
            <a:custGeom>
              <a:avLst/>
              <a:gdLst/>
              <a:ahLst/>
              <a:cxnLst/>
              <a:rect r="r" b="b" t="t" l="l"/>
              <a:pathLst>
                <a:path h="2387129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7129"/>
                  </a:lnTo>
                  <a:lnTo>
                    <a:pt x="0" y="2387129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grpSp>
        <p:nvGrpSpPr>
          <p:cNvPr name="Group 6" id="6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09551" y="487759"/>
            <a:ext cx="15118037" cy="1603050"/>
            <a:chOff x="0" y="0"/>
            <a:chExt cx="20157382" cy="213739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20157382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b="true" sz="7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Especificação dos Casos de Uso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38899"/>
              <a:ext cx="20157382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1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605890" y="4819967"/>
            <a:ext cx="7076219" cy="5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5212A"/>
                </a:solidFill>
                <a:latin typeface="Open Sans"/>
                <a:ea typeface="Open Sans"/>
                <a:cs typeface="Open Sans"/>
                <a:sym typeface="Open Sans"/>
              </a:rPr>
              <a:t>Amostragem do software funcional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2097" y="331620"/>
            <a:ext cx="7086600" cy="2324174"/>
            <a:chOff x="0" y="0"/>
            <a:chExt cx="9448800" cy="30988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9448800" cy="1711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109"/>
                </a:lnSpc>
                <a:spcBef>
                  <a:spcPct val="0"/>
                </a:spcBef>
              </a:pPr>
              <a:r>
                <a:rPr lang="en-US" b="true" sz="8424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DoR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46705"/>
              <a:ext cx="9448800" cy="63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94"/>
                </a:lnSpc>
              </a:pPr>
              <a:r>
                <a:rPr lang="en-US" sz="29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Evidências da prática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76568" y="2957791"/>
          <a:ext cx="16239160" cy="6070307"/>
        </p:xfrm>
        <a:graphic>
          <a:graphicData uri="http://schemas.openxmlformats.org/drawingml/2006/table">
            <a:tbl>
              <a:tblPr/>
              <a:tblGrid>
                <a:gridCol w="8119580"/>
                <a:gridCol w="8119580"/>
              </a:tblGrid>
              <a:tr h="9891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 b="true">
                          <a:solidFill>
                            <a:srgbClr val="FFFFFF"/>
                          </a:solidFill>
                          <a:latin typeface="Josefin Sans Bold"/>
                          <a:ea typeface="Josefin Sans Bold"/>
                          <a:cs typeface="Josefin Sans Bold"/>
                          <a:sym typeface="Josefin Sans Bold"/>
                        </a:rPr>
                        <a:t>CRITÉRIOS 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212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 b="true">
                          <a:solidFill>
                            <a:srgbClr val="FFFFFF"/>
                          </a:solidFill>
                          <a:latin typeface="Josefin Sans Bold"/>
                          <a:ea typeface="Josefin Sans Bold"/>
                          <a:cs typeface="Josefin Sans Bold"/>
                          <a:sym typeface="Josefin Sans Bold"/>
                        </a:rPr>
                        <a:t>EVIDÊNCIAS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212A"/>
                    </a:solidFill>
                  </a:tcPr>
                </a:tc>
              </a:tr>
              <a:tr h="10398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Descrição clara: O caso de uso está bem definido, com fluxo principal compreensível por todos da equipe.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Especificações dos casos de uso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8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Completude mínima: O caso de uso contém fluxo principal e, se necessário, fluxos alternativos e exceções.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Especificações de casos de uso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7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Priorização: Está devidamente priorizado no backlog.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MosCoW + IceScoring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8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Estimativa de esforço: Foi discutido e estimado pela equipe quanto à complexidade e/ou tempo.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Especificações de casos de uso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8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Impedimentos: Não há bloqueios ou dependências externas que impeçam a implementação.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Especificações de casos de uso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2097" y="331638"/>
            <a:ext cx="7086600" cy="2324137"/>
            <a:chOff x="0" y="0"/>
            <a:chExt cx="9448800" cy="309885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9448800" cy="1711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109"/>
                </a:lnSpc>
                <a:spcBef>
                  <a:spcPct val="0"/>
                </a:spcBef>
              </a:pPr>
              <a:r>
                <a:rPr lang="en-US" b="true" sz="8424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DoD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46655"/>
              <a:ext cx="9448800" cy="63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94"/>
                </a:lnSpc>
              </a:pPr>
              <a:r>
                <a:rPr lang="en-US" sz="29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Evidências da prática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76568" y="2957791"/>
          <a:ext cx="16239160" cy="6542955"/>
        </p:xfrm>
        <a:graphic>
          <a:graphicData uri="http://schemas.openxmlformats.org/drawingml/2006/table">
            <a:tbl>
              <a:tblPr/>
              <a:tblGrid>
                <a:gridCol w="8119580"/>
                <a:gridCol w="8119580"/>
              </a:tblGrid>
              <a:tr h="9889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 b="true">
                          <a:solidFill>
                            <a:srgbClr val="FFFFFF"/>
                          </a:solidFill>
                          <a:latin typeface="Josefin Sans Bold"/>
                          <a:ea typeface="Josefin Sans Bold"/>
                          <a:cs typeface="Josefin Sans Bold"/>
                          <a:sym typeface="Josefin Sans Bold"/>
                        </a:rPr>
                        <a:t>CRITÉRIOS DoD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212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 b="true">
                          <a:solidFill>
                            <a:srgbClr val="FFFFFF"/>
                          </a:solidFill>
                          <a:latin typeface="Josefin Sans Bold"/>
                          <a:ea typeface="Josefin Sans Bold"/>
                          <a:cs typeface="Josefin Sans Bold"/>
                          <a:sym typeface="Josefin Sans Bold"/>
                        </a:rPr>
                        <a:t>EVIDÊNCIAS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212A"/>
                    </a:solidFill>
                  </a:tcPr>
                </a:tc>
              </a:tr>
              <a:tr h="13354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Implementação completa: Está de acordo com o comportamento esperado descrito nos artefatos do caso de uso e/ou nos requisitos detalhados.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Ver site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6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Testes realizados: Passou pelo teste de integração.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Não realizado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7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Integração concluída: Frontend e backend funcionando juntos adequadamente.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Ver site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54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Versionamento e documentação: Código está no repositório e devidamente documentado com endpoints e funcionalidades registrados no MkDocs.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GitHub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6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Revisão de interface: Foi validada com o cliente por meio de reuniões.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65212A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Revisões informais por meio do whatsapp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6521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6521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100000">
            <a:off x="-10922680" y="-44039"/>
            <a:ext cx="29550483" cy="13442779"/>
            <a:chOff x="0" y="0"/>
            <a:chExt cx="9996089" cy="4547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96089" cy="4547310"/>
            </a:xfrm>
            <a:custGeom>
              <a:avLst/>
              <a:gdLst/>
              <a:ahLst/>
              <a:cxnLst/>
              <a:rect r="r" b="b" t="t" l="l"/>
              <a:pathLst>
                <a:path h="4547310" w="9996089">
                  <a:moveTo>
                    <a:pt x="0" y="0"/>
                  </a:moveTo>
                  <a:lnTo>
                    <a:pt x="9996089" y="0"/>
                  </a:lnTo>
                  <a:lnTo>
                    <a:pt x="9996089" y="4547310"/>
                  </a:lnTo>
                  <a:lnTo>
                    <a:pt x="0" y="4547310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457700"/>
            <a:ext cx="1623060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  <a:spcBef>
                <a:spcPct val="0"/>
              </a:spcBef>
            </a:pPr>
            <a:r>
              <a:rPr lang="en-US" b="true" sz="8799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TRANSIÇÃO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311134"/>
            <a:ext cx="5260153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sz="2775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(Dia 07/07 a 20/07)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353352">
            <a:off x="2609701" y="-2084706"/>
            <a:ext cx="23300020" cy="10983367"/>
            <a:chOff x="0" y="0"/>
            <a:chExt cx="7881735" cy="37153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3715361"/>
            </a:xfrm>
            <a:custGeom>
              <a:avLst/>
              <a:gdLst/>
              <a:ahLst/>
              <a:cxnLst/>
              <a:rect r="r" b="b" t="t" l="l"/>
              <a:pathLst>
                <a:path h="3715361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3715361"/>
                  </a:lnTo>
                  <a:lnTo>
                    <a:pt x="0" y="3715361"/>
                  </a:lnTo>
                  <a:close/>
                </a:path>
              </a:pathLst>
            </a:custGeom>
            <a:solidFill>
              <a:srgbClr val="B2101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172700" y="3343256"/>
            <a:ext cx="7086600" cy="3600487"/>
            <a:chOff x="0" y="0"/>
            <a:chExt cx="9448800" cy="480065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66675"/>
              <a:ext cx="9448800" cy="341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0109"/>
                </a:lnSpc>
                <a:spcBef>
                  <a:spcPct val="0"/>
                </a:spcBef>
              </a:pPr>
              <a:r>
                <a:rPr lang="en-US" b="true" sz="8424">
                  <a:solidFill>
                    <a:srgbClr val="FFFFFF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FeedBack do Cliente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148455"/>
              <a:ext cx="9448800" cy="634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094"/>
                </a:lnSpc>
              </a:pPr>
              <a:r>
                <a:rPr lang="en-US" sz="2925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Evidências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655783"/>
            <a:ext cx="6138416" cy="48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4"/>
              </a:lnSpc>
              <a:spcBef>
                <a:spcPct val="0"/>
              </a:spcBef>
            </a:pPr>
            <a:r>
              <a:rPr lang="en-US" sz="2925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2" tooltip="https://youtu.be/DmB6Yu-3Dq8"/>
              </a:rPr>
              <a:t>Clique aqui para acessar o vídeo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08615" y="266700"/>
            <a:ext cx="7021389" cy="762000"/>
            <a:chOff x="0" y="0"/>
            <a:chExt cx="9361852" cy="10160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470836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00"/>
                </a:lnSpc>
              </a:pPr>
              <a:r>
                <a:rPr lang="en-US" b="true" sz="5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708361" y="279004"/>
              <a:ext cx="4653491" cy="50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30"/>
                </a:lnSpc>
              </a:pPr>
              <a:r>
                <a:rPr lang="en-US" sz="25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514332" y="4625742"/>
            <a:ext cx="5308475" cy="105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O problema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16048345" cy="9258300"/>
          </a:xfrm>
          <a:custGeom>
            <a:avLst/>
            <a:gdLst/>
            <a:ahLst/>
            <a:cxnLst/>
            <a:rect r="r" b="b" t="t" l="l"/>
            <a:pathLst>
              <a:path h="9258300" w="16048345">
                <a:moveTo>
                  <a:pt x="0" y="0"/>
                </a:moveTo>
                <a:lnTo>
                  <a:pt x="16048345" y="0"/>
                </a:lnTo>
                <a:lnTo>
                  <a:pt x="1604834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505" t="-8888" r="-8051" b="-3784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1800" y="176006"/>
            <a:ext cx="5389778" cy="609637"/>
            <a:chOff x="0" y="0"/>
            <a:chExt cx="7186371" cy="81285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3965514" cy="83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b="true" sz="4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965514" y="193749"/>
              <a:ext cx="3220857" cy="415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430"/>
                </a:lnSpc>
              </a:pPr>
              <a:r>
                <a:rPr lang="en-US" sz="20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08615" y="266700"/>
            <a:ext cx="7021389" cy="762000"/>
            <a:chOff x="0" y="0"/>
            <a:chExt cx="9361852" cy="10160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470836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00"/>
                </a:lnSpc>
              </a:pPr>
              <a:r>
                <a:rPr lang="en-US" b="true" sz="5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708361" y="279004"/>
              <a:ext cx="4653491" cy="50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30"/>
                </a:lnSpc>
              </a:pPr>
              <a:r>
                <a:rPr lang="en-US" sz="25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20523" y="4614881"/>
            <a:ext cx="15496093" cy="105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Objetivo geral e objetivos específicos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08615" y="266700"/>
            <a:ext cx="7021389" cy="762000"/>
            <a:chOff x="0" y="0"/>
            <a:chExt cx="9361852" cy="10160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470836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00"/>
                </a:lnSpc>
              </a:pPr>
              <a:r>
                <a:rPr lang="en-US" b="true" sz="5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708361" y="279004"/>
              <a:ext cx="4653491" cy="50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30"/>
                </a:lnSpc>
              </a:pPr>
              <a:r>
                <a:rPr lang="en-US" sz="25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488959"/>
            <a:ext cx="16176082" cy="77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5"/>
              </a:lnSpc>
            </a:pPr>
            <a:r>
              <a:rPr lang="en-US" sz="507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Objetivo geral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3218" y="4456712"/>
            <a:ext cx="16176082" cy="82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5"/>
              </a:lnSpc>
            </a:pPr>
            <a:r>
              <a:rPr lang="en-US" sz="537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Objetivos específicos (OE)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44584" y="2475661"/>
            <a:ext cx="12598831" cy="1266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b="true" sz="4224">
                <a:solidFill>
                  <a:srgbClr val="1A1D1C"/>
                </a:solidFill>
                <a:latin typeface="Garet Bold"/>
                <a:ea typeface="Garet Bold"/>
                <a:cs typeface="Garet Bold"/>
                <a:sym typeface="Garet Bold"/>
              </a:rPr>
              <a:t>Melhorar a eficiência operacional da empresa Reflex Som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83218" y="5723537"/>
            <a:ext cx="7030746" cy="3829571"/>
            <a:chOff x="0" y="0"/>
            <a:chExt cx="9374328" cy="510609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9374328" cy="121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3100" indent="-326550" lvl="1">
                <a:lnSpc>
                  <a:spcPts val="3630"/>
                </a:lnSpc>
                <a:buFont typeface="Arial"/>
                <a:buChar char="•"/>
              </a:pPr>
              <a:r>
                <a:rPr lang="en-US" b="true" sz="3025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1: elaboração automatizada de orçamentos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98798"/>
              <a:ext cx="9374328" cy="121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3100" indent="-326550" lvl="1">
                <a:lnSpc>
                  <a:spcPts val="3630"/>
                </a:lnSpc>
                <a:buFont typeface="Arial"/>
                <a:buChar char="•"/>
              </a:pPr>
              <a:r>
                <a:rPr lang="en-US" b="true" sz="3025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2: realizar agendamentos técnicos centralizados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997597"/>
              <a:ext cx="9374328" cy="609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3100" indent="-326550" lvl="1">
                <a:lnSpc>
                  <a:spcPts val="3630"/>
                </a:lnSpc>
                <a:buFont typeface="Arial"/>
                <a:buChar char="•"/>
              </a:pPr>
              <a:r>
                <a:rPr lang="en-US" b="true" sz="3025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3: padronizar atendimentos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886696"/>
              <a:ext cx="9374328" cy="121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3100" indent="-326550" lvl="1">
                <a:lnSpc>
                  <a:spcPts val="3630"/>
                </a:lnSpc>
                <a:buFont typeface="Arial"/>
                <a:buChar char="•"/>
              </a:pPr>
              <a:r>
                <a:rPr lang="en-US" b="true" sz="3025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4: catalogar equipamentos de forma automatizada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16741" y="5846268"/>
            <a:ext cx="7030746" cy="3162598"/>
            <a:chOff x="0" y="0"/>
            <a:chExt cx="9374328" cy="421679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9374328" cy="121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3100" indent="-326550" lvl="1">
                <a:lnSpc>
                  <a:spcPts val="3630"/>
                </a:lnSpc>
                <a:buFont typeface="Arial"/>
                <a:buChar char="•"/>
              </a:pPr>
              <a:r>
                <a:rPr lang="en-US" b="true" sz="3025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5: eliminar dependência de interação direta com a equipe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498798"/>
              <a:ext cx="9374328" cy="121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3100" indent="-326550" lvl="1">
                <a:lnSpc>
                  <a:spcPts val="3630"/>
                </a:lnSpc>
                <a:buFont typeface="Arial"/>
                <a:buChar char="•"/>
              </a:pPr>
              <a:r>
                <a:rPr lang="en-US" b="true" sz="3025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6: prover visão em tempo real da operação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997597"/>
              <a:ext cx="9374328" cy="121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3100" indent="-326550" lvl="1">
                <a:lnSpc>
                  <a:spcPts val="3630"/>
                </a:lnSpc>
                <a:buFont typeface="Arial"/>
                <a:buChar char="•"/>
              </a:pPr>
              <a:r>
                <a:rPr lang="en-US" b="true" sz="3025">
                  <a:solidFill>
                    <a:srgbClr val="1A1D1C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OE 7: integrar atendimento e catálogo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08615" y="266700"/>
            <a:ext cx="7021389" cy="762000"/>
            <a:chOff x="0" y="0"/>
            <a:chExt cx="9361852" cy="10160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470836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000"/>
                </a:lnSpc>
              </a:pPr>
              <a:r>
                <a:rPr lang="en-US" b="true" sz="5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708361" y="279004"/>
              <a:ext cx="4653491" cy="50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30"/>
                </a:lnSpc>
              </a:pPr>
              <a:r>
                <a:rPr lang="en-US" sz="25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77146" y="4614881"/>
            <a:ext cx="14182845" cy="105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 estratégia de software: OpenUP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910131">
            <a:off x="9677154" y="5603544"/>
            <a:ext cx="23300020" cy="7015990"/>
            <a:chOff x="0" y="0"/>
            <a:chExt cx="7881735" cy="23733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1735" cy="2373310"/>
            </a:xfrm>
            <a:custGeom>
              <a:avLst/>
              <a:gdLst/>
              <a:ahLst/>
              <a:cxnLst/>
              <a:rect r="r" b="b" t="t" l="l"/>
              <a:pathLst>
                <a:path h="2373310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73310"/>
                  </a:lnTo>
                  <a:lnTo>
                    <a:pt x="0" y="237331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grpSp>
        <p:nvGrpSpPr>
          <p:cNvPr name="Group 4" id="4"/>
          <p:cNvGrpSpPr/>
          <p:nvPr/>
        </p:nvGrpSpPr>
        <p:grpSpPr>
          <a:xfrm rot="-3910131">
            <a:off x="-2481441" y="1636115"/>
            <a:ext cx="23300020" cy="7036494"/>
            <a:chOff x="0" y="0"/>
            <a:chExt cx="7881735" cy="2380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1735" cy="2380246"/>
            </a:xfrm>
            <a:custGeom>
              <a:avLst/>
              <a:gdLst/>
              <a:ahLst/>
              <a:cxnLst/>
              <a:rect r="r" b="b" t="t" l="l"/>
              <a:pathLst>
                <a:path h="2380246" w="7881735">
                  <a:moveTo>
                    <a:pt x="0" y="0"/>
                  </a:moveTo>
                  <a:lnTo>
                    <a:pt x="7881735" y="0"/>
                  </a:lnTo>
                  <a:lnTo>
                    <a:pt x="7881735" y="2380246"/>
                  </a:lnTo>
                  <a:lnTo>
                    <a:pt x="0" y="238024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828220" y="1223386"/>
          <a:ext cx="16069057" cy="8763000"/>
        </p:xfrm>
        <a:graphic>
          <a:graphicData uri="http://schemas.openxmlformats.org/drawingml/2006/table">
            <a:tbl>
              <a:tblPr/>
              <a:tblGrid>
                <a:gridCol w="7944239"/>
                <a:gridCol w="8124818"/>
              </a:tblGrid>
              <a:tr h="9470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1A1D1C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CARACTERÍSTICAS DO OPENUP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EVIDÊNCIAS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1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Foco em arquitetura:</a:t>
                      </a: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forte ênfase na definição de arquitetura desde o início.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Definição consta no gitpages (</a:t>
                      </a:r>
                      <a:r>
                        <a:rPr lang="en-US" sz="2499" u="sng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  <a:hlinkClick r:id="rId2" tooltip="https://mdsreq-fga-unb.github.io/2025.1-T01-ReflexSom/arq/"/>
                        </a:rPr>
                        <a:t>https://mdsreq-fga-unb.github.io/2025.1-T01-ReflexSom/arq/</a:t>
                      </a: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1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Estrutura do processo: </a:t>
                      </a: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iniciação, elaboração, construção e transição.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O que foi produzido e entregue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2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Colaboração com o cliente: </a:t>
                      </a: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envolvimento contínuo, especialmente nas fases de entrega e validação.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Atas de reunião no gitpages (</a:t>
                      </a:r>
                      <a:r>
                        <a:rPr lang="en-US" sz="2499" u="sng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  <a:hlinkClick r:id="rId3" tooltip="https://mdsreq-fga-unb.github.io/2025.1-T01-ReflexSom/evidencias/"/>
                        </a:rPr>
                        <a:t>https://mdsreq-fga-unb.github.io/2025.1-T01-ReflexSom/evidencias/</a:t>
                      </a: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1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Documentação: </a:t>
                      </a: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Visão, Lista de requisitos e casos de uso.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Todos no gitpages.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2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Controle de qualidade:</a:t>
                      </a: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foco em testes automatizados; Revisões e validações de requisitos.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Testes automatizados não foram feitos.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As revisões e validações de requisitos serão mostradas adiante.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8643310" y="102301"/>
            <a:ext cx="9644690" cy="737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4760">
                <a:solidFill>
                  <a:srgbClr val="65212A"/>
                </a:solidFill>
                <a:latin typeface="Josefin Sans"/>
                <a:ea typeface="Josefin Sans"/>
                <a:cs typeface="Josefin Sans"/>
                <a:sym typeface="Josefin Sans"/>
              </a:rPr>
              <a:t>A estratégia de software: OpenUP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1800" y="176006"/>
            <a:ext cx="5389778" cy="609637"/>
            <a:chOff x="0" y="0"/>
            <a:chExt cx="7186371" cy="81285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3965514" cy="83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b="true" sz="4000">
                  <a:solidFill>
                    <a:srgbClr val="65212A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INICIAÇÃO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965514" y="193749"/>
              <a:ext cx="3220857" cy="415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430"/>
                </a:lnSpc>
              </a:pPr>
              <a:r>
                <a:rPr lang="en-US" sz="2025">
                  <a:solidFill>
                    <a:srgbClr val="65212A"/>
                  </a:solidFill>
                  <a:latin typeface="Garet"/>
                  <a:ea typeface="Garet"/>
                  <a:cs typeface="Garet"/>
                  <a:sym typeface="Garet"/>
                </a:rPr>
                <a:t>(31/03 até 20/04)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DAGlSjflR5w</dc:identifier>
  <dcterms:modified xsi:type="dcterms:W3CDTF">2011-08-01T06:04:30Z</dcterms:modified>
  <cp:revision>1</cp:revision>
  <dc:title>Apresentação Básica Simples Blocos Diagonais Vermelho</dc:title>
</cp:coreProperties>
</file>