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82" r:id="rId5"/>
    <p:sldId id="284" r:id="rId6"/>
    <p:sldId id="283" r:id="rId7"/>
    <p:sldId id="275" r:id="rId8"/>
    <p:sldId id="276" r:id="rId9"/>
    <p:sldId id="263" r:id="rId10"/>
    <p:sldId id="278" r:id="rId11"/>
    <p:sldId id="279" r:id="rId12"/>
    <p:sldId id="281" r:id="rId13"/>
    <p:sldId id="262" r:id="rId14"/>
    <p:sldId id="265" r:id="rId15"/>
    <p:sldId id="266" r:id="rId16"/>
    <p:sldId id="267" r:id="rId17"/>
    <p:sldId id="271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48" y="-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12/5/2013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47.66.192.52/shiny/mdsumner/attribute06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studio.github.io/shiny/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7.66.192.52\shiny-apps\mdsumner\" TargetMode="External"/><Relationship Id="rId2" Type="http://schemas.openxmlformats.org/officeDocument/2006/relationships/hyperlink" Target="http://147.66.192.52/shin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rstudio.com:8787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Shiny, R and </a:t>
            </a:r>
            <a:r>
              <a:rPr lang="en-AU" err="1" smtClean="0"/>
              <a:t>raadtools</a:t>
            </a:r>
            <a:r>
              <a:rPr lang="en-AU" smtClean="0"/>
              <a:t>	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Michael Sumner</a:t>
            </a:r>
          </a:p>
          <a:p>
            <a:r>
              <a:rPr lang="en-AU" smtClean="0"/>
              <a:t> Australian Antarctic Division</a:t>
            </a:r>
            <a:endParaRPr lang="en-AU"/>
          </a:p>
        </p:txBody>
      </p:sp>
      <p:pic>
        <p:nvPicPr>
          <p:cNvPr id="1026" name="Picture 2" descr="C:\Users\michae_sum\Desktop\aad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162" y="5572125"/>
            <a:ext cx="2382838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Aspirations		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Tools provided as services</a:t>
            </a:r>
          </a:p>
          <a:p>
            <a:r>
              <a:rPr lang="en-AU" smtClean="0"/>
              <a:t>Integration with animal tracking, voyage data</a:t>
            </a:r>
          </a:p>
          <a:p>
            <a:r>
              <a:rPr lang="en-AU" smtClean="0"/>
              <a:t>Administration tools to populate / synchronize data repository outside of AAD</a:t>
            </a:r>
          </a:p>
          <a:p>
            <a:r>
              <a:rPr lang="en-AU" smtClean="0"/>
              <a:t>General institutional Database services for the tools</a:t>
            </a:r>
          </a:p>
          <a:p>
            <a:endParaRPr lang="en-AU" smtClean="0"/>
          </a:p>
          <a:p>
            <a:r>
              <a:rPr lang="en-AU" smtClean="0"/>
              <a:t>Shiny? </a:t>
            </a:r>
            <a:r>
              <a:rPr lang="en-AU" smtClean="0">
                <a:hlinkClick r:id="rId2"/>
              </a:rPr>
              <a:t>http://147.66.192.52/shiny/mdsumner/attribute06/</a:t>
            </a:r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:\Users\michae_sum\Downloads\Desktop\1202131434-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 is also pretty flexible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mtClean="0"/>
              <a:t>Sometimes the formal data tools aren’t flexible enough</a:t>
            </a:r>
          </a:p>
          <a:p>
            <a:r>
              <a:rPr lang="en-AU" smtClean="0"/>
              <a:t>Examples of custom read functions in R, to produce formal </a:t>
            </a:r>
            <a:r>
              <a:rPr lang="en-AU" i="1" smtClean="0"/>
              <a:t>raster</a:t>
            </a:r>
            <a:r>
              <a:rPr lang="en-AU" smtClean="0"/>
              <a:t> objects: </a:t>
            </a:r>
          </a:p>
          <a:p>
            <a:pPr lvl="1"/>
            <a:r>
              <a:rPr lang="en-AU" smtClean="0"/>
              <a:t>Read NSIDC sea ice, binary files, Polar Stereographic projection</a:t>
            </a:r>
          </a:p>
          <a:p>
            <a:pPr lvl="1"/>
            <a:r>
              <a:rPr lang="en-AU" smtClean="0"/>
              <a:t>Read AVISO surface currents (U,V), </a:t>
            </a:r>
            <a:r>
              <a:rPr lang="en-AU" err="1" smtClean="0"/>
              <a:t>NetCDF</a:t>
            </a:r>
            <a:r>
              <a:rPr lang="en-AU" smtClean="0"/>
              <a:t> files, Mercator projection</a:t>
            </a:r>
          </a:p>
          <a:p>
            <a:pPr lvl="1">
              <a:buNone/>
            </a:pPr>
            <a:endParaRPr lang="en-AU"/>
          </a:p>
          <a:p>
            <a:pPr lvl="1">
              <a:buNone/>
            </a:pPr>
            <a:r>
              <a:rPr lang="en-AU" smtClean="0"/>
              <a:t>(Useful to customize the existing formal process which doesn’t always work, often modelling data frameworks do not marry cleanly with GIS)</a:t>
            </a:r>
          </a:p>
          <a:p>
            <a:pPr lvl="1"/>
            <a:endParaRPr lang="en-AU" smtClean="0"/>
          </a:p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AU" smtClean="0"/>
              <a:t/>
            </a:r>
            <a:br>
              <a:rPr lang="en-AU" smtClean="0"/>
            </a:b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AU" smtClean="0"/>
              <a:t>Read AVISO surface currents (U,V), </a:t>
            </a:r>
            <a:r>
              <a:rPr lang="en-AU" err="1" smtClean="0"/>
              <a:t>NetCDF</a:t>
            </a:r>
            <a:r>
              <a:rPr lang="en-AU" smtClean="0"/>
              <a:t> files, Mercator projection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AU" smtClean="0"/>
              <a:t>These sort of problems can be confusing, when physical models meet GIS: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AU" smtClean="0"/>
          </a:p>
          <a:p>
            <a:endParaRPr lang="en-A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73" y="2826575"/>
            <a:ext cx="4079379" cy="378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950629"/>
            <a:ext cx="4187577" cy="37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AU" smtClean="0"/>
              <a:t>The grid is irregular in Latitude, or more simply it is the Mercator projection on WGS84 (Pacific view)</a:t>
            </a:r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87860"/>
            <a:ext cx="4533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154" y="2348880"/>
            <a:ext cx="4705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6224"/>
            <a:ext cx="8229600" cy="2771776"/>
          </a:xfrm>
        </p:spPr>
        <p:txBody>
          <a:bodyPr>
            <a:normAutofit fontScale="92500" lnSpcReduction="10000"/>
          </a:bodyPr>
          <a:lstStyle/>
          <a:p>
            <a:endParaRPr lang="en-AU" smtClean="0"/>
          </a:p>
          <a:p>
            <a:r>
              <a:rPr lang="en-AU" smtClean="0"/>
              <a:t>Identify the native projection: </a:t>
            </a:r>
          </a:p>
          <a:p>
            <a:pPr lvl="1"/>
            <a:r>
              <a:rPr lang="en-AU" smtClean="0"/>
              <a:t>Grid </a:t>
            </a:r>
            <a:r>
              <a:rPr lang="en-AU" err="1" smtClean="0"/>
              <a:t>georeference</a:t>
            </a:r>
            <a:r>
              <a:rPr lang="en-AU" smtClean="0"/>
              <a:t> needs only 4 </a:t>
            </a:r>
            <a:r>
              <a:rPr lang="en-AU" i="1" smtClean="0"/>
              <a:t>transform</a:t>
            </a:r>
            <a:r>
              <a:rPr lang="en-AU" smtClean="0"/>
              <a:t> values (offset and scale), no need for longitude/latitude arrays</a:t>
            </a:r>
          </a:p>
          <a:p>
            <a:pPr lvl="1"/>
            <a:r>
              <a:rPr lang="en-AU" smtClean="0"/>
              <a:t>Extraction of data is </a:t>
            </a:r>
            <a:r>
              <a:rPr lang="en-AU" u="sng" smtClean="0"/>
              <a:t>very simple </a:t>
            </a:r>
            <a:r>
              <a:rPr lang="en-AU" smtClean="0"/>
              <a:t> (standard GIS tools)</a:t>
            </a:r>
          </a:p>
          <a:p>
            <a:pPr lvl="1"/>
            <a:r>
              <a:rPr lang="en-AU" smtClean="0"/>
              <a:t>Can transform points, lines, polygons to these grids with standard libraries, this is </a:t>
            </a:r>
            <a:r>
              <a:rPr lang="en-AU" i="1" smtClean="0"/>
              <a:t>far more efficient than vice versa</a:t>
            </a:r>
            <a:endParaRPr lang="en-AU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03154" cy="440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154" y="0"/>
            <a:ext cx="4705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192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 “Toolbox”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1800" b="1" smtClean="0"/>
              <a:t>I’m working on R tools data input to ecosystem models: </a:t>
            </a:r>
          </a:p>
          <a:p>
            <a:r>
              <a:rPr lang="en-AU" sz="1800" smtClean="0"/>
              <a:t>Read gridded data in convenient form (</a:t>
            </a:r>
            <a:r>
              <a:rPr lang="en-AU" sz="1800" err="1" smtClean="0"/>
              <a:t>chl</a:t>
            </a:r>
            <a:r>
              <a:rPr lang="en-AU" sz="1800" smtClean="0"/>
              <a:t>-a, currents, fronts, ice, </a:t>
            </a:r>
            <a:r>
              <a:rPr lang="en-AU" sz="1800" err="1" smtClean="0"/>
              <a:t>ssh</a:t>
            </a:r>
            <a:r>
              <a:rPr lang="en-AU" sz="1800" smtClean="0"/>
              <a:t>, </a:t>
            </a:r>
            <a:r>
              <a:rPr lang="en-AU" sz="1800" err="1" smtClean="0"/>
              <a:t>sst</a:t>
            </a:r>
            <a:r>
              <a:rPr lang="en-AU" sz="1800" smtClean="0"/>
              <a:t>, wind, ...)</a:t>
            </a:r>
          </a:p>
          <a:p>
            <a:r>
              <a:rPr lang="en-AU" sz="1800" smtClean="0"/>
              <a:t>Read/load/derive commonly used maps: topography, coastlines, management polygons, contours, fronts, ...</a:t>
            </a:r>
          </a:p>
          <a:p>
            <a:r>
              <a:rPr lang="en-AU" sz="1800" smtClean="0"/>
              <a:t>Derive spatial/temporal summaries</a:t>
            </a:r>
          </a:p>
          <a:p>
            <a:r>
              <a:rPr lang="en-AU" sz="1800" smtClean="0"/>
              <a:t>Provide easy access to a wide variety of data, </a:t>
            </a:r>
            <a:r>
              <a:rPr lang="en-AU" sz="1800" err="1" smtClean="0"/>
              <a:t>visualization,“overlay</a:t>
            </a:r>
            <a:r>
              <a:rPr lang="en-AU" sz="1800" smtClean="0"/>
              <a:t>” techniques, map projections</a:t>
            </a:r>
          </a:p>
          <a:p>
            <a:pPr>
              <a:buNone/>
            </a:pPr>
            <a:r>
              <a:rPr lang="en-AU" sz="1800" b="1" smtClean="0"/>
              <a:t>I’m also interested in: </a:t>
            </a:r>
          </a:p>
          <a:p>
            <a:r>
              <a:rPr lang="en-AU" sz="1800" smtClean="0"/>
              <a:t>Spatial temporal data stored in databases (not </a:t>
            </a:r>
            <a:r>
              <a:rPr lang="en-AU" sz="1800" err="1" smtClean="0"/>
              <a:t>shapefiles</a:t>
            </a:r>
            <a:r>
              <a:rPr lang="en-AU" sz="1800" smtClean="0"/>
              <a:t>!)</a:t>
            </a:r>
          </a:p>
          <a:p>
            <a:r>
              <a:rPr lang="en-AU" sz="1800" smtClean="0"/>
              <a:t>R packages, CRAN, </a:t>
            </a:r>
            <a:r>
              <a:rPr lang="en-AU" sz="1800" err="1" smtClean="0"/>
              <a:t>GitHub</a:t>
            </a:r>
            <a:r>
              <a:rPr lang="en-AU" sz="1800" smtClean="0"/>
              <a:t>, literate programming with </a:t>
            </a:r>
            <a:r>
              <a:rPr lang="en-AU" sz="1800" err="1" smtClean="0"/>
              <a:t>Sweave</a:t>
            </a:r>
            <a:r>
              <a:rPr lang="en-AU" sz="1800" smtClean="0"/>
              <a:t>/</a:t>
            </a:r>
            <a:r>
              <a:rPr lang="en-AU" sz="1800" err="1" smtClean="0"/>
              <a:t>knitr</a:t>
            </a:r>
            <a:r>
              <a:rPr lang="en-AU" sz="1800" smtClean="0"/>
              <a:t>, </a:t>
            </a:r>
            <a:r>
              <a:rPr lang="en-AU" sz="1800" err="1" smtClean="0"/>
              <a:t>Roxygen</a:t>
            </a:r>
            <a:endParaRPr lang="en-AU" sz="1800" smtClean="0"/>
          </a:p>
          <a:p>
            <a:r>
              <a:rPr lang="en-AU" sz="1800" smtClean="0"/>
              <a:t>Python / Pandas / </a:t>
            </a:r>
            <a:r>
              <a:rPr lang="en-AU" sz="1800" err="1" smtClean="0"/>
              <a:t>SpatialLite</a:t>
            </a:r>
            <a:r>
              <a:rPr lang="en-AU" sz="1800" smtClean="0"/>
              <a:t> / </a:t>
            </a:r>
            <a:r>
              <a:rPr lang="en-AU" sz="1800" err="1" smtClean="0"/>
              <a:t>Javascript</a:t>
            </a:r>
            <a:r>
              <a:rPr lang="en-AU" sz="1800" smtClean="0"/>
              <a:t> / D3   </a:t>
            </a:r>
            <a:r>
              <a:rPr lang="en-AU" sz="1800" smtClean="0">
                <a:sym typeface="Wingdings" pitchFamily="2" charset="2"/>
              </a:rPr>
              <a:t></a:t>
            </a:r>
            <a:endParaRPr lang="en-AU" sz="1800" smtClean="0"/>
          </a:p>
          <a:p>
            <a:r>
              <a:rPr lang="en-AU" sz="1800" smtClean="0"/>
              <a:t>Animal tracking, Argos/GPS tools, light-level geo-location</a:t>
            </a:r>
          </a:p>
          <a:p>
            <a:endParaRPr lang="en-A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C:\Users\michae_sum\Downloads\Desktop\IMAG1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8833" y="0"/>
            <a:ext cx="410633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Overview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Shiny</a:t>
            </a:r>
          </a:p>
          <a:p>
            <a:r>
              <a:rPr lang="en-AU" smtClean="0"/>
              <a:t>AAD data repository and tools</a:t>
            </a:r>
          </a:p>
          <a:p>
            <a:r>
              <a:rPr lang="en-AU" smtClean="0"/>
              <a:t> Specific issues</a:t>
            </a:r>
          </a:p>
          <a:p>
            <a:pPr lvl="1"/>
            <a:r>
              <a:rPr lang="en-AU" smtClean="0"/>
              <a:t>Extensibility of the tools</a:t>
            </a:r>
          </a:p>
          <a:p>
            <a:r>
              <a:rPr lang="en-AU" smtClean="0"/>
              <a:t>Prospects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pPr lvl="1">
              <a:buNone/>
            </a:pPr>
            <a:endParaRPr lang="en-AU" smtClean="0"/>
          </a:p>
          <a:p>
            <a:pPr lvl="1"/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Shiny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mtClean="0"/>
              <a:t>Very simple we application deployment</a:t>
            </a:r>
          </a:p>
          <a:p>
            <a:r>
              <a:rPr lang="en-AU" smtClean="0"/>
              <a:t>A website  consists of: </a:t>
            </a:r>
          </a:p>
          <a:p>
            <a:pPr lvl="1"/>
            <a:r>
              <a:rPr lang="en-AU" smtClean="0"/>
              <a:t>ui.R – web page components</a:t>
            </a:r>
          </a:p>
          <a:p>
            <a:pPr lvl="1"/>
            <a:r>
              <a:rPr lang="en-AU" smtClean="0"/>
              <a:t>server.R – R code to do stuff</a:t>
            </a:r>
          </a:p>
          <a:p>
            <a:r>
              <a:rPr lang="en-AU" smtClean="0"/>
              <a:t>Various controls for R code</a:t>
            </a:r>
          </a:p>
          <a:p>
            <a:pPr lvl="1"/>
            <a:r>
              <a:rPr lang="en-AU" smtClean="0"/>
              <a:t>file chooser, input/output</a:t>
            </a:r>
          </a:p>
          <a:p>
            <a:pPr lvl="1"/>
            <a:r>
              <a:rPr lang="en-AU" smtClean="0"/>
              <a:t> sliders, specify values</a:t>
            </a:r>
          </a:p>
          <a:p>
            <a:pPr lvl="1"/>
            <a:r>
              <a:rPr lang="en-AU" smtClean="0"/>
              <a:t>dropdown menus</a:t>
            </a:r>
          </a:p>
          <a:p>
            <a:pPr lvl="1"/>
            <a:r>
              <a:rPr lang="en-AU" smtClean="0"/>
              <a:t>text entry</a:t>
            </a:r>
          </a:p>
          <a:p>
            <a:pPr lvl="1"/>
            <a:r>
              <a:rPr lang="en-AU" smtClean="0"/>
              <a:t> and more . . .</a:t>
            </a:r>
          </a:p>
          <a:p>
            <a:pPr lvl="1"/>
            <a:endParaRPr lang="en-A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Shiny “hello world”	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The tools are built with R functions in package “shiny”: </a:t>
            </a:r>
          </a:p>
          <a:p>
            <a:pPr lvl="1"/>
            <a:r>
              <a:rPr lang="en-AU" smtClean="0"/>
              <a:t>help.search("panel", package = "shiny")</a:t>
            </a:r>
          </a:p>
          <a:p>
            <a:r>
              <a:rPr lang="en-AU" smtClean="0"/>
              <a:t> </a:t>
            </a:r>
            <a:r>
              <a:rPr lang="en-AU" smtClean="0">
                <a:hlinkClick r:id="rId2"/>
              </a:rPr>
              <a:t>http://rstudio.github.io/shiny/tutorial/#hello-shiny</a:t>
            </a:r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Shiny server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AAD has a test shiny server:</a:t>
            </a:r>
          </a:p>
          <a:p>
            <a:pPr lvl="1"/>
            <a:r>
              <a:rPr lang="en-AU" smtClean="0">
                <a:hlinkClick r:id="rId2"/>
              </a:rPr>
              <a:t>http://147.66.192.52/shiny/</a:t>
            </a:r>
            <a:endParaRPr lang="en-AU" smtClean="0"/>
          </a:p>
          <a:p>
            <a:pPr lvl="1"/>
            <a:r>
              <a:rPr lang="en-AU" smtClean="0">
                <a:hlinkClick r:id="rId3" action="ppaction://hlinkfile"/>
              </a:rPr>
              <a:t>\\147.66.192.52\shiny-apps\mdsumner\</a:t>
            </a:r>
            <a:endParaRPr lang="en-AU" smtClean="0"/>
          </a:p>
          <a:p>
            <a:r>
              <a:rPr lang="en-AU" smtClean="0"/>
              <a:t>RStudio server</a:t>
            </a:r>
          </a:p>
          <a:p>
            <a:pPr lvl="1"/>
            <a:r>
              <a:rPr lang="en-AU" smtClean="0">
                <a:hlinkClick r:id="rId4"/>
              </a:rPr>
              <a:t>http://spark.rstudio.com:8787/</a:t>
            </a:r>
            <a:endParaRPr lang="en-AU" smtClean="0"/>
          </a:p>
          <a:p>
            <a:r>
              <a:rPr lang="en-AU" smtClean="0"/>
              <a:t>Deployment is easy</a:t>
            </a:r>
            <a:r>
              <a:rPr lang="en-AU" smtClean="0"/>
              <a:t>!</a:t>
            </a:r>
            <a:r>
              <a:rPr lang="en-AU" smtClean="0"/>
              <a:t> </a:t>
            </a:r>
          </a:p>
          <a:p>
            <a:pPr lvl="1"/>
            <a:r>
              <a:rPr lang="en-AU" smtClean="0"/>
              <a:t>make new folder, ui.R and server.R</a:t>
            </a:r>
          </a:p>
          <a:p>
            <a:pPr lvl="1"/>
            <a:r>
              <a:rPr lang="en-AU" smtClean="0"/>
              <a:t>build </a:t>
            </a:r>
            <a:r>
              <a:rPr lang="en-AU" smtClean="0"/>
              <a:t>UI </a:t>
            </a:r>
            <a:r>
              <a:rPr lang="en-AU" smtClean="0"/>
              <a:t>component</a:t>
            </a:r>
          </a:p>
          <a:p>
            <a:pPr lvl="1"/>
            <a:r>
              <a:rPr lang="en-AU" smtClean="0"/>
              <a:t>associate </a:t>
            </a:r>
            <a:r>
              <a:rPr lang="en-AU" smtClean="0"/>
              <a:t>R function with that component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pPr lvl="1"/>
            <a:endParaRPr lang="en-AU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200025"/>
            <a:ext cx="92964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General methods for “extract”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Raster in R uses this </a:t>
            </a:r>
            <a:r>
              <a:rPr lang="en-AU" i="1" smtClean="0"/>
              <a:t>a lot: </a:t>
            </a:r>
          </a:p>
          <a:p>
            <a:pPr lvl="1"/>
            <a:r>
              <a:rPr lang="en-AU" b="1" smtClean="0"/>
              <a:t>extract(grid, query, options)</a:t>
            </a:r>
            <a:endParaRPr lang="en-AU" i="1" smtClean="0"/>
          </a:p>
          <a:p>
            <a:r>
              <a:rPr lang="en-AU" err="1" smtClean="0"/>
              <a:t>raadtools</a:t>
            </a:r>
            <a:r>
              <a:rPr lang="en-AU" smtClean="0"/>
              <a:t> provides a suite of “read[</a:t>
            </a:r>
            <a:r>
              <a:rPr lang="en-AU" err="1" smtClean="0"/>
              <a:t>datatype</a:t>
            </a:r>
            <a:r>
              <a:rPr lang="en-AU" smtClean="0"/>
              <a:t>]” functions with the following extract model</a:t>
            </a:r>
          </a:p>
          <a:p>
            <a:pPr lvl="1"/>
            <a:r>
              <a:rPr lang="en-AU" b="1" smtClean="0"/>
              <a:t>extract(</a:t>
            </a:r>
            <a:r>
              <a:rPr lang="en-AU" b="1" err="1" smtClean="0"/>
              <a:t>readx</a:t>
            </a:r>
            <a:r>
              <a:rPr lang="en-AU" b="1" smtClean="0"/>
              <a:t>, query, options)</a:t>
            </a:r>
          </a:p>
          <a:p>
            <a:r>
              <a:rPr lang="en-AU" smtClean="0"/>
              <a:t>This is very extensible, new read[x] functions can be added and the general engine already works </a:t>
            </a:r>
          </a:p>
          <a:p>
            <a:endParaRPr lang="en-AU" b="1" smtClean="0"/>
          </a:p>
          <a:p>
            <a:pPr lvl="1">
              <a:buNone/>
            </a:pPr>
            <a:endParaRPr lang="en-AU" b="1" smtClean="0"/>
          </a:p>
          <a:p>
            <a:pPr lvl="1">
              <a:buNone/>
            </a:pPr>
            <a:endParaRPr lang="en-AU" b="1" smtClean="0"/>
          </a:p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7967"/>
            <a:ext cx="8229600" cy="338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</TotalTime>
  <Words>538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Shiny, R and raadtools </vt:lpstr>
      <vt:lpstr>Slide 2</vt:lpstr>
      <vt:lpstr>Overview</vt:lpstr>
      <vt:lpstr>Shiny</vt:lpstr>
      <vt:lpstr>Shiny “hello world” </vt:lpstr>
      <vt:lpstr>Shiny server</vt:lpstr>
      <vt:lpstr>Slide 7</vt:lpstr>
      <vt:lpstr>General methods for “extract”</vt:lpstr>
      <vt:lpstr>Slide 9</vt:lpstr>
      <vt:lpstr>Aspirations  </vt:lpstr>
      <vt:lpstr>Slide 11</vt:lpstr>
      <vt:lpstr>Slide 12</vt:lpstr>
      <vt:lpstr>R is also pretty flexible</vt:lpstr>
      <vt:lpstr>Slide 14</vt:lpstr>
      <vt:lpstr> </vt:lpstr>
      <vt:lpstr>Slide 16</vt:lpstr>
      <vt:lpstr>Slide 17</vt:lpstr>
      <vt:lpstr>R “Toolbox”</vt:lpstr>
    </vt:vector>
  </TitlesOfParts>
  <Company>Australian Antarctic Division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in R</dc:title>
  <dc:creator>michae_sum</dc:creator>
  <cp:lastModifiedBy>michae_sum</cp:lastModifiedBy>
  <cp:revision>143</cp:revision>
  <dcterms:created xsi:type="dcterms:W3CDTF">2013-07-23T04:48:52Z</dcterms:created>
  <dcterms:modified xsi:type="dcterms:W3CDTF">2013-12-04T21:46:03Z</dcterms:modified>
</cp:coreProperties>
</file>