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98" r:id="rId5"/>
    <p:sldId id="283" r:id="rId6"/>
    <p:sldId id="301" r:id="rId7"/>
    <p:sldId id="297" r:id="rId8"/>
    <p:sldId id="294" r:id="rId9"/>
    <p:sldId id="292" r:id="rId10"/>
    <p:sldId id="313" r:id="rId11"/>
    <p:sldId id="315" r:id="rId12"/>
    <p:sldId id="317" r:id="rId13"/>
    <p:sldId id="302" r:id="rId14"/>
    <p:sldId id="306" r:id="rId15"/>
    <p:sldId id="308" r:id="rId16"/>
    <p:sldId id="309" r:id="rId17"/>
    <p:sldId id="311" r:id="rId18"/>
    <p:sldId id="312" r:id="rId19"/>
    <p:sldId id="318" r:id="rId20"/>
    <p:sldId id="300" r:id="rId21"/>
    <p:sldId id="29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117" d="100"/>
          <a:sy n="117" d="100"/>
        </p:scale>
        <p:origin x="-354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3/22/2023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4054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xmlns="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xmlns="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xmlns="" id="{3E8A46E0-47C2-4441-B7DD-F621A80F1F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xmlns="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xmlns="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xmlns="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xmlns="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xmlns="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xmlns="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xmlns="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xmlns="" id="{BBC0CAF5-0DE6-4BEA-824E-124A54A76A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xmlns="" id="{ED008080-B2F5-441A-8B15-30AE86BBF9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xmlns="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xmlns="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xmlns="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6" r="3796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1477108" y="3094891"/>
            <a:ext cx="1002323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rial Black" panose="020B0A04020102020204" pitchFamily="34" charset="0"/>
              </a:rPr>
              <a:t>Employee Management System</a:t>
            </a:r>
            <a:endParaRPr lang="en-US" sz="4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2252FEE-00D3-4921-9C4F-38F208803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215" y="6338694"/>
            <a:ext cx="1481456" cy="432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CC1505E-D512-4659-A4B5-FC591350A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92" y="184089"/>
            <a:ext cx="11912616" cy="106689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22280EF6-86FE-4DE3-B64C-F075D2142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219" y="736893"/>
            <a:ext cx="5063931" cy="43200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Outcome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8DFF17A-D013-4F42-BFED-28AFB411B539}"/>
              </a:ext>
            </a:extLst>
          </p:cNvPr>
          <p:cNvSpPr txBox="1"/>
          <p:nvPr/>
        </p:nvSpPr>
        <p:spPr>
          <a:xfrm>
            <a:off x="1208315" y="4737650"/>
            <a:ext cx="243529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en-GB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Index:</a:t>
            </a:r>
            <a:r>
              <a:rPr lang="en-GB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This is the first </a:t>
            </a:r>
            <a:r>
              <a:rPr lang="en-GB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interface </a:t>
            </a:r>
            <a:r>
              <a:rPr lang="en-GB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of the system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276860"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 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9EF5ACA-647E-43AE-9443-BFD824C2448B}"/>
              </a:ext>
            </a:extLst>
          </p:cNvPr>
          <p:cNvSpPr txBox="1"/>
          <p:nvPr/>
        </p:nvSpPr>
        <p:spPr>
          <a:xfrm>
            <a:off x="4957664" y="4774802"/>
            <a:ext cx="2276670" cy="606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Admin login:</a:t>
            </a:r>
            <a:r>
              <a:rPr lang="en-GB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This is the admin login page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57F0F6D-DB94-4DE4-88B3-D9E3668A917D}"/>
              </a:ext>
            </a:extLst>
          </p:cNvPr>
          <p:cNvSpPr txBox="1"/>
          <p:nvPr/>
        </p:nvSpPr>
        <p:spPr>
          <a:xfrm>
            <a:off x="8684189" y="4657493"/>
            <a:ext cx="2717819" cy="772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GB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Admin dashboard:</a:t>
            </a: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This is the admin dashboard where all module under admin panel is shown.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2" y="1567543"/>
            <a:ext cx="3727939" cy="30899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632" y="1567543"/>
            <a:ext cx="4059668" cy="30899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571" y="1567543"/>
            <a:ext cx="3724737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2252FEE-00D3-4921-9C4F-38F208803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215" y="6338694"/>
            <a:ext cx="1481456" cy="432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CC1505E-D512-4659-A4B5-FC591350A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92" y="184089"/>
            <a:ext cx="11912616" cy="106689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22280EF6-86FE-4DE3-B64C-F075D2142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219" y="736893"/>
            <a:ext cx="5063931" cy="43200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Outcome (cont.)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8DFF17A-D013-4F42-BFED-28AFB411B539}"/>
              </a:ext>
            </a:extLst>
          </p:cNvPr>
          <p:cNvSpPr txBox="1"/>
          <p:nvPr/>
        </p:nvSpPr>
        <p:spPr>
          <a:xfrm>
            <a:off x="1132564" y="5207496"/>
            <a:ext cx="3566955" cy="65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6860" algn="just"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View details:</a:t>
            </a:r>
            <a:r>
              <a:rPr lang="en-GB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Here admin will be able to view any employee’s </a:t>
            </a:r>
            <a:r>
              <a:rPr lang="en-GB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details.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 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C51CCFD-9E48-494D-AFFA-88718DDB036E}"/>
              </a:ext>
            </a:extLst>
          </p:cNvPr>
          <p:cNvSpPr txBox="1"/>
          <p:nvPr/>
        </p:nvSpPr>
        <p:spPr>
          <a:xfrm>
            <a:off x="7680076" y="5337200"/>
            <a:ext cx="3727100" cy="619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Add employee</a:t>
            </a:r>
            <a:r>
              <a:rPr lang="en-GB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: Admin can add new employee in the database from here.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636" y="1453243"/>
            <a:ext cx="5455565" cy="35529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20" y="1649186"/>
            <a:ext cx="5886449" cy="349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3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2252FEE-00D3-4921-9C4F-38F208803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215" y="6338694"/>
            <a:ext cx="1481456" cy="432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CC1505E-D512-4659-A4B5-FC591350A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92" y="184089"/>
            <a:ext cx="11912616" cy="106689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22280EF6-86FE-4DE3-B64C-F075D2142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219" y="736893"/>
            <a:ext cx="5063931" cy="43200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Outcome (cont.)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BF8AA0A-E15D-413D-8DAD-AD5712802D81}"/>
              </a:ext>
            </a:extLst>
          </p:cNvPr>
          <p:cNvSpPr txBox="1"/>
          <p:nvPr/>
        </p:nvSpPr>
        <p:spPr>
          <a:xfrm>
            <a:off x="1404335" y="5174914"/>
            <a:ext cx="3751987" cy="55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GB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Salary:</a:t>
            </a: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Admin see salary details of every employee from </a:t>
            </a:r>
            <a:r>
              <a:rPr lang="en-GB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here.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C6B480D-7268-4106-8AC2-03641F58E239}"/>
              </a:ext>
            </a:extLst>
          </p:cNvPr>
          <p:cNvSpPr txBox="1"/>
          <p:nvPr/>
        </p:nvSpPr>
        <p:spPr>
          <a:xfrm>
            <a:off x="6904573" y="5065334"/>
            <a:ext cx="4183006" cy="783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GB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Applications:</a:t>
            </a: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Application made my user will be shown here and admin can change the status to approved </a:t>
            </a:r>
            <a:r>
              <a:rPr lang="en-GB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or cancel.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302" y="1906910"/>
            <a:ext cx="4753548" cy="28426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65" y="1906909"/>
            <a:ext cx="5363935" cy="266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2252FEE-00D3-4921-9C4F-38F208803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215" y="6338694"/>
            <a:ext cx="1481456" cy="432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CC1505E-D512-4659-A4B5-FC591350A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92" y="184089"/>
            <a:ext cx="11912616" cy="106689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22280EF6-86FE-4DE3-B64C-F075D2142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219" y="736893"/>
            <a:ext cx="5063931" cy="43200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Outcome (cont.)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A1D35A0-06C7-4753-A544-2E237C5E4CB3}"/>
              </a:ext>
            </a:extLst>
          </p:cNvPr>
          <p:cNvSpPr txBox="1"/>
          <p:nvPr/>
        </p:nvSpPr>
        <p:spPr>
          <a:xfrm>
            <a:off x="971550" y="5557563"/>
            <a:ext cx="4510757" cy="355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User login:</a:t>
            </a:r>
            <a:r>
              <a:rPr lang="en-GB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This is the </a:t>
            </a:r>
            <a:r>
              <a:rPr lang="en-GB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user/employee </a:t>
            </a:r>
            <a:r>
              <a:rPr lang="en-GB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login page.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A29A1F3-55C3-4592-81E5-A56F81D9B25C}"/>
              </a:ext>
            </a:extLst>
          </p:cNvPr>
          <p:cNvSpPr txBox="1"/>
          <p:nvPr/>
        </p:nvSpPr>
        <p:spPr>
          <a:xfrm>
            <a:off x="7691701" y="5464460"/>
            <a:ext cx="3487576" cy="542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GB" sz="1400" b="1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View details</a:t>
            </a:r>
            <a:r>
              <a:rPr lang="en-GB" sz="14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: Here user will be able to see only his details stored </a:t>
            </a:r>
            <a:r>
              <a:rPr lang="en-GB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in the application.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6" y="1649185"/>
            <a:ext cx="5188392" cy="37221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757" y="1649185"/>
            <a:ext cx="5056914" cy="372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9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2252FEE-00D3-4921-9C4F-38F208803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215" y="6338694"/>
            <a:ext cx="1481456" cy="432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CC1505E-D512-4659-A4B5-FC591350A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92" y="184089"/>
            <a:ext cx="11912616" cy="106689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22280EF6-86FE-4DE3-B64C-F075D2142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219" y="736893"/>
            <a:ext cx="5063931" cy="43200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Outcome (cont.)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A1D35A0-06C7-4753-A544-2E237C5E4CB3}"/>
              </a:ext>
            </a:extLst>
          </p:cNvPr>
          <p:cNvSpPr txBox="1"/>
          <p:nvPr/>
        </p:nvSpPr>
        <p:spPr>
          <a:xfrm>
            <a:off x="1277710" y="5340726"/>
            <a:ext cx="3886199" cy="886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My Projects:</a:t>
            </a:r>
            <a:r>
              <a:rPr lang="en-GB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Employee can submit their assigned projects </a:t>
            </a: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from this module.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6AF6847-75FB-453E-B766-7685322FA8D7}"/>
              </a:ext>
            </a:extLst>
          </p:cNvPr>
          <p:cNvSpPr txBox="1"/>
          <p:nvPr/>
        </p:nvSpPr>
        <p:spPr>
          <a:xfrm>
            <a:off x="7445829" y="5246276"/>
            <a:ext cx="3546635" cy="322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Salary: </a:t>
            </a:r>
            <a:r>
              <a:rPr lang="en-GB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Employee see his/her salary from here 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36" y="2012759"/>
            <a:ext cx="5380264" cy="31196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693" y="2620736"/>
            <a:ext cx="4264978" cy="155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8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2252FEE-00D3-4921-9C4F-38F208803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215" y="6338694"/>
            <a:ext cx="1481456" cy="432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CC1505E-D512-4659-A4B5-FC591350A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92" y="184089"/>
            <a:ext cx="11912616" cy="106689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22280EF6-86FE-4DE3-B64C-F075D2142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219" y="736893"/>
            <a:ext cx="5063931" cy="43200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Outcome (cont.)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4D3E29A-89AF-4D80-9D9A-D5CF51C7F150}"/>
              </a:ext>
            </a:extLst>
          </p:cNvPr>
          <p:cNvSpPr txBox="1"/>
          <p:nvPr/>
        </p:nvSpPr>
        <p:spPr>
          <a:xfrm>
            <a:off x="3758444" y="5579099"/>
            <a:ext cx="4952848" cy="311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Apply Leave :</a:t>
            </a:r>
            <a:r>
              <a:rPr lang="en-GB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GB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Employee </a:t>
            </a:r>
            <a:r>
              <a:rPr lang="en-GB" sz="14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can apply for a leave with this </a:t>
            </a:r>
            <a:r>
              <a:rPr lang="en-GB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option</a:t>
            </a:r>
            <a:r>
              <a:rPr lang="en-GB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. 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821" y="1362545"/>
            <a:ext cx="7568293" cy="400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4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039AB61-407E-497A-AD34-00903E034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561" y="6337840"/>
            <a:ext cx="1481456" cy="432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27447F0-D2BF-4825-A58B-843C4291D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92" y="184089"/>
            <a:ext cx="11912616" cy="10668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219" y="492369"/>
            <a:ext cx="5063931" cy="515816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2" y="1512275"/>
            <a:ext cx="6916615" cy="50419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44153" y="1770185"/>
            <a:ext cx="411386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haroni" panose="02010803020104030203" pitchFamily="2" charset="-79"/>
                <a:cs typeface="Aharoni" panose="02010803020104030203" pitchFamily="2" charset="-79"/>
              </a:rPr>
              <a:t>It is designed to replace an existing manual record system.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haroni" panose="02010803020104030203" pitchFamily="2" charset="-79"/>
                <a:cs typeface="Aharoni" panose="02010803020104030203" pitchFamily="2" charset="-79"/>
              </a:rPr>
              <a:t>The system is strong enough to withstand regressive daily operations under conditions where </a:t>
            </a:r>
            <a:r>
              <a:rPr lang="en-IN" sz="1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needed.</a:t>
            </a:r>
            <a:endParaRPr lang="en-IN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haroni" panose="02010803020104030203" pitchFamily="2" charset="-79"/>
                <a:cs typeface="Aharoni" panose="02010803020104030203" pitchFamily="2" charset="-79"/>
              </a:rPr>
              <a:t>The database is maintained and cleared over a certain time of span.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It’s a user-friendly system that anyone managing it can easily use the features of it</a:t>
            </a:r>
            <a:r>
              <a:rPr lang="en-US" sz="1100" dirty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  <a:endParaRPr lang="en-IN" sz="11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6482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50036" y="2226365"/>
            <a:ext cx="4859009" cy="303996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Release mobile version.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Add 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domain and hosting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to make accessible online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Add payroll and attendance option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Better interface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Maintain and make it up-to date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1521448" y="1052875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Future Work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5FB3321-993E-4B4A-AB18-B65EEDFC7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9908" y="6371350"/>
            <a:ext cx="1481456" cy="43285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4098" name="Picture 2" descr="C:\Users\pc\Downloads\istockphoto-178976393-170667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724" y="0"/>
            <a:ext cx="6084276" cy="637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9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xmlns="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A5440C5-138D-4CD4-B134-34A8A495BDE3}"/>
              </a:ext>
            </a:extLst>
          </p:cNvPr>
          <p:cNvSpPr/>
          <p:nvPr/>
        </p:nvSpPr>
        <p:spPr>
          <a:xfrm>
            <a:off x="5874026" y="2852530"/>
            <a:ext cx="6317974" cy="1601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934910-F658-48AE-BD7E-687803BF26B2}"/>
              </a:ext>
            </a:extLst>
          </p:cNvPr>
          <p:cNvSpPr txBox="1"/>
          <p:nvPr/>
        </p:nvSpPr>
        <p:spPr>
          <a:xfrm>
            <a:off x="7111859" y="3145394"/>
            <a:ext cx="4139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756FE96-49BC-4281-99B8-9EF8DCF6C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323" y="6370497"/>
            <a:ext cx="1481456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xmlns="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438126"/>
            <a:ext cx="6641900" cy="1124345"/>
          </a:xfrm>
        </p:spPr>
        <p:txBody>
          <a:bodyPr/>
          <a:lstStyle/>
          <a:p>
            <a:r>
              <a:rPr lang="en-IN" dirty="0"/>
              <a:t>Prepared By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2"/>
          </p:nvPr>
        </p:nvSpPr>
        <p:spPr>
          <a:xfrm>
            <a:off x="5550374" y="4249288"/>
            <a:ext cx="6641626" cy="1928774"/>
          </a:xfrm>
        </p:spPr>
        <p:txBody>
          <a:bodyPr/>
          <a:lstStyle/>
          <a:p>
            <a:pPr algn="ctr"/>
            <a:r>
              <a:rPr lang="en-US" dirty="0">
                <a:latin typeface="Aharoni" panose="02010803020104030203" pitchFamily="2" charset="-79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US" sz="1600" dirty="0">
                <a:latin typeface="Aharoni" panose="02010803020104030203" pitchFamily="2" charset="-79"/>
                <a:ea typeface="Adobe Fan Heiti Std B" panose="020B0700000000000000" pitchFamily="34" charset="-128"/>
                <a:cs typeface="Aharoni" panose="02010803020104030203" pitchFamily="2" charset="-79"/>
              </a:rPr>
              <a:t>Supervised By</a:t>
            </a:r>
          </a:p>
          <a:p>
            <a:pPr algn="ctr"/>
            <a:r>
              <a:rPr lang="en-US" sz="1600" dirty="0" smtClean="0">
                <a:latin typeface="Aharoni" panose="02010803020104030203" pitchFamily="2" charset="-79"/>
                <a:ea typeface="Adobe Fan Heiti Std B" panose="020B0700000000000000" pitchFamily="34" charset="-128"/>
                <a:cs typeface="Aharoni" panose="02010803020104030203" pitchFamily="2" charset="-79"/>
              </a:rPr>
              <a:t>TM Amir </a:t>
            </a:r>
            <a:r>
              <a:rPr lang="en-US" sz="1600" dirty="0" err="1" smtClean="0">
                <a:latin typeface="Aharoni" panose="02010803020104030203" pitchFamily="2" charset="-79"/>
                <a:ea typeface="Adobe Fan Heiti Std B" panose="020B0700000000000000" pitchFamily="34" charset="-128"/>
                <a:cs typeface="Aharoni" panose="02010803020104030203" pitchFamily="2" charset="-79"/>
              </a:rPr>
              <a:t>Ul</a:t>
            </a:r>
            <a:r>
              <a:rPr lang="en-US" sz="1600" dirty="0" smtClean="0">
                <a:latin typeface="Aharoni" panose="02010803020104030203" pitchFamily="2" charset="-79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US" sz="1600" dirty="0" err="1" smtClean="0">
                <a:latin typeface="Aharoni" panose="02010803020104030203" pitchFamily="2" charset="-79"/>
                <a:ea typeface="Adobe Fan Heiti Std B" panose="020B0700000000000000" pitchFamily="34" charset="-128"/>
                <a:cs typeface="Aharoni" panose="02010803020104030203" pitchFamily="2" charset="-79"/>
              </a:rPr>
              <a:t>Haque</a:t>
            </a:r>
            <a:r>
              <a:rPr lang="en-US" sz="1600" dirty="0" smtClean="0">
                <a:latin typeface="Aharoni" panose="02010803020104030203" pitchFamily="2" charset="-79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US" sz="1600" dirty="0" err="1" smtClean="0">
                <a:latin typeface="Aharoni" panose="02010803020104030203" pitchFamily="2" charset="-79"/>
                <a:ea typeface="Adobe Fan Heiti Std B" panose="020B0700000000000000" pitchFamily="34" charset="-128"/>
                <a:cs typeface="Aharoni" panose="02010803020104030203" pitchFamily="2" charset="-79"/>
              </a:rPr>
              <a:t>Bhuiyan</a:t>
            </a:r>
            <a:endParaRPr lang="en-US" sz="1600" dirty="0" smtClean="0">
              <a:latin typeface="Aharoni" panose="02010803020104030203" pitchFamily="2" charset="-79"/>
              <a:ea typeface="Adobe Fan Heiti Std B" panose="020B0700000000000000" pitchFamily="34" charset="-128"/>
              <a:cs typeface="Aharoni" panose="02010803020104030203" pitchFamily="2" charset="-79"/>
            </a:endParaRPr>
          </a:p>
          <a:p>
            <a:pPr algn="ctr"/>
            <a:r>
              <a:rPr lang="en-US" sz="1600" dirty="0" smtClean="0">
                <a:latin typeface="Aharoni" panose="02010803020104030203" pitchFamily="2" charset="-79"/>
                <a:ea typeface="Adobe Fan Heiti Std B" panose="020B0700000000000000" pitchFamily="34" charset="-128"/>
                <a:cs typeface="Aharoni" panose="02010803020104030203" pitchFamily="2" charset="-79"/>
              </a:rPr>
              <a:t>Assistant Professor</a:t>
            </a:r>
            <a:endParaRPr lang="en-US" sz="1600" dirty="0" smtClean="0">
              <a:latin typeface="Aharoni" panose="02010803020104030203" pitchFamily="2" charset="-79"/>
              <a:ea typeface="Adobe Fan Heiti Std B" panose="020B0700000000000000" pitchFamily="34" charset="-128"/>
              <a:cs typeface="Aharoni" panose="02010803020104030203" pitchFamily="2" charset="-79"/>
            </a:endParaRPr>
          </a:p>
          <a:p>
            <a:pPr algn="ctr"/>
            <a:r>
              <a:rPr lang="en-US" sz="1600" dirty="0" smtClean="0">
                <a:latin typeface="Aharoni" panose="02010803020104030203" pitchFamily="2" charset="-79"/>
                <a:ea typeface="Adobe Fan Heiti Std B" panose="020B0700000000000000" pitchFamily="34" charset="-128"/>
                <a:cs typeface="Aharoni" panose="02010803020104030203" pitchFamily="2" charset="-79"/>
              </a:rPr>
              <a:t>Department </a:t>
            </a:r>
            <a:r>
              <a:rPr lang="en-US" sz="1600" dirty="0">
                <a:latin typeface="Aharoni" panose="02010803020104030203" pitchFamily="2" charset="-79"/>
                <a:ea typeface="Adobe Fan Heiti Std B" panose="020B0700000000000000" pitchFamily="34" charset="-128"/>
                <a:cs typeface="Aharoni" panose="02010803020104030203" pitchFamily="2" charset="-79"/>
              </a:rPr>
              <a:t>of Computer Science and </a:t>
            </a:r>
            <a:r>
              <a:rPr lang="en-US" sz="1600" dirty="0" smtClean="0">
                <a:latin typeface="Aharoni" panose="02010803020104030203" pitchFamily="2" charset="-79"/>
                <a:ea typeface="Adobe Fan Heiti Std B" panose="020B0700000000000000" pitchFamily="34" charset="-128"/>
                <a:cs typeface="Aharoni" panose="02010803020104030203" pitchFamily="2" charset="-79"/>
              </a:rPr>
              <a:t>Engineering</a:t>
            </a:r>
          </a:p>
          <a:p>
            <a:pPr algn="ctr"/>
            <a:r>
              <a:rPr lang="en-US" sz="1600" dirty="0" smtClean="0">
                <a:latin typeface="Aharoni" panose="02010803020104030203" pitchFamily="2" charset="-79"/>
                <a:ea typeface="Adobe Fan Heiti Std B" panose="020B0700000000000000" pitchFamily="34" charset="-128"/>
                <a:cs typeface="Aharoni" panose="02010803020104030203" pitchFamily="2" charset="-79"/>
              </a:rPr>
              <a:t>Bangladesh University of Business &amp; Technology</a:t>
            </a:r>
            <a:endParaRPr 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2057" y="2127223"/>
            <a:ext cx="4961051" cy="191409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Aharoni" panose="02010803020104030203" pitchFamily="2" charset="-79"/>
                <a:cs typeface="Aharoni" panose="02010803020104030203" pitchFamily="2" charset="-79"/>
              </a:rPr>
              <a:t>1. Md. </a:t>
            </a:r>
            <a:r>
              <a:rPr lang="en-IN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Tahmidul</a:t>
            </a:r>
            <a:r>
              <a:rPr lang="en-IN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N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Huque</a:t>
            </a:r>
            <a:r>
              <a:rPr lang="en-IN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N" dirty="0" smtClean="0">
                <a:latin typeface="Aharoni" panose="02010803020104030203" pitchFamily="2" charset="-79"/>
                <a:cs typeface="Aharoni" panose="02010803020104030203" pitchFamily="2" charset="-79"/>
              </a:rPr>
              <a:t>	(</a:t>
            </a:r>
            <a:r>
              <a:rPr lang="en-IN" dirty="0" smtClean="0">
                <a:latin typeface="Aharoni" panose="02010803020104030203" pitchFamily="2" charset="-79"/>
                <a:cs typeface="Aharoni" panose="02010803020104030203" pitchFamily="2" charset="-79"/>
              </a:rPr>
              <a:t>19202103158)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IN" dirty="0" smtClean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  <a:r>
              <a:rPr lang="en-IN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Jafreen</a:t>
            </a:r>
            <a:r>
              <a:rPr lang="en-IN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N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Jafor</a:t>
            </a:r>
            <a:r>
              <a:rPr lang="en-IN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N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Godhuli</a:t>
            </a:r>
            <a:r>
              <a:rPr lang="en-IN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N" dirty="0" smtClean="0">
                <a:latin typeface="Aharoni" panose="02010803020104030203" pitchFamily="2" charset="-79"/>
                <a:cs typeface="Aharoni" panose="02010803020104030203" pitchFamily="2" charset="-79"/>
              </a:rPr>
              <a:t>	19202103227</a:t>
            </a:r>
            <a:r>
              <a:rPr lang="en-IN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</a:p>
          <a:p>
            <a:pPr marL="0" indent="0">
              <a:buNone/>
            </a:pPr>
            <a:r>
              <a:rPr lang="en-IN" dirty="0" smtClean="0"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  <a:r>
              <a:rPr lang="en-IN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Rajiur</a:t>
            </a:r>
            <a:r>
              <a:rPr lang="en-IN" dirty="0" smtClean="0">
                <a:latin typeface="Aharoni" panose="02010803020104030203" pitchFamily="2" charset="-79"/>
                <a:cs typeface="Aharoni" panose="02010803020104030203" pitchFamily="2" charset="-79"/>
              </a:rPr>
              <a:t> Rahman </a:t>
            </a:r>
            <a:r>
              <a:rPr lang="en-IN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Pushon</a:t>
            </a:r>
            <a:r>
              <a:rPr lang="en-IN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N" dirty="0" smtClean="0">
                <a:latin typeface="Aharoni" panose="02010803020104030203" pitchFamily="2" charset="-79"/>
                <a:cs typeface="Aharoni" panose="02010803020104030203" pitchFamily="2" charset="-79"/>
              </a:rPr>
              <a:t>	(</a:t>
            </a:r>
            <a:r>
              <a:rPr lang="en-IN" dirty="0" smtClean="0">
                <a:latin typeface="Aharoni" panose="02010803020104030203" pitchFamily="2" charset="-79"/>
                <a:cs typeface="Aharoni" panose="02010803020104030203" pitchFamily="2" charset="-79"/>
              </a:rPr>
              <a:t>19202103214</a:t>
            </a:r>
            <a:r>
              <a:rPr lang="en-IN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</a:p>
          <a:p>
            <a:pPr marL="0" indent="0">
              <a:buNone/>
            </a:pPr>
            <a:r>
              <a:rPr lang="en-IN" dirty="0" smtClean="0">
                <a:latin typeface="Aharoni" panose="02010803020104030203" pitchFamily="2" charset="-79"/>
                <a:cs typeface="Aharoni" panose="02010803020104030203" pitchFamily="2" charset="-79"/>
              </a:rPr>
              <a:t>4. Fabia Zaman </a:t>
            </a:r>
            <a:r>
              <a:rPr lang="en-IN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Ekah</a:t>
            </a:r>
            <a:r>
              <a:rPr lang="en-IN" dirty="0" smtClean="0">
                <a:latin typeface="Aharoni" panose="02010803020104030203" pitchFamily="2" charset="-79"/>
                <a:cs typeface="Aharoni" panose="02010803020104030203" pitchFamily="2" charset="-79"/>
              </a:rPr>
              <a:t> 	(19202103225)</a:t>
            </a:r>
          </a:p>
          <a:p>
            <a:pPr marL="0" indent="0">
              <a:buNone/>
            </a:pP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  <a:r>
              <a:rPr lang="en-IN" dirty="0" smtClean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  <a:r>
              <a:rPr lang="en-IN" dirty="0" err="1">
                <a:latin typeface="Aharoni" panose="02010803020104030203" pitchFamily="2" charset="-79"/>
                <a:cs typeface="Aharoni" panose="02010803020104030203" pitchFamily="2" charset="-79"/>
              </a:rPr>
              <a:t>Ehtashamul</a:t>
            </a: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lang="en-IN" dirty="0" err="1">
                <a:latin typeface="Aharoni" panose="02010803020104030203" pitchFamily="2" charset="-79"/>
                <a:cs typeface="Aharoni" panose="02010803020104030203" pitchFamily="2" charset="-79"/>
              </a:rPr>
              <a:t>Haque</a:t>
            </a: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N" dirty="0" smtClean="0">
                <a:latin typeface="Aharoni" panose="02010803020104030203" pitchFamily="2" charset="-79"/>
                <a:cs typeface="Aharoni" panose="02010803020104030203" pitchFamily="2" charset="-79"/>
              </a:rPr>
              <a:t>	(</a:t>
            </a:r>
            <a:r>
              <a:rPr lang="en-IN" dirty="0" smtClean="0">
                <a:latin typeface="Aharoni" panose="02010803020104030203" pitchFamily="2" charset="-79"/>
                <a:cs typeface="Aharoni" panose="02010803020104030203" pitchFamily="2" charset="-79"/>
              </a:rPr>
              <a:t>19202103130)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3844204-FE0F-48A4-896B-B33128F6E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9070" y="6371350"/>
            <a:ext cx="1481456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2353905" y="1912922"/>
            <a:ext cx="2973873" cy="3480025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Features of project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System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Requirement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52EFD2A-2962-4815-8866-0F9C148D7DF8}"/>
              </a:ext>
            </a:extLst>
          </p:cNvPr>
          <p:cNvSpPr/>
          <p:nvPr/>
        </p:nvSpPr>
        <p:spPr>
          <a:xfrm>
            <a:off x="10021078" y="6371351"/>
            <a:ext cx="1483567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0409945-F65C-455C-B92E-C1B84238B5E2}"/>
              </a:ext>
            </a:extLst>
          </p:cNvPr>
          <p:cNvSpPr txBox="1"/>
          <p:nvPr/>
        </p:nvSpPr>
        <p:spPr>
          <a:xfrm>
            <a:off x="7389845" y="1912922"/>
            <a:ext cx="19584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Diagram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Outcomes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Future Work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64DC828-0D22-49C3-95BC-1D264546FB10}"/>
              </a:ext>
            </a:extLst>
          </p:cNvPr>
          <p:cNvSpPr/>
          <p:nvPr/>
        </p:nvSpPr>
        <p:spPr>
          <a:xfrm>
            <a:off x="138403" y="210653"/>
            <a:ext cx="11915192" cy="1071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80" y="530253"/>
            <a:ext cx="3785437" cy="432000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Table of  Content</a:t>
            </a:r>
          </a:p>
        </p:txBody>
      </p:sp>
    </p:spTree>
    <p:extLst>
      <p:ext uri="{BB962C8B-B14F-4D97-AF65-F5344CB8AC3E}">
        <p14:creationId xmlns:p14="http://schemas.microsoft.com/office/powerpoint/2010/main" val="91974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xmlns="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5617029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775785" y="531552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060" y="646376"/>
            <a:ext cx="6641900" cy="1124345"/>
          </a:xfrm>
        </p:spPr>
        <p:txBody>
          <a:bodyPr/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2099286"/>
            <a:ext cx="5663960" cy="4112337"/>
          </a:xfrm>
        </p:spPr>
        <p:txBody>
          <a:bodyPr/>
          <a:lstStyle/>
          <a:p>
            <a:pPr marL="285750" indent="-285750" algn="just">
              <a:lnSpc>
                <a:spcPct val="200000"/>
              </a:lnSpc>
            </a:pPr>
            <a:r>
              <a:rPr lang="en-IN" sz="1600" dirty="0">
                <a:latin typeface="Aharoni" panose="02010803020104030203" pitchFamily="2" charset="-79"/>
                <a:cs typeface="Aharoni" panose="02010803020104030203" pitchFamily="2" charset="-79"/>
              </a:rPr>
              <a:t>Manual system needs lot of time, manpower etc. But being a </a:t>
            </a:r>
            <a:r>
              <a:rPr lang="en-IN" sz="1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web </a:t>
            </a:r>
            <a:r>
              <a:rPr lang="en-IN" sz="1600" dirty="0">
                <a:latin typeface="Aharoni" panose="02010803020104030203" pitchFamily="2" charset="-79"/>
                <a:cs typeface="Aharoni" panose="02010803020104030203" pitchFamily="2" charset="-79"/>
              </a:rPr>
              <a:t>based application, it’s very easy to maintain the accuracy.</a:t>
            </a:r>
          </a:p>
          <a:p>
            <a:pPr marL="285750" indent="-285750" algn="just">
              <a:lnSpc>
                <a:spcPct val="200000"/>
              </a:lnSpc>
            </a:pPr>
            <a:r>
              <a:rPr lang="en-IN" sz="1600" dirty="0">
                <a:latin typeface="Aharoni" panose="02010803020104030203" pitchFamily="2" charset="-79"/>
                <a:cs typeface="Aharoni" panose="02010803020104030203" pitchFamily="2" charset="-79"/>
              </a:rPr>
              <a:t>Data and records are stored in database.</a:t>
            </a:r>
          </a:p>
          <a:p>
            <a:pPr marL="285750" indent="-285750" algn="just">
              <a:lnSpc>
                <a:spcPct val="200000"/>
              </a:lnSpc>
            </a:pPr>
            <a:r>
              <a:rPr lang="en-IN" sz="1600" dirty="0">
                <a:latin typeface="Aharoni" panose="02010803020104030203" pitchFamily="2" charset="-79"/>
                <a:cs typeface="Aharoni" panose="02010803020104030203" pitchFamily="2" charset="-79"/>
              </a:rPr>
              <a:t>Information can be viewed in real.</a:t>
            </a:r>
          </a:p>
          <a:p>
            <a:pPr marL="285750" indent="-285750" algn="just">
              <a:lnSpc>
                <a:spcPct val="200000"/>
              </a:lnSpc>
            </a:pPr>
            <a:r>
              <a:rPr lang="en-IN" sz="1600" dirty="0">
                <a:latin typeface="Aharoni" panose="02010803020104030203" pitchFamily="2" charset="-79"/>
                <a:cs typeface="Aharoni" panose="02010803020104030203" pitchFamily="2" charset="-79"/>
              </a:rPr>
              <a:t>Reduces searching time.</a:t>
            </a:r>
          </a:p>
          <a:p>
            <a:pPr marL="285750" indent="-285750" algn="just">
              <a:lnSpc>
                <a:spcPct val="200000"/>
              </a:lnSpc>
            </a:pPr>
            <a:r>
              <a:rPr lang="en-IN" sz="1600" dirty="0">
                <a:latin typeface="Aharoni" panose="02010803020104030203" pitchFamily="2" charset="-79"/>
                <a:cs typeface="Aharoni" panose="02010803020104030203" pitchFamily="2" charset="-79"/>
              </a:rPr>
              <a:t>Reduces</a:t>
            </a:r>
            <a:r>
              <a:rPr lang="en-IN" sz="1600" spc="-15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N" sz="1600" dirty="0">
                <a:latin typeface="Aharoni" panose="02010803020104030203" pitchFamily="2" charset="-79"/>
                <a:cs typeface="Aharoni" panose="02010803020104030203" pitchFamily="2" charset="-79"/>
              </a:rPr>
              <a:t>the complexity of employee management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59960" y="6371350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FFC867F-38AA-4836-AFF9-91538197B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9868" y="6356500"/>
            <a:ext cx="1481456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1708726" y="1610647"/>
            <a:ext cx="3248986" cy="4510460"/>
          </a:xfrm>
        </p:spPr>
        <p:txBody>
          <a:bodyPr/>
          <a:lstStyle/>
          <a:p>
            <a:pPr lvl="0" fontAlgn="base">
              <a:lnSpc>
                <a:spcPct val="150000"/>
              </a:lnSpc>
            </a:pP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Admin Panel:</a:t>
            </a: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Login System </a:t>
            </a: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View details</a:t>
            </a: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Add records</a:t>
            </a: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Assign Project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Project Status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Manage Salary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Manage 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Leave Application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99120" y="1616190"/>
            <a:ext cx="38523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User Panel:</a:t>
            </a:r>
          </a:p>
          <a:p>
            <a:pPr marL="285750" lvl="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Login System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lvl="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View details</a:t>
            </a:r>
          </a:p>
          <a:p>
            <a:pPr marL="285750" lvl="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My Projects</a:t>
            </a:r>
          </a:p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View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salary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lvl="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Apply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leave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039AB61-407E-497A-AD34-00903E034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561" y="6337840"/>
            <a:ext cx="1481456" cy="432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27447F0-D2BF-4825-A58B-843C4291D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92" y="184089"/>
            <a:ext cx="11912616" cy="10668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219" y="736893"/>
            <a:ext cx="5063931" cy="43200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Features Of The Project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xmlns="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840" r="18840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396806"/>
            <a:ext cx="6641900" cy="1086682"/>
          </a:xfrm>
        </p:spPr>
        <p:txBody>
          <a:bodyPr/>
          <a:lstStyle/>
          <a:p>
            <a:r>
              <a:rPr lang="en-US" sz="4000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System Requirements</a:t>
            </a:r>
            <a:endParaRPr lang="en-U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633232" y="2350917"/>
            <a:ext cx="3835714" cy="2846940"/>
          </a:xfrm>
        </p:spPr>
        <p:txBody>
          <a:bodyPr/>
          <a:lstStyle/>
          <a:p>
            <a:pPr marL="276225" lvl="1" indent="0">
              <a:buNone/>
            </a:pPr>
            <a:r>
              <a:rPr lang="en-US" sz="1800" b="1" dirty="0">
                <a:latin typeface="Aharoni" panose="02010803020104030203" pitchFamily="2" charset="-79"/>
                <a:cs typeface="Aharoni" panose="02010803020104030203" pitchFamily="2" charset="-79"/>
              </a:rPr>
              <a:t>Hardware Requirements: 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47675" lvl="1" indent="-171450"/>
            <a:r>
              <a:rPr lang="en-US" sz="1200" b="1" dirty="0">
                <a:latin typeface="Aharoni" panose="02010803020104030203" pitchFamily="2" charset="-79"/>
                <a:cs typeface="Aharoni" panose="02010803020104030203" pitchFamily="2" charset="-79"/>
              </a:rPr>
              <a:t>   </a:t>
            </a:r>
            <a:r>
              <a:rPr 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Memory minimum of 4GB RAM</a:t>
            </a:r>
          </a:p>
          <a:p>
            <a:pPr marL="561975" lvl="1" indent="-285750"/>
            <a:r>
              <a:rPr 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Operating System: Windows 10  64Bit </a:t>
            </a:r>
          </a:p>
          <a:p>
            <a:pPr marL="561975" lvl="1" indent="-285750"/>
            <a:r>
              <a:rPr 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Hard disk of 30 GB</a:t>
            </a:r>
          </a:p>
          <a:p>
            <a:pPr marL="561975" lvl="1" indent="-285750"/>
            <a:r>
              <a:rPr 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Monitor  </a:t>
            </a:r>
          </a:p>
          <a:p>
            <a:pPr marL="561975" lvl="1" indent="-285750"/>
            <a:r>
              <a:rPr 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Mouse </a:t>
            </a:r>
          </a:p>
          <a:p>
            <a:pPr marL="561975" lvl="1" indent="-285750"/>
            <a:r>
              <a:rPr 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Keyboard </a:t>
            </a:r>
          </a:p>
          <a:p>
            <a:pPr marL="276225" lvl="1" indent="0">
              <a:buNone/>
            </a:pPr>
            <a:endParaRPr lang="en-US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76225" lvl="1" indent="0">
              <a:buNone/>
            </a:pPr>
            <a:endParaRPr lang="en-US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Software Requirements: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</a:p>
          <a:p>
            <a:pPr marL="561975" lvl="1" indent="-285750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Visual Studio Code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561975" lvl="1" indent="-285750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XAMPP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D5A594-D852-43BB-B591-E9D9027253B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EBE91D2-BDF4-436F-8742-9DE3307E1D74}"/>
              </a:ext>
            </a:extLst>
          </p:cNvPr>
          <p:cNvSpPr txBox="1"/>
          <p:nvPr/>
        </p:nvSpPr>
        <p:spPr>
          <a:xfrm>
            <a:off x="9899780" y="4889191"/>
            <a:ext cx="206948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Language: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marL="561975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PHP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561975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CSS, JScript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ECDC318-0633-4FE0-9908-E32B8DB73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8946" y="6370497"/>
            <a:ext cx="1481456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xmlns="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5617029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775785" y="531552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060" y="646376"/>
            <a:ext cx="6641900" cy="1124345"/>
          </a:xfrm>
        </p:spPr>
        <p:txBody>
          <a:bodyPr/>
          <a:lstStyle/>
          <a:p>
            <a:r>
              <a:rPr lang="en-IN" sz="4400" dirty="0">
                <a:latin typeface="Verdana" panose="020B0604030504040204" pitchFamily="34" charset="0"/>
                <a:ea typeface="Verdana" panose="020B0604030504040204" pitchFamily="34" charset="0"/>
              </a:rPr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87364" y="2118950"/>
            <a:ext cx="5663960" cy="3357617"/>
          </a:xfrm>
        </p:spPr>
        <p:txBody>
          <a:bodyPr/>
          <a:lstStyle/>
          <a:p>
            <a:pPr marL="285750" indent="-285750" algn="just">
              <a:lnSpc>
                <a:spcPct val="250000"/>
              </a:lnSpc>
            </a:pPr>
            <a:r>
              <a:rPr lang="en-GB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Need Faster Computer for Start Project</a:t>
            </a:r>
          </a:p>
          <a:p>
            <a:pPr marL="285750" indent="-285750" algn="just">
              <a:lnSpc>
                <a:spcPct val="250000"/>
              </a:lnSpc>
            </a:pPr>
            <a:r>
              <a:rPr lang="en-GB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Inconsistency in data entry, room for errors</a:t>
            </a:r>
          </a:p>
          <a:p>
            <a:pPr marL="285750" indent="-285750" algn="just">
              <a:lnSpc>
                <a:spcPct val="250000"/>
              </a:lnSpc>
            </a:pPr>
            <a:r>
              <a:rPr lang="en-GB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Duplication of data entry</a:t>
            </a:r>
          </a:p>
          <a:p>
            <a:pPr marL="285750" indent="-285750" algn="just">
              <a:lnSpc>
                <a:spcPct val="250000"/>
              </a:lnSpc>
            </a:pPr>
            <a:r>
              <a:rPr lang="en-GB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System is dependent on good individuals </a:t>
            </a:r>
          </a:p>
          <a:p>
            <a:pPr marL="285750" indent="-285750" algn="just">
              <a:lnSpc>
                <a:spcPct val="250000"/>
              </a:lnSpc>
            </a:pPr>
            <a:r>
              <a:rPr lang="en-GB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Lack of security of data</a:t>
            </a:r>
          </a:p>
          <a:p>
            <a:pPr marL="285750" indent="-285750" algn="just">
              <a:lnSpc>
                <a:spcPct val="250000"/>
              </a:lnSpc>
            </a:pPr>
            <a:endParaRPr lang="en-GB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59960" y="6371350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FFC867F-38AA-4836-AFF9-91538197B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9868" y="6356500"/>
            <a:ext cx="1481456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1708726" y="1610647"/>
            <a:ext cx="3248986" cy="569845"/>
          </a:xfrm>
        </p:spPr>
        <p:txBody>
          <a:bodyPr/>
          <a:lstStyle/>
          <a:p>
            <a:pPr lvl="0" fontAlgn="base">
              <a:lnSpc>
                <a:spcPct val="150000"/>
              </a:lnSpc>
            </a:pPr>
            <a:r>
              <a:rPr lang="en-US" sz="2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Data Flow Diagram:</a:t>
            </a:r>
            <a:endParaRPr lang="en-US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039AB61-407E-497A-AD34-00903E034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561" y="6337840"/>
            <a:ext cx="1481456" cy="432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27447F0-D2BF-4825-A58B-843C4291D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92" y="184089"/>
            <a:ext cx="11912616" cy="10668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219" y="410308"/>
            <a:ext cx="5063931" cy="644769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309446"/>
            <a:ext cx="8763000" cy="37865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77354" y="4443046"/>
            <a:ext cx="679938" cy="246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0" y="4443045"/>
            <a:ext cx="1277815" cy="644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Management 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System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58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1708726" y="1610647"/>
            <a:ext cx="3248986" cy="628461"/>
          </a:xfrm>
        </p:spPr>
        <p:txBody>
          <a:bodyPr/>
          <a:lstStyle/>
          <a:p>
            <a:pPr lvl="0" fontAlgn="base">
              <a:lnSpc>
                <a:spcPct val="150000"/>
              </a:lnSpc>
            </a:pPr>
            <a:r>
              <a:rPr lang="en-US" sz="2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Use Case Diagram:</a:t>
            </a:r>
            <a:endParaRPr lang="en-US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039AB61-407E-497A-AD34-00903E034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561" y="6337840"/>
            <a:ext cx="1481456" cy="432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27447F0-D2BF-4825-A58B-843C4291D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92" y="184089"/>
            <a:ext cx="11912616" cy="10668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219" y="504092"/>
            <a:ext cx="5063931" cy="468923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Diagram</a:t>
            </a:r>
            <a:endParaRPr lang="en-US" dirty="0"/>
          </a:p>
        </p:txBody>
      </p:sp>
      <p:pic>
        <p:nvPicPr>
          <p:cNvPr id="1026" name="Picture 2" descr="https://lh3.googleusercontent.com/8BTwkoFtpuK_N_sVOTTTBFvB4X7x8M_BhjyENiYd0_YOfWxYxL9_YpFCTPqb7VkMaQ6NjJahR6Ov0lL1z-8AASEeJr_s_jvrqUHIMtDTxS0O6RgXVg1urimW3awe9dOMHvTPLso5AMem-bqQlXdqwO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764" y="1250981"/>
            <a:ext cx="4540005" cy="546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58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90D0D0-7C1D-47FF-A2F0-9937AA567A3D}">
  <ds:schemaRefs>
    <ds:schemaRef ds:uri="http://purl.org/dc/elements/1.1/"/>
    <ds:schemaRef ds:uri="http://schemas.microsoft.com/office/2006/metadata/properties"/>
    <ds:schemaRef ds:uri="http://purl.org/dc/terms/"/>
    <ds:schemaRef ds:uri="16c05727-aa75-4e4a-9b5f-8a80a1165891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0</TotalTime>
  <Words>476</Words>
  <Application>Microsoft Office PowerPoint</Application>
  <PresentationFormat>Custom</PresentationFormat>
  <Paragraphs>119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Prepared By</vt:lpstr>
      <vt:lpstr>Table of  Content</vt:lpstr>
      <vt:lpstr>Introduction</vt:lpstr>
      <vt:lpstr>Features Of The Project </vt:lpstr>
      <vt:lpstr>System Requirements</vt:lpstr>
      <vt:lpstr>Problem Statement</vt:lpstr>
      <vt:lpstr>Diagram</vt:lpstr>
      <vt:lpstr>Diagram</vt:lpstr>
      <vt:lpstr>Outcome </vt:lpstr>
      <vt:lpstr>Outcome (cont.) </vt:lpstr>
      <vt:lpstr>Outcome (cont.) </vt:lpstr>
      <vt:lpstr>Outcome (cont.) </vt:lpstr>
      <vt:lpstr>Outcome (cont.) </vt:lpstr>
      <vt:lpstr>Outcome (cont.) 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2022-03-17T14:41:57Z</dcterms:created>
  <dcterms:modified xsi:type="dcterms:W3CDTF">2023-03-22T12:42:25Z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