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312" r:id="rId2"/>
  </p:sldIdLst>
  <p:sldSz cx="365760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DB71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133" autoAdjust="0"/>
    <p:restoredTop sz="95823" autoAdjust="0"/>
  </p:normalViewPr>
  <p:slideViewPr>
    <p:cSldViewPr snapToGrid="0">
      <p:cViewPr varScale="1">
        <p:scale>
          <a:sx n="24" d="100"/>
          <a:sy n="24" d="100"/>
        </p:scale>
        <p:origin x="1742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4930AC-0CAE-454E-82AE-CCEF7F275F04}" type="datetimeFigureOut">
              <a:rPr lang="en-NZ" smtClean="0"/>
              <a:t>26/09/2022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5D731-ABFE-4BF9-BEFA-71EE5D3187B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3023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5750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828754" algn="l" defTabSz="365750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3657509" algn="l" defTabSz="365750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5486263" algn="l" defTabSz="365750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7315017" algn="l" defTabSz="365750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9143771" algn="l" defTabSz="365750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10972526" algn="l" defTabSz="365750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12801280" algn="l" defTabSz="365750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14630034" algn="l" defTabSz="365750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 intro: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6C2670-3342-473C-969D-FDFF399F20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9459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4489452"/>
            <a:ext cx="31089600" cy="9550400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4408152"/>
            <a:ext cx="27432000" cy="6623048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3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24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2" y="1460500"/>
            <a:ext cx="7886700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2" y="1460500"/>
            <a:ext cx="23202900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84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72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2" y="6838958"/>
            <a:ext cx="31546800" cy="11410948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2" y="18357858"/>
            <a:ext cx="31546800" cy="6000748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2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7302500"/>
            <a:ext cx="155448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7302500"/>
            <a:ext cx="155448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38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460506"/>
            <a:ext cx="3154680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8" y="6724652"/>
            <a:ext cx="15473360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8" y="10020300"/>
            <a:ext cx="15473360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2" y="6724652"/>
            <a:ext cx="15549564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2" y="10020300"/>
            <a:ext cx="15549564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04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95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78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3949706"/>
            <a:ext cx="18516600" cy="19494500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99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3949706"/>
            <a:ext cx="18516600" cy="19494500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2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460506"/>
            <a:ext cx="315468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7302500"/>
            <a:ext cx="315468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35061-2F74-46D4-9F8F-C77EF304855D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25425406"/>
            <a:ext cx="123444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55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7FC1B25-53E0-4285-A12A-12620EFEA012}"/>
              </a:ext>
            </a:extLst>
          </p:cNvPr>
          <p:cNvGrpSpPr/>
          <p:nvPr/>
        </p:nvGrpSpPr>
        <p:grpSpPr>
          <a:xfrm>
            <a:off x="1516093" y="7616484"/>
            <a:ext cx="19979810" cy="9579425"/>
            <a:chOff x="1292523" y="9113615"/>
            <a:chExt cx="19979810" cy="9579425"/>
          </a:xfrm>
        </p:grpSpPr>
        <p:pic>
          <p:nvPicPr>
            <p:cNvPr id="10" name="Picture 9" descr="Chart, histogram&#10;&#10;Description automatically generated">
              <a:extLst>
                <a:ext uri="{FF2B5EF4-FFF2-40B4-BE49-F238E27FC236}">
                  <a16:creationId xmlns:a16="http://schemas.microsoft.com/office/drawing/2014/main" id="{D44C912F-90B6-40BC-9D77-C59B8A253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4348"/>
            <a:stretch/>
          </p:blipFill>
          <p:spPr>
            <a:xfrm>
              <a:off x="1292523" y="9113615"/>
              <a:ext cx="19192301" cy="9579425"/>
            </a:xfrm>
            <a:prstGeom prst="rect">
              <a:avLst/>
            </a:prstGeom>
          </p:spPr>
        </p:pic>
        <p:pic>
          <p:nvPicPr>
            <p:cNvPr id="70" name="Picture 69" descr="Chart, histogram&#10;&#10;Description automatically generated">
              <a:extLst>
                <a:ext uri="{FF2B5EF4-FFF2-40B4-BE49-F238E27FC236}">
                  <a16:creationId xmlns:a16="http://schemas.microsoft.com/office/drawing/2014/main" id="{B0EB31A6-1777-4AD3-8EAC-2F65F5C420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4081" t="85389" r="-190" b="3559"/>
            <a:stretch/>
          </p:blipFill>
          <p:spPr>
            <a:xfrm>
              <a:off x="16182234" y="9756211"/>
              <a:ext cx="3609474" cy="1058779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C1CB16C-36B3-4C25-9F3F-AFEC27EE0E47}"/>
                </a:ext>
              </a:extLst>
            </p:cNvPr>
            <p:cNvSpPr/>
            <p:nvPr/>
          </p:nvSpPr>
          <p:spPr>
            <a:xfrm>
              <a:off x="20232401" y="17114334"/>
              <a:ext cx="1039932" cy="15392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pic>
        <p:nvPicPr>
          <p:cNvPr id="73" name="Picture 72" descr="Logo, company name&#10;&#10;Description automatically generated">
            <a:extLst>
              <a:ext uri="{FF2B5EF4-FFF2-40B4-BE49-F238E27FC236}">
                <a16:creationId xmlns:a16="http://schemas.microsoft.com/office/drawing/2014/main" id="{5D06F530-4C68-45CF-B59B-3749586A6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1175" y="24558513"/>
            <a:ext cx="6843160" cy="2311418"/>
          </a:xfrm>
          <a:prstGeom prst="rect">
            <a:avLst/>
          </a:prstGeom>
        </p:spPr>
      </p:pic>
      <p:pic>
        <p:nvPicPr>
          <p:cNvPr id="78" name="Picture 77" descr="A picture containing shape&#10;&#10;Description automatically generated">
            <a:extLst>
              <a:ext uri="{FF2B5EF4-FFF2-40B4-BE49-F238E27FC236}">
                <a16:creationId xmlns:a16="http://schemas.microsoft.com/office/drawing/2014/main" id="{BF773D3C-E502-4054-8AB7-7325278A6F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82234" y="22935678"/>
            <a:ext cx="4211532" cy="4211532"/>
          </a:xfrm>
          <a:prstGeom prst="rect">
            <a:avLst/>
          </a:prstGeom>
        </p:spPr>
      </p:pic>
      <p:pic>
        <p:nvPicPr>
          <p:cNvPr id="45" name="Picture 44" descr="Logo, company name&#10;&#10;Description automatically generated">
            <a:extLst>
              <a:ext uri="{FF2B5EF4-FFF2-40B4-BE49-F238E27FC236}">
                <a16:creationId xmlns:a16="http://schemas.microsoft.com/office/drawing/2014/main" id="{BC03D2EC-173F-45E9-8C63-61F015DD79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04858" y="24432809"/>
            <a:ext cx="4211532" cy="2280244"/>
          </a:xfrm>
          <a:prstGeom prst="rect">
            <a:avLst/>
          </a:prstGeom>
        </p:spPr>
      </p:pic>
      <p:sp>
        <p:nvSpPr>
          <p:cNvPr id="58" name="Title 4">
            <a:extLst>
              <a:ext uri="{FF2B5EF4-FFF2-40B4-BE49-F238E27FC236}">
                <a16:creationId xmlns:a16="http://schemas.microsoft.com/office/drawing/2014/main" id="{B768E100-4216-466D-BD22-FB81CF727628}"/>
              </a:ext>
            </a:extLst>
          </p:cNvPr>
          <p:cNvSpPr txBox="1">
            <a:spLocks/>
          </p:cNvSpPr>
          <p:nvPr/>
        </p:nvSpPr>
        <p:spPr>
          <a:xfrm>
            <a:off x="0" y="575160"/>
            <a:ext cx="36575999" cy="3464294"/>
          </a:xfrm>
          <a:prstGeom prst="rect">
            <a:avLst/>
          </a:prstGeom>
        </p:spPr>
        <p:txBody>
          <a:bodyPr vert="horz" lIns="274320" tIns="137160" rIns="274320" bIns="137160" rtlCol="0" anchor="t">
            <a:noAutofit/>
          </a:bodyPr>
          <a:lstStyle>
            <a:lvl1pPr algn="ctr" defTabSz="9142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spc="225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  <a:ea typeface="Segoe UI Black" panose="020B0A02040204020203" pitchFamily="34" charset="0"/>
                <a:cs typeface="Segoe UI" panose="020B0502040204020203" pitchFamily="34" charset="0"/>
              </a:rPr>
              <a:t>Antarctic-Plots</a:t>
            </a:r>
          </a:p>
          <a:p>
            <a:r>
              <a:rPr lang="en-US" sz="8000" b="1" spc="225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6600" spc="225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  <a:ea typeface="Segoe UI Black" panose="020B0A02040204020203" pitchFamily="34" charset="0"/>
                <a:cs typeface="Segoe UI" panose="020B0502040204020203" pitchFamily="34" charset="0"/>
              </a:rPr>
              <a:t>A Python package to help </a:t>
            </a:r>
            <a:r>
              <a:rPr lang="en-US" sz="7200" b="1" spc="225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  <a:ea typeface="Segoe UI Black" panose="020B0A02040204020203" pitchFamily="34" charset="0"/>
                <a:cs typeface="Segoe UI" panose="020B0502040204020203" pitchFamily="34" charset="0"/>
              </a:rPr>
              <a:t>download</a:t>
            </a:r>
            <a:r>
              <a:rPr lang="en-US" sz="7200" spc="225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  <a:ea typeface="Segoe UI Black" panose="020B0A02040204020203" pitchFamily="34" charset="0"/>
                <a:cs typeface="Segoe UI" panose="020B0502040204020203" pitchFamily="34" charset="0"/>
              </a:rPr>
              <a:t>, </a:t>
            </a:r>
            <a:r>
              <a:rPr lang="en-US" sz="7200" b="1" spc="225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  <a:ea typeface="Segoe UI Black" panose="020B0A02040204020203" pitchFamily="34" charset="0"/>
                <a:cs typeface="Segoe UI" panose="020B0502040204020203" pitchFamily="34" charset="0"/>
              </a:rPr>
              <a:t>visualize</a:t>
            </a:r>
            <a:r>
              <a:rPr lang="en-US" sz="7200" spc="225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  <a:ea typeface="Segoe UI Black" panose="020B0A02040204020203" pitchFamily="34" charset="0"/>
                <a:cs typeface="Segoe UI" panose="020B0502040204020203" pitchFamily="34" charset="0"/>
              </a:rPr>
              <a:t>, </a:t>
            </a:r>
          </a:p>
          <a:p>
            <a:r>
              <a:rPr lang="en-US" sz="6600" spc="225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  <a:ea typeface="Segoe UI Black" panose="020B0A02040204020203" pitchFamily="34" charset="0"/>
                <a:cs typeface="Segoe UI" panose="020B0502040204020203" pitchFamily="34" charset="0"/>
              </a:rPr>
              <a:t>and</a:t>
            </a:r>
            <a:r>
              <a:rPr lang="en-US" sz="7200" spc="225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7200" b="1" spc="225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  <a:ea typeface="Segoe UI Black" panose="020B0A02040204020203" pitchFamily="34" charset="0"/>
                <a:cs typeface="Segoe UI" panose="020B0502040204020203" pitchFamily="34" charset="0"/>
              </a:rPr>
              <a:t>present</a:t>
            </a:r>
            <a:r>
              <a:rPr lang="en-US" sz="7200" spc="225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6600" spc="225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  <a:ea typeface="Segoe UI Black" panose="020B0A02040204020203" pitchFamily="34" charset="0"/>
                <a:cs typeface="Segoe UI" panose="020B0502040204020203" pitchFamily="34" charset="0"/>
              </a:rPr>
              <a:t>Antarctic datasets</a:t>
            </a:r>
            <a:endParaRPr lang="en-US" sz="7200" spc="225" dirty="0">
              <a:solidFill>
                <a:schemeClr val="accent1">
                  <a:lumMod val="75000"/>
                </a:schemeClr>
              </a:solidFill>
              <a:latin typeface="Lato Black" panose="020F0A02020204030203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endParaRPr lang="en-NZ" sz="6600" spc="225" dirty="0">
              <a:solidFill>
                <a:schemeClr val="accent1">
                  <a:lumMod val="75000"/>
                </a:schemeClr>
              </a:solidFill>
              <a:latin typeface="Lato Black" panose="020F0A02020204030203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3EB2AB8-1960-48E0-9EB7-6C24DC56638B}"/>
              </a:ext>
            </a:extLst>
          </p:cNvPr>
          <p:cNvSpPr txBox="1"/>
          <p:nvPr/>
        </p:nvSpPr>
        <p:spPr>
          <a:xfrm>
            <a:off x="34163" y="21396515"/>
            <a:ext cx="36576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</a:rPr>
              <a:t>Matthew Tankersley</a:t>
            </a:r>
            <a:r>
              <a:rPr lang="en-US" sz="4400" baseline="30000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</a:rPr>
              <a:t>1,2</a:t>
            </a:r>
            <a:endParaRPr lang="en-US" sz="4800" baseline="30000" dirty="0">
              <a:solidFill>
                <a:schemeClr val="accent1">
                  <a:lumMod val="75000"/>
                </a:schemeClr>
              </a:solidFill>
              <a:latin typeface="Lato Black" panose="020F0A02020204030203"/>
            </a:endParaRPr>
          </a:p>
          <a:p>
            <a:pPr algn="ctr" fontAlgn="base"/>
            <a:r>
              <a:rPr lang="en-US" sz="3600" baseline="30000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</a:rPr>
              <a:t>1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</a:rPr>
              <a:t>Antarctic Research Centre, Victoria University of Wellington, </a:t>
            </a:r>
            <a:r>
              <a:rPr lang="en-NZ" sz="3600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</a:rPr>
              <a:t>NZ     </a:t>
            </a:r>
            <a:r>
              <a:rPr lang="en-US" sz="3600" baseline="30000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</a:rPr>
              <a:t>2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</a:rPr>
              <a:t>GNS Science, </a:t>
            </a:r>
            <a:r>
              <a:rPr lang="en-NZ" sz="3600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</a:rPr>
              <a:t>NZ</a:t>
            </a:r>
            <a:r>
              <a:rPr lang="en-NZ" sz="4800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</a:rPr>
              <a:t> 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D4FAE94-817C-4710-B19E-914DCEE07DED}"/>
              </a:ext>
            </a:extLst>
          </p:cNvPr>
          <p:cNvSpPr/>
          <p:nvPr/>
        </p:nvSpPr>
        <p:spPr>
          <a:xfrm>
            <a:off x="21797450" y="4833691"/>
            <a:ext cx="14143555" cy="1548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NZ" sz="4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NZ" sz="4000" dirty="0">
                <a:solidFill>
                  <a:srgbClr val="008000"/>
                </a:solidFill>
                <a:latin typeface="Consolas" panose="020B0609020204030204" pitchFamily="49" charset="0"/>
              </a:rPr>
              <a:t># download data</a:t>
            </a:r>
            <a:endParaRPr lang="en-NZ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  <a:t>gravity = </a:t>
            </a:r>
            <a:r>
              <a:rPr lang="en-NZ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fetch.gravity</a:t>
            </a:r>
            <a: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4000" dirty="0">
                <a:solidFill>
                  <a:srgbClr val="A31515"/>
                </a:solidFill>
                <a:latin typeface="Consolas" panose="020B0609020204030204" pitchFamily="49" charset="0"/>
              </a:rPr>
              <a:t>'BA'</a:t>
            </a:r>
            <a: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  <a:t>GHF = </a:t>
            </a:r>
            <a:r>
              <a:rPr lang="en-NZ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fetch.geothermal</a:t>
            </a:r>
            <a: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4000" dirty="0">
                <a:solidFill>
                  <a:srgbClr val="A31515"/>
                </a:solidFill>
                <a:latin typeface="Consolas" panose="020B0609020204030204" pitchFamily="49" charset="0"/>
              </a:rPr>
              <a:t>'losing-ebbing-2021’</a:t>
            </a:r>
            <a: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NZ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NZ" sz="4000" dirty="0">
                <a:solidFill>
                  <a:srgbClr val="008000"/>
                </a:solidFill>
                <a:latin typeface="Consolas" panose="020B0609020204030204" pitchFamily="49" charset="0"/>
              </a:rPr>
              <a:t># set properties</a:t>
            </a:r>
            <a:endParaRPr lang="en-NZ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  <a:t>data = profile.make_data_dict(</a:t>
            </a:r>
          </a:p>
          <a:p>
            <a: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  <a:t>    [</a:t>
            </a:r>
            <a:r>
              <a:rPr lang="en-NZ" sz="4000" dirty="0">
                <a:solidFill>
                  <a:srgbClr val="A31515"/>
                </a:solidFill>
                <a:latin typeface="Consolas" panose="020B0609020204030204" pitchFamily="49" charset="0"/>
              </a:rPr>
              <a:t>"Bouguer gravity"</a:t>
            </a:r>
            <a: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NZ" sz="4000" dirty="0">
                <a:solidFill>
                  <a:srgbClr val="A31515"/>
                </a:solidFill>
                <a:latin typeface="Consolas" panose="020B0609020204030204" pitchFamily="49" charset="0"/>
              </a:rPr>
              <a:t>"Geothermal heat flux"</a:t>
            </a:r>
            <a: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  <a:t>    [gravity, GHF],</a:t>
            </a:r>
          </a:p>
          <a:p>
            <a: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  <a:t>    [</a:t>
            </a:r>
            <a:r>
              <a:rPr lang="en-NZ" sz="4000" dirty="0">
                <a:solidFill>
                  <a:srgbClr val="A31515"/>
                </a:solidFill>
                <a:latin typeface="Consolas" panose="020B0609020204030204" pitchFamily="49" charset="0"/>
              </a:rPr>
              <a:t>"blue"</a:t>
            </a:r>
            <a: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NZ" sz="4000" dirty="0">
                <a:solidFill>
                  <a:srgbClr val="A31515"/>
                </a:solidFill>
                <a:latin typeface="Consolas" panose="020B0609020204030204" pitchFamily="49" charset="0"/>
              </a:rPr>
              <a:t>"red"</a:t>
            </a:r>
            <a: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endParaRPr lang="en-NZ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NZ" sz="4000" dirty="0">
                <a:solidFill>
                  <a:srgbClr val="008000"/>
                </a:solidFill>
                <a:latin typeface="Consolas" panose="020B0609020204030204" pitchFamily="49" charset="0"/>
              </a:rPr>
              <a:t># draw profile location on interactive map</a:t>
            </a:r>
            <a:endParaRPr lang="en-NZ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  <a:t>lines = maps.draw_lines()</a:t>
            </a:r>
          </a:p>
          <a:p>
            <a: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  <a:t>line = utils.shapes_to_df(lines)</a:t>
            </a:r>
          </a:p>
          <a:p>
            <a:endParaRPr lang="en-NZ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NZ" sz="4000" dirty="0">
                <a:solidFill>
                  <a:srgbClr val="008000"/>
                </a:solidFill>
                <a:latin typeface="Consolas" panose="020B0609020204030204" pitchFamily="49" charset="0"/>
              </a:rPr>
              <a:t># plot</a:t>
            </a:r>
            <a:endParaRPr lang="en-NZ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NZ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profile.plot_profile</a:t>
            </a:r>
            <a: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lvl="2"/>
            <a:r>
              <a:rPr lang="en-NZ" sz="4000" dirty="0">
                <a:solidFill>
                  <a:srgbClr val="001080"/>
                </a:solidFill>
                <a:latin typeface="Consolas" panose="020B0609020204030204" pitchFamily="49" charset="0"/>
              </a:rPr>
              <a:t>method</a:t>
            </a:r>
            <a: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NZ" sz="4000" dirty="0">
                <a:solidFill>
                  <a:srgbClr val="A31515"/>
                </a:solidFill>
                <a:latin typeface="Consolas" panose="020B0609020204030204" pitchFamily="49" charset="0"/>
              </a:rPr>
              <a:t>"polyline"</a:t>
            </a:r>
            <a: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lvl="2"/>
            <a:r>
              <a:rPr lang="en-NZ" sz="4000" dirty="0">
                <a:solidFill>
                  <a:srgbClr val="001080"/>
                </a:solidFill>
                <a:latin typeface="Consolas" panose="020B0609020204030204" pitchFamily="49" charset="0"/>
              </a:rPr>
              <a:t>polyline</a:t>
            </a:r>
            <a: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  <a:t> = line, </a:t>
            </a:r>
          </a:p>
          <a:p>
            <a:pPr lvl="2"/>
            <a:r>
              <a:rPr lang="en-NZ" sz="4000" dirty="0" err="1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NZ" sz="40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lvl="2"/>
            <a:r>
              <a:rPr lang="en-NZ" sz="4000" dirty="0" err="1">
                <a:solidFill>
                  <a:srgbClr val="001080"/>
                </a:solidFill>
                <a:latin typeface="Consolas" panose="020B0609020204030204" pitchFamily="49" charset="0"/>
              </a:rPr>
              <a:t>data_dict</a:t>
            </a:r>
            <a: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  <a:t> = data, </a:t>
            </a:r>
          </a:p>
          <a:p>
            <a:pPr lvl="2"/>
            <a:r>
              <a:rPr lang="en-NZ" sz="4000" dirty="0" err="1">
                <a:solidFill>
                  <a:srgbClr val="001080"/>
                </a:solidFill>
                <a:latin typeface="Consolas" panose="020B0609020204030204" pitchFamily="49" charset="0"/>
              </a:rPr>
              <a:t>add_map</a:t>
            </a:r>
            <a: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NZ" sz="4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0AAAE2C-1071-495F-A3E1-746371C57210}"/>
              </a:ext>
            </a:extLst>
          </p:cNvPr>
          <p:cNvSpPr txBox="1"/>
          <p:nvPr/>
        </p:nvSpPr>
        <p:spPr>
          <a:xfrm>
            <a:off x="27228017" y="24199004"/>
            <a:ext cx="564348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000" b="1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</a:rPr>
              <a:t>Try it on your phone:</a:t>
            </a:r>
          </a:p>
          <a:p>
            <a:r>
              <a:rPr lang="en-NZ" sz="3200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</a:rPr>
              <a:t>Open a Binder environment</a:t>
            </a:r>
          </a:p>
          <a:p>
            <a:r>
              <a:rPr lang="en-NZ" sz="3200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</a:rPr>
              <a:t>https://bndr.it/nwjmb</a:t>
            </a:r>
          </a:p>
        </p:txBody>
      </p:sp>
      <p:pic>
        <p:nvPicPr>
          <p:cNvPr id="68" name="Picture 67" descr="Qr code&#10;&#10;Description automatically generated">
            <a:extLst>
              <a:ext uri="{FF2B5EF4-FFF2-40B4-BE49-F238E27FC236}">
                <a16:creationId xmlns:a16="http://schemas.microsoft.com/office/drawing/2014/main" id="{C137A2F7-587E-4E80-8459-E81E91D4CC4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677768" y="23526948"/>
            <a:ext cx="3272591" cy="327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59683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32994</TotalTime>
  <Words>180</Words>
  <Application>Microsoft Office PowerPoint</Application>
  <PresentationFormat>Custom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Lato Black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Tankersley</dc:creator>
  <cp:lastModifiedBy>Matthew Tankersley</cp:lastModifiedBy>
  <cp:revision>195</cp:revision>
  <dcterms:created xsi:type="dcterms:W3CDTF">2021-10-15T00:07:22Z</dcterms:created>
  <dcterms:modified xsi:type="dcterms:W3CDTF">2022-09-27T02:12:47Z</dcterms:modified>
</cp:coreProperties>
</file>