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sldIdLst>
    <p:sldId id="312"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82801" autoAdjust="0"/>
  </p:normalViewPr>
  <p:slideViewPr>
    <p:cSldViewPr snapToGrid="0">
      <p:cViewPr varScale="1">
        <p:scale>
          <a:sx n="34" d="100"/>
          <a:sy n="34" d="100"/>
        </p:scale>
        <p:origin x="559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930AC-0CAE-454E-82AE-CCEF7F275F04}" type="datetimeFigureOut">
              <a:rPr lang="en-NZ" smtClean="0"/>
              <a:t>21/09/2022</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5D731-ABFE-4BF9-BEFA-71EE5D3187B2}" type="slidenum">
              <a:rPr lang="en-NZ" smtClean="0"/>
              <a:t>‹#›</a:t>
            </a:fld>
            <a:endParaRPr lang="en-NZ"/>
          </a:p>
        </p:txBody>
      </p:sp>
    </p:spTree>
    <p:extLst>
      <p:ext uri="{BB962C8B-B14F-4D97-AF65-F5344CB8AC3E}">
        <p14:creationId xmlns:p14="http://schemas.microsoft.com/office/powerpoint/2010/main" val="43023300"/>
      </p:ext>
    </p:extLst>
  </p:cSld>
  <p:clrMap bg1="lt1" tx1="dk1" bg2="lt2" tx2="dk2" accent1="accent1" accent2="accent2" accent3="accent3" accent4="accent4" accent5="accent5" accent6="accent6" hlink="hlink" folHlink="folHlink"/>
  <p:notesStyle>
    <a:lvl1pPr marL="0" algn="l" defTabSz="3657509" rtl="0" eaLnBrk="1" latinLnBrk="0" hangingPunct="1">
      <a:defRPr sz="4800" kern="1200">
        <a:solidFill>
          <a:schemeClr val="tx1"/>
        </a:solidFill>
        <a:latin typeface="+mn-lt"/>
        <a:ea typeface="+mn-ea"/>
        <a:cs typeface="+mn-cs"/>
      </a:defRPr>
    </a:lvl1pPr>
    <a:lvl2pPr marL="1828754" algn="l" defTabSz="3657509" rtl="0" eaLnBrk="1" latinLnBrk="0" hangingPunct="1">
      <a:defRPr sz="4800" kern="1200">
        <a:solidFill>
          <a:schemeClr val="tx1"/>
        </a:solidFill>
        <a:latin typeface="+mn-lt"/>
        <a:ea typeface="+mn-ea"/>
        <a:cs typeface="+mn-cs"/>
      </a:defRPr>
    </a:lvl2pPr>
    <a:lvl3pPr marL="3657509" algn="l" defTabSz="3657509" rtl="0" eaLnBrk="1" latinLnBrk="0" hangingPunct="1">
      <a:defRPr sz="4800" kern="1200">
        <a:solidFill>
          <a:schemeClr val="tx1"/>
        </a:solidFill>
        <a:latin typeface="+mn-lt"/>
        <a:ea typeface="+mn-ea"/>
        <a:cs typeface="+mn-cs"/>
      </a:defRPr>
    </a:lvl3pPr>
    <a:lvl4pPr marL="5486263" algn="l" defTabSz="3657509" rtl="0" eaLnBrk="1" latinLnBrk="0" hangingPunct="1">
      <a:defRPr sz="4800" kern="1200">
        <a:solidFill>
          <a:schemeClr val="tx1"/>
        </a:solidFill>
        <a:latin typeface="+mn-lt"/>
        <a:ea typeface="+mn-ea"/>
        <a:cs typeface="+mn-cs"/>
      </a:defRPr>
    </a:lvl4pPr>
    <a:lvl5pPr marL="7315017" algn="l" defTabSz="3657509" rtl="0" eaLnBrk="1" latinLnBrk="0" hangingPunct="1">
      <a:defRPr sz="4800" kern="1200">
        <a:solidFill>
          <a:schemeClr val="tx1"/>
        </a:solidFill>
        <a:latin typeface="+mn-lt"/>
        <a:ea typeface="+mn-ea"/>
        <a:cs typeface="+mn-cs"/>
      </a:defRPr>
    </a:lvl5pPr>
    <a:lvl6pPr marL="9143771" algn="l" defTabSz="3657509" rtl="0" eaLnBrk="1" latinLnBrk="0" hangingPunct="1">
      <a:defRPr sz="4800" kern="1200">
        <a:solidFill>
          <a:schemeClr val="tx1"/>
        </a:solidFill>
        <a:latin typeface="+mn-lt"/>
        <a:ea typeface="+mn-ea"/>
        <a:cs typeface="+mn-cs"/>
      </a:defRPr>
    </a:lvl6pPr>
    <a:lvl7pPr marL="10972526" algn="l" defTabSz="3657509" rtl="0" eaLnBrk="1" latinLnBrk="0" hangingPunct="1">
      <a:defRPr sz="4800" kern="1200">
        <a:solidFill>
          <a:schemeClr val="tx1"/>
        </a:solidFill>
        <a:latin typeface="+mn-lt"/>
        <a:ea typeface="+mn-ea"/>
        <a:cs typeface="+mn-cs"/>
      </a:defRPr>
    </a:lvl7pPr>
    <a:lvl8pPr marL="12801280" algn="l" defTabSz="3657509" rtl="0" eaLnBrk="1" latinLnBrk="0" hangingPunct="1">
      <a:defRPr sz="4800" kern="1200">
        <a:solidFill>
          <a:schemeClr val="tx1"/>
        </a:solidFill>
        <a:latin typeface="+mn-lt"/>
        <a:ea typeface="+mn-ea"/>
        <a:cs typeface="+mn-cs"/>
      </a:defRPr>
    </a:lvl8pPr>
    <a:lvl9pPr marL="14630034" algn="l" defTabSz="3657509"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1 min intro:</a:t>
            </a:r>
          </a:p>
          <a:p>
            <a:endParaRPr lang="en-US" dirty="0"/>
          </a:p>
          <a:p>
            <a:r>
              <a:rPr lang="en-US" dirty="0"/>
              <a:t>Hi everyone, I’ll be presenting a poster focused on the solid-earth – cryosphere interactions of the Ross Ice Shelf region. For the Ross Ice Shelf, as you can see in this 3D plot, the underlying solid-earth is hidden by 100’s to 1000’s of meters of sedimentary deposits, and then seawater, and finally the  floating ice shelf. Our research here has used airborne magnetics data to try and strip away those layer to discover the shape of the underlying basement rock. From this basement surface, we’ve identified large, fault bound, sedimentary basins, up to 3 km thick, which likely have a strong influence on important boundary conditions for the ice sheet, such as geothermal heat flow and ground water transport.  If you’re interested in hearing more about this, please come by my poster.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459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66703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01842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45698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37057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11572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94863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51610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39329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01857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87269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5750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3F135061-2F74-46D4-9F8F-C77EF304855D}" type="datetimeFigureOut">
              <a:rPr lang="en-US" smtClean="0"/>
              <a:t>9/21/2022</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576550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2A02EA-1E57-4511-B3B3-52C7003ACBE9}"/>
              </a:ext>
            </a:extLst>
          </p:cNvPr>
          <p:cNvPicPr>
            <a:picLocks noChangeAspect="1"/>
          </p:cNvPicPr>
          <p:nvPr/>
        </p:nvPicPr>
        <p:blipFill rotWithShape="1">
          <a:blip r:embed="rId3"/>
          <a:srcRect t="11534"/>
          <a:stretch/>
        </p:blipFill>
        <p:spPr>
          <a:xfrm>
            <a:off x="15650572" y="22470860"/>
            <a:ext cx="5274856" cy="4636829"/>
          </a:xfrm>
          <a:prstGeom prst="rect">
            <a:avLst/>
          </a:prstGeom>
        </p:spPr>
      </p:pic>
      <p:sp>
        <p:nvSpPr>
          <p:cNvPr id="31" name="Title 4">
            <a:extLst>
              <a:ext uri="{FF2B5EF4-FFF2-40B4-BE49-F238E27FC236}">
                <a16:creationId xmlns:a16="http://schemas.microsoft.com/office/drawing/2014/main" id="{B6829E4F-0FCB-4A9E-85D5-81650A78DAF2}"/>
              </a:ext>
            </a:extLst>
          </p:cNvPr>
          <p:cNvSpPr txBox="1">
            <a:spLocks/>
          </p:cNvSpPr>
          <p:nvPr/>
        </p:nvSpPr>
        <p:spPr>
          <a:xfrm>
            <a:off x="214446" y="643311"/>
            <a:ext cx="36575999" cy="897793"/>
          </a:xfrm>
          <a:prstGeom prst="rect">
            <a:avLst/>
          </a:prstGeom>
        </p:spPr>
        <p:txBody>
          <a:bodyPr vert="horz" lIns="274320" tIns="137160" rIns="274320" bIns="137160" rtlCol="0" anchor="t">
            <a:noAutofit/>
          </a:bodyPr>
          <a:lstStyle>
            <a:lvl1pPr algn="ctr" defTabSz="914254" rtl="0" eaLnBrk="1" latinLnBrk="0" hangingPunct="1">
              <a:lnSpc>
                <a:spcPct val="90000"/>
              </a:lnSpc>
              <a:spcBef>
                <a:spcPct val="0"/>
              </a:spcBef>
              <a:buNone/>
              <a:defRPr sz="5999" kern="1200">
                <a:solidFill>
                  <a:schemeClr val="tx1"/>
                </a:solidFill>
                <a:latin typeface="+mj-lt"/>
                <a:ea typeface="+mj-ea"/>
                <a:cs typeface="+mj-cs"/>
              </a:defRPr>
            </a:lvl1pPr>
          </a:lstStyle>
          <a:p>
            <a:r>
              <a:rPr lang="en-US" sz="8000" b="1" spc="225" dirty="0">
                <a:solidFill>
                  <a:schemeClr val="accent1">
                    <a:lumMod val="75000"/>
                  </a:schemeClr>
                </a:solidFill>
                <a:latin typeface="Lato Black" panose="020F0A02020204030203"/>
                <a:ea typeface="Segoe UI Black" panose="020B0A02040204020203" pitchFamily="34" charset="0"/>
                <a:cs typeface="Segoe UI" panose="020B0502040204020203" pitchFamily="34" charset="0"/>
              </a:rPr>
              <a:t>Revealing sub-ice shelf sediment basins with airborne magnetics </a:t>
            </a:r>
            <a:r>
              <a:rPr lang="en-NZ" sz="6600" spc="225" dirty="0">
                <a:solidFill>
                  <a:schemeClr val="accent1">
                    <a:lumMod val="75000"/>
                  </a:schemeClr>
                </a:solidFill>
                <a:latin typeface="Lato Black" panose="020F0A02020204030203"/>
                <a:ea typeface="Segoe UI Black" panose="020B0A02040204020203" pitchFamily="34" charset="0"/>
                <a:cs typeface="Segoe UI" panose="020B0502040204020203" pitchFamily="34" charset="0"/>
              </a:rPr>
              <a:t>implications for solid-earth-ice interactions</a:t>
            </a:r>
          </a:p>
        </p:txBody>
      </p:sp>
      <p:pic>
        <p:nvPicPr>
          <p:cNvPr id="136" name="Picture 135">
            <a:extLst>
              <a:ext uri="{FF2B5EF4-FFF2-40B4-BE49-F238E27FC236}">
                <a16:creationId xmlns:a16="http://schemas.microsoft.com/office/drawing/2014/main" id="{9AE36465-EE4A-41C6-84B1-3CDFA7A25B8D}"/>
              </a:ext>
            </a:extLst>
          </p:cNvPr>
          <p:cNvPicPr>
            <a:picLocks noChangeAspect="1"/>
          </p:cNvPicPr>
          <p:nvPr/>
        </p:nvPicPr>
        <p:blipFill>
          <a:blip r:embed="rId4"/>
          <a:stretch>
            <a:fillRect/>
          </a:stretch>
        </p:blipFill>
        <p:spPr>
          <a:xfrm>
            <a:off x="623799" y="23032812"/>
            <a:ext cx="3868148" cy="3868148"/>
          </a:xfrm>
          <a:prstGeom prst="ellipse">
            <a:avLst/>
          </a:prstGeom>
        </p:spPr>
      </p:pic>
      <p:pic>
        <p:nvPicPr>
          <p:cNvPr id="137" name="Picture 136">
            <a:extLst>
              <a:ext uri="{FF2B5EF4-FFF2-40B4-BE49-F238E27FC236}">
                <a16:creationId xmlns:a16="http://schemas.microsoft.com/office/drawing/2014/main" id="{1E51AB88-F6E8-4C0A-AE6B-A2F958D0EE3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3667" y1="25556" x2="53667" y2="25556"/>
                        <a14:foregroundMark x1="54222" y1="25333" x2="54222" y2="25333"/>
                        <a14:foregroundMark x1="55556" y1="24778" x2="53667" y2="21667"/>
                        <a14:foregroundMark x1="59222" y1="23889" x2="50556" y2="23000"/>
                        <a14:foregroundMark x1="44333" y1="28889" x2="40778" y2="35444"/>
                        <a14:foregroundMark x1="58111" y1="41556" x2="58111" y2="41556"/>
                        <a14:foregroundMark x1="68000" y1="34222" x2="68000" y2="34222"/>
                        <a14:foregroundMark x1="68000" y1="34778" x2="66556" y2="43222"/>
                        <a14:foregroundMark x1="64556" y1="46667" x2="56778" y2="50778"/>
                        <a14:foregroundMark x1="40778" y1="43556" x2="38778" y2="39556"/>
                        <a14:foregroundMark x1="38778" y1="29444" x2="37111" y2="22222"/>
                        <a14:foregroundMark x1="34556" y1="60111" x2="30333" y2="62667"/>
                        <a14:foregroundMark x1="46667" y1="63222" x2="48556" y2="60111"/>
                        <a14:foregroundMark x1="60667" y1="62333" x2="59778" y2="60111"/>
                        <a14:foregroundMark x1="65667" y1="70444" x2="64889" y2="72111"/>
                        <a14:foregroundMark x1="56778" y1="71333" x2="53333" y2="73889"/>
                        <a14:foregroundMark x1="55556" y1="71000" x2="49667" y2="75000"/>
                        <a14:foregroundMark x1="50222" y1="69667" x2="42667" y2="72778"/>
                        <a14:foregroundMark x1="49444" y1="69111" x2="44111" y2="73889"/>
                        <a14:foregroundMark x1="54444" y1="41889" x2="55000" y2="38778"/>
                        <a14:foregroundMark x1="44889" y1="55333" x2="47444" y2="48333"/>
                        <a14:foregroundMark x1="36556" y1="69889" x2="42111" y2="56778"/>
                        <a14:foregroundMark x1="45778" y1="65111" x2="69333" y2="60333"/>
                        <a14:foregroundMark x1="68222" y1="59000" x2="52778" y2="78111"/>
                        <a14:foregroundMark x1="40778" y1="49111" x2="37333" y2="58444"/>
                        <a14:foregroundMark x1="31778" y1="69667" x2="43556" y2="71889"/>
                        <a14:foregroundMark x1="38444" y1="70444" x2="56778" y2="70778"/>
                        <a14:foregroundMark x1="72111" y1="69889" x2="55333" y2="74667"/>
                        <a14:foregroundMark x1="67444" y1="77778" x2="49111" y2="78333"/>
                        <a14:foregroundMark x1="64889" y1="77778" x2="44667" y2="76889"/>
                        <a14:foregroundMark x1="49444" y1="79222" x2="33111" y2="78667"/>
                        <a14:foregroundMark x1="67444" y1="20556" x2="51111" y2="41333"/>
                        <a14:foregroundMark x1="61222" y1="31778" x2="54444" y2="50222"/>
                        <a14:foregroundMark x1="32333" y1="74444" x2="43556" y2="81667"/>
                        <a14:foregroundMark x1="39333" y1="76333" x2="46667" y2="80000"/>
                        <a14:foregroundMark x1="48333" y1="75556" x2="56444" y2="81111"/>
                        <a14:foregroundMark x1="57556" y1="76333" x2="63222" y2="78333"/>
                        <a14:foregroundMark x1="67444" y1="75778" x2="62111" y2="80333"/>
                        <a14:foregroundMark x1="68222" y1="76333" x2="63222" y2="81444"/>
                        <a14:foregroundMark x1="68222" y1="66556" x2="65667" y2="73333"/>
                        <a14:foregroundMark x1="63444" y1="68000" x2="57889" y2="75000"/>
                        <a14:foregroundMark x1="53111" y1="67667" x2="43556" y2="74444"/>
                        <a14:foregroundMark x1="44111" y1="65667" x2="37889" y2="72778"/>
                        <a14:foregroundMark x1="37111" y1="68000" x2="30333" y2="75222"/>
                        <a14:foregroundMark x1="34000" y1="55333" x2="41556" y2="73000"/>
                        <a14:foregroundMark x1="52778" y1="56778" x2="47222" y2="67111"/>
                        <a14:foregroundMark x1="61778" y1="57556" x2="64556" y2="68778"/>
                      </a14:backgroundRemoval>
                    </a14:imgEffect>
                  </a14:imgLayer>
                </a14:imgProps>
              </a:ext>
            </a:extLst>
          </a:blip>
          <a:stretch>
            <a:fillRect/>
          </a:stretch>
        </p:blipFill>
        <p:spPr>
          <a:xfrm>
            <a:off x="32486600" y="22938574"/>
            <a:ext cx="4303845" cy="4303845"/>
          </a:xfrm>
          <a:prstGeom prst="rect">
            <a:avLst/>
          </a:prstGeom>
        </p:spPr>
      </p:pic>
      <p:pic>
        <p:nvPicPr>
          <p:cNvPr id="138" name="Picture 137">
            <a:extLst>
              <a:ext uri="{FF2B5EF4-FFF2-40B4-BE49-F238E27FC236}">
                <a16:creationId xmlns:a16="http://schemas.microsoft.com/office/drawing/2014/main" id="{7E8EBC80-1D04-4790-88FB-BB812524E8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925" t="23273" r="3418" b="25024"/>
          <a:stretch/>
        </p:blipFill>
        <p:spPr>
          <a:xfrm>
            <a:off x="5776665" y="24405491"/>
            <a:ext cx="7350783" cy="2176938"/>
          </a:xfrm>
          <a:prstGeom prst="rect">
            <a:avLst/>
          </a:prstGeom>
        </p:spPr>
      </p:pic>
      <p:pic>
        <p:nvPicPr>
          <p:cNvPr id="143" name="Picture 142">
            <a:extLst>
              <a:ext uri="{FF2B5EF4-FFF2-40B4-BE49-F238E27FC236}">
                <a16:creationId xmlns:a16="http://schemas.microsoft.com/office/drawing/2014/main" id="{87A2338B-0D3B-4241-9234-7C20856ECF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97518" y="24312450"/>
            <a:ext cx="7176859" cy="2363020"/>
          </a:xfrm>
          <a:prstGeom prst="rect">
            <a:avLst/>
          </a:prstGeom>
          <a:ln w="12700">
            <a:solidFill>
              <a:schemeClr val="bg1"/>
            </a:solidFill>
          </a:ln>
        </p:spPr>
      </p:pic>
      <p:pic>
        <p:nvPicPr>
          <p:cNvPr id="8" name="Picture 7" descr="A picture containing map&#10;&#10;Description automatically generated">
            <a:extLst>
              <a:ext uri="{FF2B5EF4-FFF2-40B4-BE49-F238E27FC236}">
                <a16:creationId xmlns:a16="http://schemas.microsoft.com/office/drawing/2014/main" id="{F12C95A5-3282-4BCB-8AA7-9BC2D39AC828}"/>
              </a:ext>
            </a:extLst>
          </p:cNvPr>
          <p:cNvPicPr>
            <a:picLocks noChangeAspect="1"/>
          </p:cNvPicPr>
          <p:nvPr/>
        </p:nvPicPr>
        <p:blipFill rotWithShape="1">
          <a:blip r:embed="rId9"/>
          <a:srcRect t="7449" b="17014"/>
          <a:stretch/>
        </p:blipFill>
        <p:spPr>
          <a:xfrm>
            <a:off x="9471539" y="2700210"/>
            <a:ext cx="16325979" cy="18611544"/>
          </a:xfrm>
          <a:prstGeom prst="rect">
            <a:avLst/>
          </a:prstGeom>
        </p:spPr>
      </p:pic>
      <p:sp>
        <p:nvSpPr>
          <p:cNvPr id="23" name="TextBox 22">
            <a:extLst>
              <a:ext uri="{FF2B5EF4-FFF2-40B4-BE49-F238E27FC236}">
                <a16:creationId xmlns:a16="http://schemas.microsoft.com/office/drawing/2014/main" id="{EEBD84F9-E8F6-404B-8146-5118B07BBE31}"/>
              </a:ext>
            </a:extLst>
          </p:cNvPr>
          <p:cNvSpPr txBox="1"/>
          <p:nvPr/>
        </p:nvSpPr>
        <p:spPr>
          <a:xfrm>
            <a:off x="0" y="21177525"/>
            <a:ext cx="36576000" cy="1692771"/>
          </a:xfrm>
          <a:prstGeom prst="rect">
            <a:avLst/>
          </a:prstGeom>
          <a:noFill/>
        </p:spPr>
        <p:txBody>
          <a:bodyPr wrap="square" rtlCol="0">
            <a:spAutoFit/>
          </a:bodyPr>
          <a:lstStyle/>
          <a:p>
            <a:pPr algn="ctr" fontAlgn="base"/>
            <a:r>
              <a:rPr lang="en-US" sz="3600" b="1" dirty="0">
                <a:solidFill>
                  <a:schemeClr val="accent1">
                    <a:lumMod val="75000"/>
                  </a:schemeClr>
                </a:solidFill>
                <a:latin typeface="Lato Black" panose="020F0A02020204030203"/>
              </a:rPr>
              <a:t>Matthew Tankersley</a:t>
            </a:r>
            <a:r>
              <a:rPr lang="en-US" sz="3600" baseline="30000" dirty="0">
                <a:solidFill>
                  <a:schemeClr val="accent1">
                    <a:lumMod val="75000"/>
                  </a:schemeClr>
                </a:solidFill>
                <a:latin typeface="Lato Black" panose="020F0A02020204030203"/>
              </a:rPr>
              <a:t>1,2</a:t>
            </a:r>
            <a:r>
              <a:rPr lang="en-US" sz="3600" dirty="0">
                <a:solidFill>
                  <a:schemeClr val="accent1">
                    <a:lumMod val="75000"/>
                  </a:schemeClr>
                </a:solidFill>
                <a:latin typeface="Lato Black" panose="020F0A02020204030203"/>
              </a:rPr>
              <a:t>, Christine Siddoway</a:t>
            </a:r>
            <a:r>
              <a:rPr lang="en-US" sz="3600" baseline="30000" dirty="0">
                <a:solidFill>
                  <a:schemeClr val="accent1">
                    <a:lumMod val="75000"/>
                  </a:schemeClr>
                </a:solidFill>
                <a:latin typeface="Lato Black" panose="020F0A02020204030203"/>
              </a:rPr>
              <a:t>3</a:t>
            </a:r>
            <a:r>
              <a:rPr lang="en-US" sz="3600" dirty="0">
                <a:solidFill>
                  <a:schemeClr val="accent1">
                    <a:lumMod val="75000"/>
                  </a:schemeClr>
                </a:solidFill>
                <a:latin typeface="Lato Black" panose="020F0A02020204030203"/>
              </a:rPr>
              <a:t>, Huw Horgan</a:t>
            </a:r>
            <a:r>
              <a:rPr lang="en-US" sz="3600" baseline="30000" dirty="0">
                <a:solidFill>
                  <a:schemeClr val="accent1">
                    <a:lumMod val="75000"/>
                  </a:schemeClr>
                </a:solidFill>
                <a:latin typeface="Lato Black" panose="020F0A02020204030203"/>
              </a:rPr>
              <a:t>1</a:t>
            </a:r>
            <a:r>
              <a:rPr lang="en-US" sz="3600" dirty="0">
                <a:solidFill>
                  <a:schemeClr val="accent1">
                    <a:lumMod val="75000"/>
                  </a:schemeClr>
                </a:solidFill>
                <a:latin typeface="Lato Black" panose="020F0A02020204030203"/>
              </a:rPr>
              <a:t>, Fabio Caratori Tontini</a:t>
            </a:r>
            <a:r>
              <a:rPr lang="en-US" sz="3600" baseline="30000" dirty="0">
                <a:solidFill>
                  <a:schemeClr val="accent1">
                    <a:lumMod val="75000"/>
                  </a:schemeClr>
                </a:solidFill>
                <a:latin typeface="Lato Black" panose="020F0A02020204030203"/>
              </a:rPr>
              <a:t>2,4</a:t>
            </a:r>
            <a:r>
              <a:rPr lang="en-US" sz="3600" dirty="0">
                <a:solidFill>
                  <a:schemeClr val="accent1">
                    <a:lumMod val="75000"/>
                  </a:schemeClr>
                </a:solidFill>
                <a:latin typeface="Lato Black" panose="020F0A02020204030203"/>
              </a:rPr>
              <a:t>, Kirsty Tinto</a:t>
            </a:r>
            <a:r>
              <a:rPr lang="en-US" sz="3600" baseline="30000" dirty="0">
                <a:solidFill>
                  <a:schemeClr val="accent1">
                    <a:lumMod val="75000"/>
                  </a:schemeClr>
                </a:solidFill>
                <a:latin typeface="Lato Black" panose="020F0A02020204030203"/>
              </a:rPr>
              <a:t>5</a:t>
            </a:r>
            <a:r>
              <a:rPr lang="en-US" sz="4000" baseline="30000" dirty="0">
                <a:solidFill>
                  <a:schemeClr val="accent1">
                    <a:lumMod val="75000"/>
                  </a:schemeClr>
                </a:solidFill>
                <a:latin typeface="Lato Black" panose="020F0A02020204030203"/>
              </a:rPr>
              <a:t> </a:t>
            </a:r>
          </a:p>
          <a:p>
            <a:pPr algn="ctr" fontAlgn="base"/>
            <a:r>
              <a:rPr lang="en-US" sz="2800" baseline="30000" dirty="0">
                <a:solidFill>
                  <a:schemeClr val="accent1">
                    <a:lumMod val="75000"/>
                  </a:schemeClr>
                </a:solidFill>
                <a:latin typeface="Lato Black" panose="020F0A02020204030203"/>
              </a:rPr>
              <a:t>1</a:t>
            </a:r>
            <a:r>
              <a:rPr lang="en-US" sz="2800" dirty="0">
                <a:solidFill>
                  <a:schemeClr val="accent1">
                    <a:lumMod val="75000"/>
                  </a:schemeClr>
                </a:solidFill>
                <a:latin typeface="Lato Black" panose="020F0A02020204030203"/>
              </a:rPr>
              <a:t>Antarctic Research Centre, Victoria University of Wellington, </a:t>
            </a:r>
            <a:r>
              <a:rPr lang="en-NZ" sz="2800" dirty="0">
                <a:solidFill>
                  <a:schemeClr val="accent1">
                    <a:lumMod val="75000"/>
                  </a:schemeClr>
                </a:solidFill>
                <a:latin typeface="Lato Black" panose="020F0A02020204030203"/>
              </a:rPr>
              <a:t>NZ     </a:t>
            </a:r>
            <a:r>
              <a:rPr lang="en-US" sz="2800" baseline="30000" dirty="0">
                <a:solidFill>
                  <a:schemeClr val="accent1">
                    <a:lumMod val="75000"/>
                  </a:schemeClr>
                </a:solidFill>
                <a:latin typeface="Lato Black" panose="020F0A02020204030203"/>
              </a:rPr>
              <a:t>2</a:t>
            </a:r>
            <a:r>
              <a:rPr lang="en-US" sz="2800" dirty="0">
                <a:solidFill>
                  <a:schemeClr val="accent1">
                    <a:lumMod val="75000"/>
                  </a:schemeClr>
                </a:solidFill>
                <a:latin typeface="Lato Black" panose="020F0A02020204030203"/>
              </a:rPr>
              <a:t>GNS Science, </a:t>
            </a:r>
            <a:r>
              <a:rPr lang="en-NZ" sz="2800" dirty="0">
                <a:solidFill>
                  <a:schemeClr val="accent1">
                    <a:lumMod val="75000"/>
                  </a:schemeClr>
                </a:solidFill>
                <a:latin typeface="Lato Black" panose="020F0A02020204030203"/>
              </a:rPr>
              <a:t>NZ     </a:t>
            </a:r>
            <a:r>
              <a:rPr lang="en-US" sz="2800" baseline="30000" dirty="0">
                <a:solidFill>
                  <a:schemeClr val="accent1">
                    <a:lumMod val="75000"/>
                  </a:schemeClr>
                </a:solidFill>
                <a:latin typeface="Lato Black" panose="020F0A02020204030203"/>
              </a:rPr>
              <a:t>3</a:t>
            </a:r>
            <a:r>
              <a:rPr lang="en-US" sz="2800" dirty="0">
                <a:solidFill>
                  <a:schemeClr val="accent1">
                    <a:lumMod val="75000"/>
                  </a:schemeClr>
                </a:solidFill>
                <a:latin typeface="Lato Black" panose="020F0A02020204030203"/>
              </a:rPr>
              <a:t>Colorado College, </a:t>
            </a:r>
            <a:r>
              <a:rPr lang="en-NZ" sz="2800" dirty="0">
                <a:solidFill>
                  <a:schemeClr val="accent1">
                    <a:lumMod val="75000"/>
                  </a:schemeClr>
                </a:solidFill>
                <a:latin typeface="Lato Black" panose="020F0A02020204030203"/>
              </a:rPr>
              <a:t>USA     </a:t>
            </a:r>
            <a:r>
              <a:rPr lang="en-US" sz="2800" baseline="30000" dirty="0">
                <a:solidFill>
                  <a:schemeClr val="accent1">
                    <a:lumMod val="75000"/>
                  </a:schemeClr>
                </a:solidFill>
                <a:latin typeface="Lato Black" panose="020F0A02020204030203"/>
              </a:rPr>
              <a:t>4</a:t>
            </a:r>
            <a:r>
              <a:rPr lang="en-US" sz="2800" dirty="0">
                <a:solidFill>
                  <a:schemeClr val="accent1">
                    <a:lumMod val="75000"/>
                  </a:schemeClr>
                </a:solidFill>
                <a:latin typeface="Lato Black" panose="020F0A02020204030203"/>
              </a:rPr>
              <a:t>University of Genova, Italy     </a:t>
            </a:r>
            <a:r>
              <a:rPr lang="en-US" sz="2800" baseline="30000" dirty="0">
                <a:solidFill>
                  <a:schemeClr val="accent1">
                    <a:lumMod val="75000"/>
                  </a:schemeClr>
                </a:solidFill>
                <a:latin typeface="Lato Black" panose="020F0A02020204030203"/>
              </a:rPr>
              <a:t>5</a:t>
            </a:r>
            <a:r>
              <a:rPr lang="en-US" sz="2800" dirty="0">
                <a:solidFill>
                  <a:schemeClr val="accent1">
                    <a:lumMod val="75000"/>
                  </a:schemeClr>
                </a:solidFill>
                <a:latin typeface="Lato Black" panose="020F0A02020204030203"/>
              </a:rPr>
              <a:t>Lamont-Doherty Earth Observatory, </a:t>
            </a:r>
            <a:r>
              <a:rPr lang="en-NZ" sz="2800" dirty="0">
                <a:solidFill>
                  <a:schemeClr val="accent1">
                    <a:lumMod val="75000"/>
                  </a:schemeClr>
                </a:solidFill>
                <a:latin typeface="Lato Black" panose="020F0A02020204030203"/>
              </a:rPr>
              <a:t>USA</a:t>
            </a:r>
          </a:p>
          <a:p>
            <a:pPr algn="ctr" fontAlgn="base"/>
            <a:r>
              <a:rPr lang="en-NZ" sz="4000" dirty="0">
                <a:solidFill>
                  <a:schemeClr val="accent1">
                    <a:lumMod val="75000"/>
                  </a:schemeClr>
                </a:solidFill>
                <a:latin typeface="Lato Black" panose="020F0A02020204030203"/>
              </a:rPr>
              <a:t> </a:t>
            </a:r>
          </a:p>
        </p:txBody>
      </p:sp>
    </p:spTree>
    <p:extLst>
      <p:ext uri="{BB962C8B-B14F-4D97-AF65-F5344CB8AC3E}">
        <p14:creationId xmlns:p14="http://schemas.microsoft.com/office/powerpoint/2010/main" val="164159683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26047</TotalTime>
  <Words>210</Words>
  <Application>Microsoft Office PowerPoint</Application>
  <PresentationFormat>Custom</PresentationFormat>
  <Paragraphs>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Lato Black</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Tankersley</dc:creator>
  <cp:lastModifiedBy>Matthew Tankersley</cp:lastModifiedBy>
  <cp:revision>149</cp:revision>
  <dcterms:created xsi:type="dcterms:W3CDTF">2021-10-15T00:07:22Z</dcterms:created>
  <dcterms:modified xsi:type="dcterms:W3CDTF">2022-09-22T16:04:56Z</dcterms:modified>
</cp:coreProperties>
</file>