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67" r:id="rId1"/>
  </p:sldMasterIdLst>
  <p:sldIdLst>
    <p:sldId id="256" r:id="rId2"/>
  </p:sldIdLst>
  <p:sldSz cx="21945600" cy="10972800"/>
  <p:notesSz cx="7315200" cy="9601200"/>
  <p:defaultTextStyle>
    <a:defPPr>
      <a:defRPr lang="en-US"/>
    </a:defPPr>
    <a:lvl1pPr marL="0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1pPr>
    <a:lvl2pPr marL="790042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2pPr>
    <a:lvl3pPr marL="1580083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3pPr>
    <a:lvl4pPr marL="2370125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4pPr>
    <a:lvl5pPr marL="3160166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5pPr>
    <a:lvl6pPr marL="3950208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6pPr>
    <a:lvl7pPr marL="4740250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7pPr>
    <a:lvl8pPr marL="5530291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8pPr>
    <a:lvl9pPr marL="6320333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1822" y="2081257"/>
            <a:ext cx="15641957" cy="401474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1822" y="6217921"/>
            <a:ext cx="15641957" cy="2194558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0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829" y="6862998"/>
            <a:ext cx="18655978" cy="129857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2539" y="1117217"/>
            <a:ext cx="17680558" cy="5142618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4793" y="8173965"/>
            <a:ext cx="18656014" cy="1091955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793" y="975359"/>
            <a:ext cx="18656014" cy="5483592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4795" y="6727714"/>
            <a:ext cx="18656014" cy="2538208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6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181" y="975360"/>
            <a:ext cx="16744954" cy="4788646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97160" y="5776051"/>
            <a:ext cx="15754138" cy="95166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4793" y="6996474"/>
            <a:ext cx="18656014" cy="22736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2678" y="1206665"/>
            <a:ext cx="1097280" cy="935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03604" y="4789725"/>
            <a:ext cx="1097280" cy="935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905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795" y="3421954"/>
            <a:ext cx="18656014" cy="401893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4795" y="7459736"/>
            <a:ext cx="18656014" cy="1825030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47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44793" y="975360"/>
            <a:ext cx="18656014" cy="2568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44793" y="3787349"/>
            <a:ext cx="5938157" cy="92201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44793" y="4709369"/>
            <a:ext cx="5938157" cy="455655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4301" y="3787349"/>
            <a:ext cx="5924738" cy="92201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994427" y="4709369"/>
            <a:ext cx="5946032" cy="455655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351937" y="3787349"/>
            <a:ext cx="5948870" cy="92201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351937" y="4709369"/>
            <a:ext cx="5948870" cy="455655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44793" y="977235"/>
            <a:ext cx="18656014" cy="2566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44794" y="6727712"/>
            <a:ext cx="5933536" cy="92201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44794" y="3787349"/>
            <a:ext cx="5933536" cy="24384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44794" y="7649731"/>
            <a:ext cx="5933536" cy="16161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6966" y="6727712"/>
            <a:ext cx="5943290" cy="92201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994426" y="3787349"/>
            <a:ext cx="5946034" cy="24384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994426" y="7649729"/>
            <a:ext cx="5946034" cy="16161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351937" y="6727712"/>
            <a:ext cx="5941226" cy="92201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351937" y="3787349"/>
            <a:ext cx="5948870" cy="24384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351713" y="7649725"/>
            <a:ext cx="5949095" cy="16161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1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44795" y="3787350"/>
            <a:ext cx="18656014" cy="54785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84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975363"/>
            <a:ext cx="4595987" cy="829055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44795" y="975363"/>
            <a:ext cx="13785703" cy="82905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44793" y="3787348"/>
            <a:ext cx="18654887" cy="54785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793" y="1325702"/>
            <a:ext cx="18633154" cy="437891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793" y="5851932"/>
            <a:ext cx="18633154" cy="218909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9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44796" y="989628"/>
            <a:ext cx="18656012" cy="2553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44793" y="3787348"/>
            <a:ext cx="9190847" cy="54785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1109960" y="3787348"/>
            <a:ext cx="9189720" cy="54785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44796" y="989628"/>
            <a:ext cx="18656012" cy="2553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391" y="3793629"/>
            <a:ext cx="8772253" cy="1087990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644794" y="4881620"/>
            <a:ext cx="9190849" cy="4384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13562" y="3793629"/>
            <a:ext cx="8787247" cy="1087990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1109961" y="4881620"/>
            <a:ext cx="9189722" cy="4384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8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1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7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795" y="975360"/>
            <a:ext cx="7084238" cy="3237203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9140513" y="975361"/>
            <a:ext cx="11160293" cy="82905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4794" y="4212563"/>
            <a:ext cx="7084240" cy="505335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1097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794" y="975360"/>
            <a:ext cx="10682944" cy="323720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64646" y="975362"/>
            <a:ext cx="5859644" cy="829056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4830" y="4212564"/>
            <a:ext cx="10682908" cy="5053355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1945605" cy="1097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4796" y="989628"/>
            <a:ext cx="18656012" cy="25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795" y="3787350"/>
            <a:ext cx="18656014" cy="5478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21727" y="9413241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CA8CB7-6EC8-49C8-ACBA-50AD9BB9065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4794" y="9413241"/>
            <a:ext cx="12011197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925221" y="9413241"/>
            <a:ext cx="1375587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653215-0B20-48B8-898E-8BB85B15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8" r:id="rId1"/>
    <p:sldLayoutId id="2147484869" r:id="rId2"/>
    <p:sldLayoutId id="2147484870" r:id="rId3"/>
    <p:sldLayoutId id="2147484871" r:id="rId4"/>
    <p:sldLayoutId id="2147484872" r:id="rId5"/>
    <p:sldLayoutId id="2147484873" r:id="rId6"/>
    <p:sldLayoutId id="2147484874" r:id="rId7"/>
    <p:sldLayoutId id="2147484875" r:id="rId8"/>
    <p:sldLayoutId id="2147484876" r:id="rId9"/>
    <p:sldLayoutId id="2147484877" r:id="rId10"/>
    <p:sldLayoutId id="2147484878" r:id="rId11"/>
    <p:sldLayoutId id="2147484879" r:id="rId12"/>
    <p:sldLayoutId id="2147484880" r:id="rId13"/>
    <p:sldLayoutId id="2147484881" r:id="rId14"/>
    <p:sldLayoutId id="2147484882" r:id="rId15"/>
    <p:sldLayoutId id="2147484883" r:id="rId16"/>
    <p:sldLayoutId id="214748488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kaggle.com/tanzilislam021/haberman-s-survival-exploratory-data-analy-f7f288/edit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ertical Scroll 13"/>
          <p:cNvSpPr/>
          <p:nvPr/>
        </p:nvSpPr>
        <p:spPr>
          <a:xfrm>
            <a:off x="18652725" y="5890191"/>
            <a:ext cx="3272839" cy="4080048"/>
          </a:xfrm>
          <a:prstGeom prst="verticalScroll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2">
                    <a:lumMod val="50000"/>
                  </a:schemeClr>
                </a:solidFill>
              </a:rPr>
              <a:t>Submitted by:</a:t>
            </a:r>
          </a:p>
          <a:p>
            <a:pPr algn="ctr"/>
            <a:endParaRPr lang="en-US" sz="1400" b="1" i="1" dirty="0">
              <a:solidFill>
                <a:srgbClr val="FF0000"/>
              </a:solidFill>
            </a:endParaRPr>
          </a:p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MD. </a:t>
            </a:r>
            <a:r>
              <a:rPr lang="en-US" sz="1400" b="1" i="1" dirty="0" err="1">
                <a:solidFill>
                  <a:srgbClr val="FF0000"/>
                </a:solidFill>
              </a:rPr>
              <a:t>Tanzil</a:t>
            </a:r>
            <a:r>
              <a:rPr lang="en-US" sz="1400" b="1" i="1" dirty="0">
                <a:solidFill>
                  <a:srgbClr val="FF0000"/>
                </a:solidFill>
              </a:rPr>
              <a:t> Islam</a:t>
            </a:r>
          </a:p>
          <a:p>
            <a:pPr algn="ctr"/>
            <a:r>
              <a:rPr lang="en-US" sz="1200" b="1" i="1" dirty="0">
                <a:solidFill>
                  <a:srgbClr val="FF0000"/>
                </a:solidFill>
              </a:rPr>
              <a:t>Roll: 201736021</a:t>
            </a:r>
          </a:p>
          <a:p>
            <a:pPr algn="ctr"/>
            <a:endParaRPr lang="en-US" sz="1200" b="1" i="1" dirty="0">
              <a:solidFill>
                <a:srgbClr val="FF0000"/>
              </a:solidFill>
            </a:endParaRPr>
          </a:p>
          <a:p>
            <a:pPr algn="ctr"/>
            <a:r>
              <a:rPr lang="en-US" sz="1400" b="1" i="1" dirty="0" err="1">
                <a:solidFill>
                  <a:srgbClr val="FF0000"/>
                </a:solidFill>
              </a:rPr>
              <a:t>Fahim</a:t>
            </a:r>
            <a:r>
              <a:rPr lang="en-US" sz="1400" b="1" i="1" dirty="0">
                <a:solidFill>
                  <a:srgbClr val="FF0000"/>
                </a:solidFill>
              </a:rPr>
              <a:t> </a:t>
            </a:r>
            <a:r>
              <a:rPr lang="en-US" sz="1400" b="1" i="1" dirty="0" err="1">
                <a:solidFill>
                  <a:srgbClr val="FF0000"/>
                </a:solidFill>
              </a:rPr>
              <a:t>Montasir</a:t>
            </a:r>
            <a:endParaRPr lang="en-US" sz="1400" b="1" i="1" dirty="0">
              <a:solidFill>
                <a:srgbClr val="FF0000"/>
              </a:solidFill>
            </a:endParaRPr>
          </a:p>
          <a:p>
            <a:pPr algn="ctr"/>
            <a:r>
              <a:rPr lang="en-US" sz="1200" b="1" i="1" dirty="0">
                <a:solidFill>
                  <a:srgbClr val="FF0000"/>
                </a:solidFill>
              </a:rPr>
              <a:t>Roll: 201736022</a:t>
            </a:r>
          </a:p>
          <a:p>
            <a:pPr algn="ctr"/>
            <a:endParaRPr lang="en-US" sz="1200" b="1" i="1" dirty="0">
              <a:solidFill>
                <a:srgbClr val="FF0000"/>
              </a:solidFill>
            </a:endParaRPr>
          </a:p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Syed </a:t>
            </a:r>
            <a:r>
              <a:rPr lang="en-US" sz="1400" b="1" i="1" dirty="0" err="1">
                <a:solidFill>
                  <a:srgbClr val="FF0000"/>
                </a:solidFill>
              </a:rPr>
              <a:t>Musfiqur</a:t>
            </a:r>
            <a:r>
              <a:rPr lang="en-US" sz="1400" b="1" i="1" dirty="0">
                <a:solidFill>
                  <a:srgbClr val="FF0000"/>
                </a:solidFill>
              </a:rPr>
              <a:t> Rahman</a:t>
            </a:r>
          </a:p>
          <a:p>
            <a:pPr algn="ctr"/>
            <a:r>
              <a:rPr lang="en-US" sz="1200" b="1" i="1" dirty="0">
                <a:solidFill>
                  <a:srgbClr val="FF0000"/>
                </a:solidFill>
              </a:rPr>
              <a:t>Roll: </a:t>
            </a:r>
            <a:r>
              <a:rPr lang="en-US" sz="1200" b="1" i="1" dirty="0" smtClean="0">
                <a:solidFill>
                  <a:srgbClr val="FF0000"/>
                </a:solidFill>
              </a:rPr>
              <a:t>201736047</a:t>
            </a:r>
          </a:p>
          <a:p>
            <a:pPr algn="ctr"/>
            <a:endParaRPr lang="en-US" sz="1200" b="1" i="1" dirty="0">
              <a:solidFill>
                <a:srgbClr val="FF0000"/>
              </a:solidFill>
            </a:endParaRPr>
          </a:p>
          <a:p>
            <a:pPr algn="ctr"/>
            <a:r>
              <a:rPr lang="en-US" sz="1400" b="1" i="1" dirty="0" err="1" smtClean="0">
                <a:solidFill>
                  <a:srgbClr val="FF0000"/>
                </a:solidFill>
              </a:rPr>
              <a:t>Nahian</a:t>
            </a:r>
            <a:r>
              <a:rPr lang="en-US" sz="1400" b="1" i="1" dirty="0" smtClean="0">
                <a:solidFill>
                  <a:srgbClr val="FF0000"/>
                </a:solidFill>
              </a:rPr>
              <a:t> </a:t>
            </a:r>
            <a:r>
              <a:rPr lang="en-US" sz="1400" b="1" i="1" dirty="0" err="1" smtClean="0">
                <a:solidFill>
                  <a:srgbClr val="FF0000"/>
                </a:solidFill>
              </a:rPr>
              <a:t>Ibteda</a:t>
            </a:r>
            <a:endParaRPr lang="en-US" sz="1400" b="1" i="1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b="1" i="1" dirty="0" smtClean="0">
                <a:solidFill>
                  <a:srgbClr val="FF0000"/>
                </a:solidFill>
              </a:rPr>
              <a:t>Roll: </a:t>
            </a:r>
            <a:r>
              <a:rPr lang="en-US" sz="1200" b="1" i="1" dirty="0" smtClean="0">
                <a:solidFill>
                  <a:srgbClr val="FF0000"/>
                </a:solidFill>
              </a:rPr>
              <a:t>201736027</a:t>
            </a:r>
            <a:endParaRPr lang="en-US" sz="1200" b="1" i="1" dirty="0">
              <a:solidFill>
                <a:srgbClr val="FF0000"/>
              </a:solidFill>
            </a:endParaRPr>
          </a:p>
          <a:p>
            <a:pPr algn="ctr"/>
            <a:endParaRPr lang="en-US" sz="1200" b="1" i="1" dirty="0">
              <a:solidFill>
                <a:srgbClr val="FF0000"/>
              </a:solidFill>
            </a:endParaRPr>
          </a:p>
          <a:p>
            <a:pPr algn="ctr"/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15" name="Flowchart: Punched Tape 14"/>
          <p:cNvSpPr/>
          <p:nvPr/>
        </p:nvSpPr>
        <p:spPr>
          <a:xfrm>
            <a:off x="19077737" y="3462976"/>
            <a:ext cx="2358624" cy="21631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rgbClr val="002060"/>
                </a:solidFill>
              </a:rPr>
              <a:t>Submitted to</a:t>
            </a:r>
            <a:r>
              <a:rPr lang="en-US" sz="1600" dirty="0">
                <a:solidFill>
                  <a:srgbClr val="002060"/>
                </a:solidFill>
              </a:rPr>
              <a:t>:</a:t>
            </a:r>
          </a:p>
          <a:p>
            <a:pPr algn="ctr"/>
            <a:r>
              <a:rPr lang="en-US" b="1" i="1" dirty="0" err="1">
                <a:solidFill>
                  <a:srgbClr val="FFFF00"/>
                </a:solidFill>
              </a:rPr>
              <a:t>Tanmoy</a:t>
            </a:r>
            <a:r>
              <a:rPr lang="en-US" b="1" i="1" dirty="0">
                <a:solidFill>
                  <a:srgbClr val="FFFF00"/>
                </a:solidFill>
              </a:rPr>
              <a:t> Das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225218" y="5043489"/>
            <a:ext cx="3101609" cy="3632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Box Plot</a:t>
            </a:r>
          </a:p>
        </p:txBody>
      </p:sp>
      <p:sp>
        <p:nvSpPr>
          <p:cNvPr id="21" name="Snip Diagonal Corner Rectangle 20"/>
          <p:cNvSpPr/>
          <p:nvPr/>
        </p:nvSpPr>
        <p:spPr>
          <a:xfrm>
            <a:off x="0" y="1491674"/>
            <a:ext cx="2079057" cy="319702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DATASET</a:t>
            </a:r>
          </a:p>
        </p:txBody>
      </p:sp>
      <p:sp>
        <p:nvSpPr>
          <p:cNvPr id="23" name="Bevel 22"/>
          <p:cNvSpPr/>
          <p:nvPr/>
        </p:nvSpPr>
        <p:spPr>
          <a:xfrm>
            <a:off x="2596609" y="50177"/>
            <a:ext cx="7318916" cy="2417679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 Poster Presentation of IPE-205 </a:t>
            </a:r>
            <a:r>
              <a:rPr lang="en-US" b="1" dirty="0" smtClean="0">
                <a:solidFill>
                  <a:srgbClr val="0070C0"/>
                </a:solidFill>
              </a:rPr>
              <a:t>on</a:t>
            </a:r>
          </a:p>
          <a:p>
            <a:pPr algn="ctr"/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“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Haberman’s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 survival : Exploratory Data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Analy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 f7f288”</a:t>
            </a:r>
            <a:endParaRPr lang="en-US" sz="24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376"/>
            <a:ext cx="2461473" cy="2065199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191863" y="3876575"/>
            <a:ext cx="2077745" cy="514951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3800" y="4415571"/>
            <a:ext cx="9069386" cy="6308033"/>
          </a:xfrm>
          <a:prstGeom prst="round1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91863" y="4544569"/>
            <a:ext cx="1887194" cy="1280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 check for the input dataset</a:t>
            </a:r>
          </a:p>
          <a:p>
            <a:pPr algn="ctr"/>
            <a:r>
              <a:rPr lang="en-US" sz="1200" dirty="0"/>
              <a:t>import </a:t>
            </a:r>
            <a:r>
              <a:rPr lang="en-US" sz="1200" dirty="0" err="1"/>
              <a:t>os</a:t>
            </a:r>
            <a:endParaRPr lang="en-US" sz="1200" dirty="0"/>
          </a:p>
          <a:p>
            <a:pPr algn="ctr"/>
            <a:r>
              <a:rPr lang="en-US" sz="1200" dirty="0"/>
              <a:t>print(</a:t>
            </a:r>
            <a:r>
              <a:rPr lang="en-US" sz="1200" dirty="0" err="1"/>
              <a:t>os.listdir</a:t>
            </a:r>
            <a:r>
              <a:rPr lang="en-US" sz="1200" dirty="0"/>
              <a:t>('../input'))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9608" y="4544569"/>
            <a:ext cx="2094574" cy="1426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 import necessary packages</a:t>
            </a:r>
          </a:p>
          <a:p>
            <a:pPr algn="ctr"/>
            <a:r>
              <a:rPr lang="en-US" sz="1200" dirty="0"/>
              <a:t>import </a:t>
            </a:r>
            <a:r>
              <a:rPr lang="en-US" sz="1200" dirty="0" err="1"/>
              <a:t>numpy</a:t>
            </a:r>
            <a:r>
              <a:rPr lang="en-US" sz="1200" dirty="0"/>
              <a:t> as </a:t>
            </a:r>
            <a:r>
              <a:rPr lang="en-US" sz="1200" dirty="0" err="1"/>
              <a:t>np</a:t>
            </a:r>
            <a:endParaRPr lang="en-US" sz="1200" dirty="0"/>
          </a:p>
          <a:p>
            <a:pPr algn="ctr"/>
            <a:r>
              <a:rPr lang="en-US" sz="1200" dirty="0"/>
              <a:t>import pandas as </a:t>
            </a:r>
            <a:r>
              <a:rPr lang="en-US" sz="1200" dirty="0" err="1"/>
              <a:t>pd</a:t>
            </a:r>
            <a:endParaRPr lang="en-US" sz="1200" dirty="0"/>
          </a:p>
          <a:p>
            <a:pPr algn="ctr"/>
            <a:r>
              <a:rPr lang="en-US" sz="1200" dirty="0"/>
              <a:t>import </a:t>
            </a:r>
            <a:r>
              <a:rPr lang="en-US" sz="1200" dirty="0" err="1"/>
              <a:t>matplotlib.pyplot</a:t>
            </a:r>
            <a:r>
              <a:rPr lang="en-US" sz="1200" dirty="0"/>
              <a:t> as </a:t>
            </a:r>
            <a:r>
              <a:rPr lang="en-US" sz="1200" dirty="0" err="1"/>
              <a:t>plt</a:t>
            </a:r>
            <a:endParaRPr lang="en-US" sz="1200" dirty="0"/>
          </a:p>
          <a:p>
            <a:pPr algn="ctr"/>
            <a:r>
              <a:rPr lang="en-US" sz="1200" dirty="0"/>
              <a:t>import </a:t>
            </a:r>
            <a:r>
              <a:rPr lang="en-US" sz="1200" dirty="0" err="1"/>
              <a:t>seaborn</a:t>
            </a:r>
            <a:r>
              <a:rPr lang="en-US" sz="1200" dirty="0"/>
              <a:t> as </a:t>
            </a:r>
            <a:r>
              <a:rPr lang="en-US" sz="1200" dirty="0" err="1"/>
              <a:t>sns</a:t>
            </a:r>
            <a:endParaRPr lang="en-US" sz="1200" dirty="0"/>
          </a:p>
          <a:p>
            <a:pPr algn="ctr"/>
            <a:r>
              <a:rPr lang="en-US" sz="1200" dirty="0" err="1"/>
              <a:t>sns.set</a:t>
            </a:r>
            <a:r>
              <a:rPr lang="en-US" sz="12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8958" y="4566216"/>
            <a:ext cx="2355272" cy="162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 load the dataset</a:t>
            </a:r>
          </a:p>
          <a:p>
            <a:pPr algn="ctr"/>
            <a:r>
              <a:rPr lang="en-US" sz="1200" dirty="0" err="1"/>
              <a:t>cancer_df</a:t>
            </a:r>
            <a:r>
              <a:rPr lang="en-US" sz="1200" dirty="0"/>
              <a:t> = </a:t>
            </a:r>
            <a:r>
              <a:rPr lang="en-US" sz="1200" dirty="0" err="1"/>
              <a:t>pd.read_csv</a:t>
            </a:r>
            <a:r>
              <a:rPr lang="en-US" sz="1200" dirty="0"/>
              <a:t>('../input/haberman.csv', header=None, names=['age', '</a:t>
            </a:r>
            <a:r>
              <a:rPr lang="en-US" sz="1200" dirty="0" err="1"/>
              <a:t>year_of_treatment</a:t>
            </a:r>
            <a:r>
              <a:rPr lang="en-US" sz="1200" dirty="0"/>
              <a:t>', '</a:t>
            </a:r>
            <a:r>
              <a:rPr lang="en-US" sz="1200" dirty="0" err="1"/>
              <a:t>positive_lymph_nodes</a:t>
            </a:r>
            <a:r>
              <a:rPr lang="en-US" sz="1200" dirty="0"/>
              <a:t>', 'survival_status_after_5_years'])</a:t>
            </a:r>
          </a:p>
          <a:p>
            <a:pPr algn="ctr"/>
            <a:r>
              <a:rPr lang="en-US" sz="1200" dirty="0"/>
              <a:t>print(</a:t>
            </a:r>
            <a:r>
              <a:rPr lang="en-US" sz="1200" dirty="0" err="1"/>
              <a:t>cancer_df.head</a:t>
            </a:r>
            <a:r>
              <a:rPr lang="en-US" sz="1200" dirty="0"/>
              <a:t>())</a:t>
            </a:r>
          </a:p>
        </p:txBody>
      </p:sp>
      <p:sp>
        <p:nvSpPr>
          <p:cNvPr id="8" name="Round Single Corner Rectangle 7"/>
          <p:cNvSpPr/>
          <p:nvPr/>
        </p:nvSpPr>
        <p:spPr>
          <a:xfrm>
            <a:off x="7623123" y="4596235"/>
            <a:ext cx="1011382" cy="162070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print(cancer_df.info())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44863" y="9536628"/>
            <a:ext cx="2051275" cy="76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 print the unique </a:t>
            </a:r>
            <a:r>
              <a:rPr lang="en-US" sz="1200" dirty="0" err="1"/>
              <a:t>valuesof</a:t>
            </a:r>
            <a:r>
              <a:rPr lang="en-US" sz="1200" dirty="0"/>
              <a:t> the target column</a:t>
            </a:r>
          </a:p>
          <a:p>
            <a:pPr algn="ctr"/>
            <a:r>
              <a:rPr lang="en-US" sz="1200" dirty="0"/>
              <a:t>print(list(</a:t>
            </a:r>
            <a:r>
              <a:rPr lang="en-US" sz="1200" dirty="0" err="1"/>
              <a:t>cancer_df</a:t>
            </a:r>
            <a:r>
              <a:rPr lang="en-US" sz="1200" dirty="0"/>
              <a:t>['survival_status_after_5_years'].unique()))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92824" y="6339946"/>
            <a:ext cx="3298021" cy="418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 modify the target column values to be meaningful as well as categorical</a:t>
            </a:r>
          </a:p>
          <a:p>
            <a:pPr algn="ctr"/>
            <a:r>
              <a:rPr lang="en-US" sz="1200" dirty="0" err="1"/>
              <a:t>cancer_df</a:t>
            </a:r>
            <a:r>
              <a:rPr lang="en-US" sz="1200" dirty="0"/>
              <a:t>['survival_status_after_5_years'] = </a:t>
            </a:r>
            <a:r>
              <a:rPr lang="en-US" sz="1200" dirty="0" err="1"/>
              <a:t>cancer_df</a:t>
            </a:r>
            <a:r>
              <a:rPr lang="en-US" sz="1200" dirty="0"/>
              <a:t>['survival_status_after_5_years'].map({1:"yes", 2:"no"})</a:t>
            </a:r>
          </a:p>
          <a:p>
            <a:pPr algn="ctr"/>
            <a:r>
              <a:rPr lang="en-US" sz="1200" dirty="0" err="1"/>
              <a:t>cancer_df</a:t>
            </a:r>
            <a:r>
              <a:rPr lang="en-US" sz="1200" dirty="0"/>
              <a:t>['survival_status_after_5_years'] = </a:t>
            </a:r>
            <a:r>
              <a:rPr lang="en-US" sz="1200" dirty="0" err="1"/>
              <a:t>cancer_df</a:t>
            </a:r>
            <a:r>
              <a:rPr lang="en-US" sz="1200" dirty="0"/>
              <a:t>['survival_status_after_5_years'].</a:t>
            </a:r>
            <a:r>
              <a:rPr lang="en-US" sz="1200" dirty="0" err="1"/>
              <a:t>astype</a:t>
            </a:r>
            <a:r>
              <a:rPr lang="en-US" sz="1200" dirty="0"/>
              <a:t>('category')</a:t>
            </a:r>
          </a:p>
          <a:p>
            <a:pPr algn="ctr"/>
            <a:r>
              <a:rPr lang="en-US" sz="1200" dirty="0"/>
              <a:t>print(</a:t>
            </a:r>
            <a:r>
              <a:rPr lang="en-US" sz="1200" dirty="0" err="1"/>
              <a:t>cancer_df.head</a:t>
            </a:r>
            <a:r>
              <a:rPr lang="en-US" sz="1200" dirty="0"/>
              <a:t>())</a:t>
            </a:r>
          </a:p>
        </p:txBody>
      </p:sp>
      <p:sp>
        <p:nvSpPr>
          <p:cNvPr id="26" name="Round Single Corner Rectangle 25"/>
          <p:cNvSpPr/>
          <p:nvPr/>
        </p:nvSpPr>
        <p:spPr>
          <a:xfrm>
            <a:off x="6733494" y="6662414"/>
            <a:ext cx="2157876" cy="25926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</a:t>
            </a:r>
            <a:r>
              <a:rPr lang="en-US" sz="1200" dirty="0" err="1"/>
              <a:t>idx</a:t>
            </a:r>
            <a:r>
              <a:rPr lang="en-US" sz="1200" dirty="0"/>
              <a:t>, feature in enumerate(list(</a:t>
            </a:r>
            <a:r>
              <a:rPr lang="en-US" sz="1200" dirty="0" err="1"/>
              <a:t>cancer_df.columns</a:t>
            </a:r>
            <a:r>
              <a:rPr lang="en-US" sz="1200" dirty="0"/>
              <a:t>)[:-1]):</a:t>
            </a:r>
          </a:p>
          <a:p>
            <a:pPr algn="ctr"/>
            <a:r>
              <a:rPr lang="en-US" sz="1200" dirty="0"/>
              <a:t>    </a:t>
            </a:r>
            <a:r>
              <a:rPr lang="en-US" sz="1200" dirty="0" err="1"/>
              <a:t>fg</a:t>
            </a:r>
            <a:r>
              <a:rPr lang="en-US" sz="1200" dirty="0"/>
              <a:t> = </a:t>
            </a:r>
            <a:r>
              <a:rPr lang="en-US" sz="1200" dirty="0" err="1"/>
              <a:t>sns.FacetGrid</a:t>
            </a:r>
            <a:r>
              <a:rPr lang="en-US" sz="1200" dirty="0"/>
              <a:t>(</a:t>
            </a:r>
            <a:r>
              <a:rPr lang="en-US" sz="1200" dirty="0" err="1"/>
              <a:t>cancer_df</a:t>
            </a:r>
            <a:r>
              <a:rPr lang="en-US" sz="1200" dirty="0"/>
              <a:t>, hue='survival_status_after_5_years', size=5)</a:t>
            </a:r>
          </a:p>
          <a:p>
            <a:pPr algn="ctr"/>
            <a:r>
              <a:rPr lang="en-US" sz="1200" dirty="0"/>
              <a:t>    </a:t>
            </a:r>
            <a:r>
              <a:rPr lang="en-US" sz="1200" dirty="0" err="1"/>
              <a:t>fg.map</a:t>
            </a:r>
            <a:r>
              <a:rPr lang="en-US" sz="1200" dirty="0"/>
              <a:t>(</a:t>
            </a:r>
            <a:r>
              <a:rPr lang="en-US" sz="1200" dirty="0" err="1"/>
              <a:t>sns.distplot</a:t>
            </a:r>
            <a:r>
              <a:rPr lang="en-US" sz="1200" dirty="0"/>
              <a:t>, feature).</a:t>
            </a:r>
            <a:r>
              <a:rPr lang="en-US" sz="1200" dirty="0" err="1"/>
              <a:t>add_legend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/>
              <a:t>    </a:t>
            </a:r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1863" y="6150705"/>
            <a:ext cx="2269610" cy="2050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fig, axes = </a:t>
            </a:r>
            <a:r>
              <a:rPr lang="en-US" sz="1200" dirty="0" err="1"/>
              <a:t>plt.subplots</a:t>
            </a:r>
            <a:r>
              <a:rPr lang="en-US" sz="1200" dirty="0"/>
              <a:t>(1, 3, </a:t>
            </a:r>
            <a:r>
              <a:rPr lang="en-US" sz="1200" dirty="0" err="1"/>
              <a:t>figsize</a:t>
            </a:r>
            <a:r>
              <a:rPr lang="en-US" sz="1200" dirty="0"/>
              <a:t>=(15, 5))</a:t>
            </a:r>
          </a:p>
          <a:p>
            <a:pPr algn="ctr"/>
            <a:r>
              <a:rPr lang="en-US" sz="1200" dirty="0"/>
              <a:t>for </a:t>
            </a:r>
            <a:r>
              <a:rPr lang="en-US" sz="1200" dirty="0" err="1"/>
              <a:t>idx</a:t>
            </a:r>
            <a:r>
              <a:rPr lang="en-US" sz="1200" dirty="0"/>
              <a:t>, feature in enumerate(list(</a:t>
            </a:r>
            <a:r>
              <a:rPr lang="en-US" sz="1200" dirty="0" err="1"/>
              <a:t>cancer_df.columns</a:t>
            </a:r>
            <a:r>
              <a:rPr lang="en-US" sz="1200" dirty="0"/>
              <a:t>)[:-1]):</a:t>
            </a:r>
          </a:p>
          <a:p>
            <a:pPr algn="ctr"/>
            <a:r>
              <a:rPr lang="en-US" sz="1200" dirty="0"/>
              <a:t>    </a:t>
            </a:r>
            <a:r>
              <a:rPr lang="en-US" sz="1200" dirty="0" err="1"/>
              <a:t>sns.violinplot</a:t>
            </a:r>
            <a:r>
              <a:rPr lang="en-US" sz="1200" dirty="0"/>
              <a:t>( x='survival_status_after_5_years', y=feature, data=</a:t>
            </a:r>
            <a:r>
              <a:rPr lang="en-US" sz="1200" dirty="0" err="1"/>
              <a:t>cancer_df</a:t>
            </a:r>
            <a:r>
              <a:rPr lang="en-US" sz="1200" dirty="0"/>
              <a:t>, ax=axes[</a:t>
            </a:r>
            <a:r>
              <a:rPr lang="en-US" sz="1200" dirty="0" err="1"/>
              <a:t>idx</a:t>
            </a:r>
            <a:r>
              <a:rPr lang="en-US" sz="1200" dirty="0"/>
              <a:t>])</a:t>
            </a:r>
          </a:p>
          <a:p>
            <a:pPr algn="ctr"/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4222" y="8740174"/>
            <a:ext cx="3023724" cy="1788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Pair plot in </a:t>
            </a:r>
            <a:r>
              <a:rPr lang="en-US" sz="1200" dirty="0" err="1"/>
              <a:t>seaborn</a:t>
            </a:r>
            <a:r>
              <a:rPr lang="en-US" sz="1200" dirty="0"/>
              <a:t> plots the scatter plot between every two data columns in a given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It is used to visualize the relationship between two variables</a:t>
            </a:r>
          </a:p>
          <a:p>
            <a:pPr algn="ctr"/>
            <a:r>
              <a:rPr lang="en-US" sz="1200" dirty="0"/>
              <a:t>"""</a:t>
            </a:r>
          </a:p>
          <a:p>
            <a:pPr algn="ctr"/>
            <a:r>
              <a:rPr lang="en-US" sz="1200" dirty="0" err="1"/>
              <a:t>sns.pairplot</a:t>
            </a:r>
            <a:r>
              <a:rPr lang="en-US" sz="1200" dirty="0"/>
              <a:t>(</a:t>
            </a:r>
            <a:r>
              <a:rPr lang="en-US" sz="1200" dirty="0" err="1"/>
              <a:t>cancer_df</a:t>
            </a:r>
            <a:r>
              <a:rPr lang="en-US" sz="1200" dirty="0"/>
              <a:t>, hue='survival_status_after_5_years', size=4)</a:t>
            </a:r>
          </a:p>
          <a:p>
            <a:pPr algn="ctr"/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</p:txBody>
      </p:sp>
      <p:sp>
        <p:nvSpPr>
          <p:cNvPr id="29" name="Folded Corner 28"/>
          <p:cNvSpPr/>
          <p:nvPr/>
        </p:nvSpPr>
        <p:spPr>
          <a:xfrm>
            <a:off x="4938958" y="2749377"/>
            <a:ext cx="5517114" cy="1384673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FF0000"/>
                </a:solidFill>
              </a:rPr>
              <a:t>Summary of the Poster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poster is on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Haberman’s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survival-Exploratory Data Analysis. It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represents some statistical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graphical figures on this dataset. It has 306 rows and 4 columns.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Double Wave 29"/>
          <p:cNvSpPr/>
          <p:nvPr/>
        </p:nvSpPr>
        <p:spPr>
          <a:xfrm>
            <a:off x="9277204" y="8796077"/>
            <a:ext cx="5424634" cy="2028174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u="sng" dirty="0" err="1" smtClean="0"/>
              <a:t>Kaggle</a:t>
            </a:r>
            <a:r>
              <a:rPr lang="en-US" sz="1200" i="1" u="sng" dirty="0" smtClean="0"/>
              <a:t> link: </a:t>
            </a:r>
            <a:r>
              <a:rPr lang="en-US" sz="1200" b="1" dirty="0">
                <a:hlinkClick r:id="rId3"/>
              </a:rPr>
              <a:t>https://</a:t>
            </a:r>
            <a:r>
              <a:rPr lang="en-US" sz="1200" b="1" dirty="0" smtClean="0">
                <a:hlinkClick r:id="rId3"/>
              </a:rPr>
              <a:t>www.kaggle.com/tanzilislam021/haberman-s-survival-exploratory-data-analy-f7f288/edit</a:t>
            </a:r>
            <a:endParaRPr lang="en-US" sz="1200" b="1" dirty="0"/>
          </a:p>
          <a:p>
            <a:pPr algn="ctr"/>
            <a:r>
              <a:rPr lang="en-US" sz="1200" i="1" u="sng" dirty="0" err="1" smtClean="0"/>
              <a:t>Github</a:t>
            </a:r>
            <a:r>
              <a:rPr lang="en-US" sz="1200" i="1" u="sng" dirty="0" smtClean="0"/>
              <a:t> </a:t>
            </a:r>
            <a:r>
              <a:rPr lang="en-US" sz="1200" i="1" u="sng" dirty="0"/>
              <a:t>link</a:t>
            </a:r>
            <a:r>
              <a:rPr lang="en-US" sz="1200" i="1" u="sng" dirty="0" smtClean="0"/>
              <a:t>: https</a:t>
            </a:r>
            <a:r>
              <a:rPr lang="en-US" sz="1200" i="1" u="sng" dirty="0"/>
              <a:t>://github.com/mdtanzilislam/Poster</a:t>
            </a:r>
            <a:endParaRPr lang="en-US" sz="1200" b="1" u="sng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22" y="1437073"/>
            <a:ext cx="4770533" cy="35207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189" y="7930215"/>
            <a:ext cx="3049624" cy="29263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219" y="5406700"/>
            <a:ext cx="3101609" cy="32921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256" y="5506692"/>
            <a:ext cx="3063505" cy="32845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791" y="4019368"/>
            <a:ext cx="3323395" cy="2918713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12428859" y="5043488"/>
            <a:ext cx="3032902" cy="4352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Violin Plot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533189" y="6946544"/>
            <a:ext cx="3049624" cy="9836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Graphical Representation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533189" y="3553547"/>
            <a:ext cx="3353997" cy="4573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Scatter Plot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0700721" y="888199"/>
            <a:ext cx="4761039" cy="5348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Distribution Plot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096" y="162936"/>
            <a:ext cx="4095267" cy="31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264</TotalTime>
  <Words>330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22</cp:revision>
  <dcterms:created xsi:type="dcterms:W3CDTF">2018-10-23T15:21:10Z</dcterms:created>
  <dcterms:modified xsi:type="dcterms:W3CDTF">2018-10-30T08:57:04Z</dcterms:modified>
</cp:coreProperties>
</file>