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87483" autoAdjust="0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22D9-AE9E-4B82-BAB2-21D780D6B368}" type="datetimeFigureOut">
              <a:rPr lang="en-US" smtClean="0"/>
              <a:pPr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 rahman mafi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ECF27-D904-45EE-AE34-8C53E7877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044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0324-535A-42B1-9DD1-7384E34F4399}" type="datetimeFigureOut">
              <a:rPr lang="en-US" smtClean="0"/>
              <a:pPr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 rahman mafi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5CB1-4C4C-4362-B051-12EDCC2386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86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35CB1-4C4C-4362-B051-12EDCC2386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 rahman mafi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4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life cycle: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write a source code using either notepad or eclipse IDE, it needs to be converted into byte code 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compiler. Byte code is in the form of .class .  The class file then loads into the JVM using java loader . the JVM then send all the information to the operating system which shows you the output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compile a java file it is written with the extension .java. for example A.java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job of the compiler is to convert the ‘A.java’ into byte code (machine language) which will appear as ‘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step is to load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JVM (Java virtual machine)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 component: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 has the following components: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loader (java): the class loader is also called java which loads the class file into the JVM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verifier: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byte code verifier verifies the byte codes that is loaded.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engine (JIT code generator): In the next step the JIT(just in time ) code generator converts the byte code into binary machine language which is understood by the operating system.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 rahman mafi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35CB1-4C4C-4362-B051-12EDCC2386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rahman</a:t>
            </a:r>
            <a:r>
              <a:rPr lang="en-US" dirty="0" smtClean="0"/>
              <a:t> mafi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35CB1-4C4C-4362-B051-12EDCC2386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A95A-053A-4624-A09C-7F10B6A13F44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0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90C-DC72-4AA7-911D-C772E41162E8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892E-2FDC-45F1-B1F8-38E78423DE21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920D-F7C6-4E8E-8E93-248978E681AF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2A5-2901-4E35-AB7F-5F0E18948A1A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0BC0-0FD7-4936-8461-ABA0EB794394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E675-0EFF-4CB5-94F5-A24953A52058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80EF-BBC7-4B2A-A86E-75A8A9CB55D4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EE83-9577-4047-B76F-666862EC6F2B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12DD-92F8-4669-8C93-1BBCE34A8240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E952-253C-4DED-A887-101D701B72C7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AB37-E4CE-47D5-95B9-F1C286F9EE88}" type="datetime1">
              <a:rPr lang="en-US" smtClean="0"/>
              <a:pPr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50519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JAVA</a:t>
            </a:r>
            <a:br>
              <a:rPr lang="en-US" sz="4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Prepared By</a:t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Mohammad M. </a:t>
            </a:r>
            <a:r>
              <a:rPr lang="en-US" sz="2800" dirty="0" err="1" smtClean="0"/>
              <a:t>Rahman</a:t>
            </a:r>
            <a:r>
              <a:rPr lang="en-US" sz="2800" dirty="0" smtClean="0"/>
              <a:t>(</a:t>
            </a:r>
            <a:r>
              <a:rPr lang="en-US" sz="2800" dirty="0" err="1" smtClean="0"/>
              <a:t>Mafi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400" dirty="0" smtClean="0"/>
              <a:t>B.E. in Computer Engineering</a:t>
            </a:r>
            <a:br>
              <a:rPr lang="en-US" sz="2400" dirty="0" smtClean="0"/>
            </a:br>
            <a:r>
              <a:rPr lang="en-US" sz="2400" dirty="0" smtClean="0"/>
              <a:t>Stony Brook University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6400800" cy="52578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val="21538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58604" y="6389132"/>
            <a:ext cx="2895600" cy="365125"/>
          </a:xfrm>
        </p:spPr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37949"/>
            <a:ext cx="6934200" cy="5100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48000" y="573774"/>
            <a:ext cx="3619500" cy="502920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590451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s.bit-tech.net/content_images/2007/11/the_secrets_of_pc_memory_part_1/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696200" cy="510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1524000"/>
            <a:ext cx="3581400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2590800"/>
            <a:ext cx="358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33600" y="3810000"/>
            <a:ext cx="358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381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RAM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1752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Segment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2895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Stack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4191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714500" y="597207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Memory Management system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03032"/>
            <a:ext cx="2895600" cy="318443"/>
          </a:xfrm>
        </p:spPr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val="29112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8153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</a:t>
            </a:r>
            <a:r>
              <a:rPr lang="en-US" sz="4000" dirty="0" smtClean="0"/>
              <a:t>Advantages of Java</a:t>
            </a:r>
          </a:p>
          <a:p>
            <a:endParaRPr lang="en-US" sz="4000" dirty="0" smtClean="0"/>
          </a:p>
          <a:p>
            <a:r>
              <a:rPr lang="en-US" sz="4000" dirty="0" smtClean="0"/>
              <a:t>1.Java is a high-level </a:t>
            </a:r>
            <a:r>
              <a:rPr lang="en-US" sz="4000" dirty="0" smtClean="0">
                <a:solidFill>
                  <a:srgbClr val="FF0000"/>
                </a:solidFill>
              </a:rPr>
              <a:t>Object Oriented </a:t>
            </a:r>
            <a:r>
              <a:rPr lang="en-US" sz="4000" dirty="0" smtClean="0"/>
              <a:t>Programming Language.</a:t>
            </a:r>
          </a:p>
          <a:p>
            <a:r>
              <a:rPr lang="en-US" sz="4000" dirty="0" smtClean="0"/>
              <a:t>2.It is </a:t>
            </a:r>
            <a:r>
              <a:rPr lang="en-US" sz="4000" dirty="0" smtClean="0">
                <a:solidFill>
                  <a:srgbClr val="FF0000"/>
                </a:solidFill>
              </a:rPr>
              <a:t>Platform-independent</a:t>
            </a:r>
            <a:r>
              <a:rPr lang="en-US" sz="4000" dirty="0" smtClean="0"/>
              <a:t>(easily run from one computer to another).</a:t>
            </a:r>
          </a:p>
          <a:p>
            <a:r>
              <a:rPr lang="en-US" sz="4000" dirty="0" smtClean="0"/>
              <a:t>3.It is </a:t>
            </a:r>
            <a:r>
              <a:rPr lang="en-US" sz="4000" dirty="0" smtClean="0">
                <a:solidFill>
                  <a:srgbClr val="FF0000"/>
                </a:solidFill>
              </a:rPr>
              <a:t>Distributed</a:t>
            </a:r>
            <a:r>
              <a:rPr lang="en-US" sz="4000" dirty="0" smtClean="0">
                <a:solidFill>
                  <a:schemeClr val="tx1"/>
                </a:solidFill>
              </a:rPr>
              <a:t>(network).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4.It is </a:t>
            </a:r>
            <a:r>
              <a:rPr lang="en-US" sz="4000" dirty="0" smtClean="0">
                <a:solidFill>
                  <a:srgbClr val="FF0000"/>
                </a:solidFill>
              </a:rPr>
              <a:t>interpreted</a:t>
            </a:r>
            <a:r>
              <a:rPr lang="en-US" sz="4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5.It is </a:t>
            </a:r>
            <a:r>
              <a:rPr lang="en-US" sz="4000" dirty="0" smtClean="0">
                <a:solidFill>
                  <a:srgbClr val="FF0000"/>
                </a:solidFill>
              </a:rPr>
              <a:t>Secure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 rhaman</a:t>
            </a:r>
            <a:r>
              <a:rPr lang="en-US" dirty="0"/>
              <a:t> </a:t>
            </a:r>
            <a:r>
              <a:rPr lang="en-US" dirty="0" smtClean="0"/>
              <a:t>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val="34840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416808" y="990600"/>
            <a:ext cx="1434846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6284" y="990600"/>
            <a:ext cx="2101596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38400" y="13283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851654" y="1328382"/>
            <a:ext cx="9677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6267721" y="3429000"/>
            <a:ext cx="1524000" cy="13906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8832" y="3562350"/>
            <a:ext cx="1726692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ingle Corner Rectangle 11"/>
          <p:cNvSpPr/>
          <p:nvPr/>
        </p:nvSpPr>
        <p:spPr>
          <a:xfrm>
            <a:off x="762000" y="3581400"/>
            <a:ext cx="1828800" cy="12192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rot="10800000">
            <a:off x="7788880" y="3025668"/>
            <a:ext cx="516919" cy="12391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5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-Shape 13"/>
          <p:cNvSpPr/>
          <p:nvPr/>
        </p:nvSpPr>
        <p:spPr>
          <a:xfrm rot="10800000">
            <a:off x="7970862" y="1524000"/>
            <a:ext cx="334938" cy="1501668"/>
          </a:xfrm>
          <a:prstGeom prst="corner">
            <a:avLst>
              <a:gd name="adj1" fmla="val 50000"/>
              <a:gd name="adj2" fmla="val 45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5335524" y="4038600"/>
            <a:ext cx="912876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590800" y="4071582"/>
            <a:ext cx="101803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685800"/>
            <a:ext cx="80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Editor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16808" y="685800"/>
            <a:ext cx="176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code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057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Eclipse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609600"/>
            <a:ext cx="195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Java Compiler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4819650"/>
            <a:ext cx="2057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Bytecodes</a:t>
            </a:r>
          </a:p>
          <a:p>
            <a:r>
              <a:rPr lang="en-US" sz="2000" dirty="0" smtClean="0"/>
              <a:t>Classname.class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4953000"/>
            <a:ext cx="129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JVM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7288" y="4953000"/>
            <a:ext cx="216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Operating System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7429" y="2057400"/>
            <a:ext cx="142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0800" y="152400"/>
            <a:ext cx="448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Java Compile Cycle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val="11805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30322" y="14478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A.java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B.java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C.java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971800" y="1905000"/>
            <a:ext cx="1501822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Compiler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524506"/>
            <a:ext cx="144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A.Class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B.Class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C.class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315596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5000" y="1676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05000" y="4648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52800" y="167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052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73622" y="1905000"/>
            <a:ext cx="707978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73622" y="3276600"/>
            <a:ext cx="7079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3622" y="3276600"/>
            <a:ext cx="707978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1905000" y="228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Compile java File to Class File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val="96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430" y="228600"/>
            <a:ext cx="34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JVM Components</a:t>
            </a:r>
            <a:endParaRPr lang="en-US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905000" y="1143000"/>
            <a:ext cx="5638800" cy="403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0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12409" y="2419065"/>
            <a:ext cx="914400" cy="138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6715" y="2419065"/>
            <a:ext cx="891085" cy="138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2419066"/>
            <a:ext cx="914400" cy="138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3807767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JIT </a:t>
            </a:r>
            <a:r>
              <a:rPr lang="en-US" sz="2400" dirty="0"/>
              <a:t>C</a:t>
            </a:r>
            <a:r>
              <a:rPr lang="en-US" sz="2400" dirty="0" smtClean="0"/>
              <a:t>ode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Generator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77000" y="3162300"/>
            <a:ext cx="0" cy="64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9469" y="1572989"/>
            <a:ext cx="89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Loader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1" y="14478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Bytecode Verifier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1480656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72989"/>
            <a:ext cx="2239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A.Class</a:t>
            </a:r>
          </a:p>
          <a:p>
            <a:endParaRPr lang="en-US" dirty="0"/>
          </a:p>
          <a:p>
            <a:r>
              <a:rPr lang="en-US" dirty="0" smtClean="0"/>
              <a:t>B.Class</a:t>
            </a:r>
          </a:p>
          <a:p>
            <a:endParaRPr lang="en-US" dirty="0" smtClean="0"/>
          </a:p>
          <a:p>
            <a:r>
              <a:rPr lang="en-US" dirty="0" smtClean="0"/>
              <a:t>C.class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764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76400" y="3162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76400" y="3657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val="3637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</p:txBody>
      </p:sp>
      <p:pic>
        <p:nvPicPr>
          <p:cNvPr id="2050" name="Picture 2" descr="An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3066"/>
            <a:ext cx="5410200" cy="571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rved Left Arrow 6"/>
          <p:cNvSpPr/>
          <p:nvPr/>
        </p:nvSpPr>
        <p:spPr>
          <a:xfrm>
            <a:off x="5591488" y="304800"/>
            <a:ext cx="731520" cy="685800"/>
          </a:xfrm>
          <a:prstGeom prst="curvedLeftArrow">
            <a:avLst>
              <a:gd name="adj1" fmla="val 25000"/>
              <a:gd name="adj2" fmla="val 4599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5682928" y="1219200"/>
            <a:ext cx="548640" cy="841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533400"/>
            <a:ext cx="4700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i=0</a:t>
            </a:r>
          </a:p>
          <a:p>
            <a:endParaRPr lang="en-US" dirty="0"/>
          </a:p>
          <a:p>
            <a:r>
              <a:rPr lang="en-US" dirty="0" smtClean="0"/>
              <a:t>i=1</a:t>
            </a:r>
          </a:p>
          <a:p>
            <a:endParaRPr lang="en-US" dirty="0"/>
          </a:p>
          <a:p>
            <a:r>
              <a:rPr lang="en-US" dirty="0" smtClean="0"/>
              <a:t>i=2</a:t>
            </a:r>
          </a:p>
          <a:p>
            <a:endParaRPr lang="en-US" dirty="0"/>
          </a:p>
          <a:p>
            <a:r>
              <a:rPr lang="en-US" dirty="0" smtClean="0"/>
              <a:t>i=3</a:t>
            </a:r>
          </a:p>
          <a:p>
            <a:endParaRPr lang="en-US" dirty="0"/>
          </a:p>
          <a:p>
            <a:r>
              <a:rPr lang="en-US" dirty="0" smtClean="0"/>
              <a:t>i=4</a:t>
            </a:r>
          </a:p>
          <a:p>
            <a:endParaRPr lang="en-US" dirty="0"/>
          </a:p>
          <a:p>
            <a:r>
              <a:rPr lang="en-US" dirty="0" smtClean="0"/>
              <a:t>i=5</a:t>
            </a:r>
          </a:p>
          <a:p>
            <a:endParaRPr lang="en-US" dirty="0"/>
          </a:p>
          <a:p>
            <a:r>
              <a:rPr lang="en-US" dirty="0" smtClean="0"/>
              <a:t>i=6</a:t>
            </a:r>
          </a:p>
          <a:p>
            <a:endParaRPr lang="en-US" dirty="0"/>
          </a:p>
          <a:p>
            <a:r>
              <a:rPr lang="en-US" dirty="0" smtClean="0"/>
              <a:t>i=7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</p:txBody>
      </p:sp>
      <p:pic>
        <p:nvPicPr>
          <p:cNvPr id="1026" name="Picture 2" descr="Character Input St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54113"/>
            <a:ext cx="7419975" cy="1485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9750" y="6463"/>
            <a:ext cx="8577989" cy="2416046"/>
          </a:xfrm>
          <a:prstGeom prst="rect">
            <a:avLst/>
          </a:prstGeom>
          <a:solidFill>
            <a:srgbClr val="F0F8F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25239"/>
                </a:solidFill>
                <a:effectLst/>
                <a:latin typeface="Arial" pitchFamily="34" charset="0"/>
                <a:cs typeface="Arial" pitchFamily="34" charset="0"/>
              </a:rPr>
              <a:t>FileReader and BufferedReader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5000"/>
                </a:solidFill>
                <a:effectLst/>
                <a:latin typeface="Lucida Console" pitchFamily="49" charset="0"/>
                <a:cs typeface="Arial" pitchFamily="34" charset="0"/>
              </a:rPr>
              <a:t>BufferedReader in = new BufferedReader(new FileReader( fileName ) );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5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5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5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Character Input St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56" y="1600200"/>
            <a:ext cx="7419975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311</Words>
  <Application>Microsoft Macintosh PowerPoint</Application>
  <PresentationFormat>On-screen Show (4:3)</PresentationFormat>
  <Paragraphs>122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Console</vt:lpstr>
      <vt:lpstr>Office Theme</vt:lpstr>
      <vt:lpstr>JAVA  Prepared By  Mohammad M. Rahman(Mafi) B.E. in Computer Engineering Stony Brook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Prepared By  Mohammad M. Rahman(Mafi) B.E. in Computer Engineering Stony Brook University</dc:title>
  <dc:creator>mrahman</dc:creator>
  <cp:lastModifiedBy>Microsoft Office User</cp:lastModifiedBy>
  <cp:revision>33</cp:revision>
  <dcterms:created xsi:type="dcterms:W3CDTF">2011-11-11T09:44:43Z</dcterms:created>
  <dcterms:modified xsi:type="dcterms:W3CDTF">2018-07-23T17:34:25Z</dcterms:modified>
  <cp:contentStatus/>
</cp:coreProperties>
</file>