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5" r:id="rId4"/>
    <p:sldId id="257" r:id="rId5"/>
    <p:sldId id="259" r:id="rId6"/>
    <p:sldId id="260" r:id="rId7"/>
    <p:sldId id="277" r:id="rId8"/>
    <p:sldId id="279" r:id="rId9"/>
    <p:sldId id="280" r:id="rId10"/>
    <p:sldId id="282" r:id="rId11"/>
    <p:sldId id="28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8" r:id="rId22"/>
    <p:sldId id="261" r:id="rId23"/>
    <p:sldId id="262" r:id="rId24"/>
    <p:sldId id="263" r:id="rId25"/>
    <p:sldId id="264" r:id="rId26"/>
    <p:sldId id="265" r:id="rId27"/>
    <p:sldId id="266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67" r:id="rId38"/>
    <p:sldId id="295" r:id="rId39"/>
    <p:sldId id="315" r:id="rId40"/>
    <p:sldId id="296" r:id="rId41"/>
    <p:sldId id="297" r:id="rId42"/>
    <p:sldId id="298" r:id="rId43"/>
    <p:sldId id="300" r:id="rId44"/>
    <p:sldId id="301" r:id="rId45"/>
    <p:sldId id="303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97663-422E-49DE-9A17-015B7FC85FD6}" v="1246" dt="2024-03-17T13:41:16.202"/>
    <p1510:client id="{311F3D60-B7CC-432C-B8AD-23D02F77CA55}" v="8" dt="2024-03-17T13:39:18.733"/>
    <p1510:client id="{77DDDF7B-5FB5-40FD-96FF-A6DBB9A9B6FD}" v="16" dt="2024-03-17T09:42:20.231"/>
    <p1510:client id="{81153A4E-888C-4924-96B8-370040E0CA1B}" v="2810" dt="2024-03-17T13:33:22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1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77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7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1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9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4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6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56738D-891E-4B5D-B1A6-5ECFB483920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B98BA9-7212-449C-A948-6F328FFC0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C569-9BBA-F364-6FD6-F9EA9F27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/>
              <a:t>Data-thon</a:t>
            </a:r>
            <a:r>
              <a:rPr lang="en-IN">
                <a:solidFill>
                  <a:srgbClr val="E6EDF3"/>
                </a:solidFill>
              </a:rPr>
              <a:t> </a:t>
            </a:r>
            <a:r>
              <a:rPr lang="en-IN" sz="5400" b="1"/>
              <a:t>VAIDYUTAK 3.0</a:t>
            </a:r>
            <a:br>
              <a:rPr lang="en-IN" sz="5400" b="1"/>
            </a:br>
            <a:r>
              <a:rPr lang="en-IN" sz="5400" b="1"/>
              <a:t>submissions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CA3D-C320-1CB9-903A-05DF1C338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536" y="4176486"/>
            <a:ext cx="8689976" cy="1371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 b="1">
                <a:solidFill>
                  <a:srgbClr val="FF0000"/>
                </a:solidFill>
              </a:rPr>
              <a:t>Team data Titans</a:t>
            </a:r>
          </a:p>
        </p:txBody>
      </p:sp>
    </p:spTree>
    <p:extLst>
      <p:ext uri="{BB962C8B-B14F-4D97-AF65-F5344CB8AC3E}">
        <p14:creationId xmlns:p14="http://schemas.microsoft.com/office/powerpoint/2010/main" val="215784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E843C5-E258-463E-B6A7-03E24286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A581E7-4C0C-D596-3200-DAF7580D1433}"/>
              </a:ext>
            </a:extLst>
          </p:cNvPr>
          <p:cNvSpPr txBox="1"/>
          <p:nvPr/>
        </p:nvSpPr>
        <p:spPr>
          <a:xfrm>
            <a:off x="1054065" y="2367092"/>
            <a:ext cx="5855415" cy="384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/>
              <a:t>Category distribution within the data suggest that </a:t>
            </a:r>
            <a:r>
              <a:rPr lang="en-US" b="1" cap="all"/>
              <a:t>clothing has the highest count</a:t>
            </a:r>
            <a:r>
              <a:rPr lang="en-US" cap="all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/>
              <a:t>Gender Distribution-Most of the customers are </a:t>
            </a:r>
            <a:r>
              <a:rPr lang="en-US" b="1" cap="all"/>
              <a:t>male.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4A92C-6765-674F-7A1E-C580F064C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252" y="618518"/>
            <a:ext cx="3840023" cy="26496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3D6D4-3C5B-293E-8B54-5718B8818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390" y="3589867"/>
            <a:ext cx="3961753" cy="26246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F688C-462B-63D3-2EA3-D480467B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24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688C-462B-63D3-2EA3-D480467B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612014"/>
          </a:xfrm>
        </p:spPr>
        <p:txBody>
          <a:bodyPr>
            <a:normAutofit/>
          </a:bodyPr>
          <a:lstStyle/>
          <a:p>
            <a:r>
              <a:rPr lang="en-IN" b="1">
                <a:ea typeface="+mj-lt"/>
                <a:cs typeface="+mj-lt"/>
              </a:rPr>
              <a:t>Top-Selling Products and Categories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BEAD-FA29-26F0-ADCB-5734627F54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C4D62-D618-F373-2F47-EB68D566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sz="1800"/>
              <a:t>THE GIVEN FIGURES SUGGEST THE TOP SELLING PRODUCTS AS PER TRANSACTION FREQUENCY AND REVENUE.</a:t>
            </a:r>
          </a:p>
          <a:p>
            <a:pPr marL="285750" indent="-285750" algn="l">
              <a:buClr>
                <a:srgbClr val="000000"/>
              </a:buClr>
              <a:buChar char="•"/>
            </a:pPr>
            <a:r>
              <a:rPr lang="en-US" sz="1800"/>
              <a:t>THUS,THE PLOT PROVES THAT </a:t>
            </a:r>
            <a:r>
              <a:rPr lang="en-US" sz="1800" b="1"/>
              <a:t>CLOTHING AND ACCESSORIES ARE THE TOPMOST 2 SELLING PRODUCTS</a:t>
            </a:r>
            <a:r>
              <a:rPr lang="en-US" sz="1800"/>
              <a:t> BY REVENUE AND FREQUENCY.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83835-A258-D235-B67A-1BCEDBD8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55" y="612021"/>
            <a:ext cx="6190990" cy="5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8649-B07D-ED5C-712D-26FBE4E2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10721116" cy="983062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Analyzing purchasing behavior</a:t>
            </a:r>
            <a:endParaRPr lang="en-US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E6C38-7B33-9446-9057-182F74D423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5398" y="1599094"/>
            <a:ext cx="10723780" cy="4883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EE20-410E-D276-D5CA-576A16BF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912607" y="7857995"/>
            <a:ext cx="2835023" cy="31462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Calculator, pen, compass, money and a paper with graphs printed on it">
            <a:extLst>
              <a:ext uri="{FF2B5EF4-FFF2-40B4-BE49-F238E27FC236}">
                <a16:creationId xmlns:a16="http://schemas.microsoft.com/office/drawing/2014/main" id="{11527530-E904-7181-9B09-F5FBEA5B2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28649-B07D-ED5C-712D-26FBE4E2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Analyzing purchasing behavior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B9A05-2802-51E4-BB37-CC2A7A4270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THE PREVIOUS FIGURE SHOWCASED THE PURCHASE TRENDS GROUPED BY AGE AND GENDER.</a:t>
            </a:r>
          </a:p>
          <a:p>
            <a:pPr>
              <a:buClr>
                <a:srgbClr val="FFFFFF"/>
              </a:buClr>
            </a:pPr>
            <a:r>
              <a:rPr lang="en-US"/>
              <a:t>WE SEE THAT THE MOST PURCHASES WERE MADE BY CUSTOMERS WITHIN THE AGE LIMIT OF 25-55 THUS SHOWING OUR TARGET AUDIENCE.</a:t>
            </a:r>
          </a:p>
          <a:p>
            <a:pPr>
              <a:buClr>
                <a:srgbClr val="FFFFFF"/>
              </a:buClr>
            </a:pPr>
            <a:r>
              <a:rPr lang="en-US" sz="1400">
                <a:solidFill>
                  <a:srgbClr val="D5D5D5"/>
                </a:solidFill>
                <a:latin typeface="Consolas"/>
              </a:rPr>
              <a:t>PayPal           17.358974
Credit Card      17.205128        </a:t>
            </a:r>
            <a:r>
              <a:rPr lang="en-US" sz="1400" b="1">
                <a:solidFill>
                  <a:srgbClr val="D5D5D5"/>
                </a:solidFill>
                <a:latin typeface="Calibri"/>
                <a:cs typeface="Calibri"/>
              </a:rPr>
              <a:t> </a:t>
            </a:r>
            <a:r>
              <a:rPr lang="en-US" sz="1800" b="1">
                <a:solidFill>
                  <a:srgbClr val="D5D5D5"/>
                </a:solidFill>
                <a:latin typeface="Calibri"/>
                <a:cs typeface="Calibri"/>
              </a:rPr>
              <a:t>WE SEE THAT ALL PAYMENT METHODS ARE PREFERABLE EQUALLY.
</a:t>
            </a:r>
            <a:r>
              <a:rPr lang="en-US" sz="1400">
                <a:solidFill>
                  <a:srgbClr val="D5D5D5"/>
                </a:solidFill>
                <a:latin typeface="Consolas"/>
              </a:rPr>
              <a:t>Cash             17.179487
Debit Card       16.307692
Venmo            16.256410
Bank Transfer    15.692308</a:t>
            </a:r>
            <a:endParaRPr lang="en-US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EE20-410E-D276-D5CA-576A16BF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6250" y="7531423"/>
            <a:ext cx="2835023" cy="31462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45AA-45E1-8DE2-D3D0-B2580C6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Customer Ratings and Product Satisfaction</a:t>
            </a:r>
            <a:endParaRPr lang="en-US" b="1"/>
          </a:p>
        </p:txBody>
      </p:sp>
      <p:pic>
        <p:nvPicPr>
          <p:cNvPr id="5" name="Content Placeholder 4" descr="A graph of a distribution of review ratings">
            <a:extLst>
              <a:ext uri="{FF2B5EF4-FFF2-40B4-BE49-F238E27FC236}">
                <a16:creationId xmlns:a16="http://schemas.microsoft.com/office/drawing/2014/main" id="{7D9E7CA7-FE17-55C2-F120-7CC373BD14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062" y="760479"/>
            <a:ext cx="6200163" cy="48798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F4B5C-0A76-7603-6D16-30F3F73E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sz="2000" err="1"/>
              <a:t>ThIS</a:t>
            </a:r>
            <a:r>
              <a:rPr lang="en-US" sz="2000"/>
              <a:t> PLOT SUGGESTS THAT </a:t>
            </a:r>
            <a:r>
              <a:rPr lang="en-US" sz="2000" b="1"/>
              <a:t>MOST OF THE PRODUCTS ARE RATED OVER 3.</a:t>
            </a:r>
          </a:p>
          <a:p>
            <a:pPr marL="285750" indent="-285750" algn="l">
              <a:buClr>
                <a:srgbClr val="000000"/>
              </a:buClr>
              <a:buChar char="•"/>
            </a:pPr>
            <a:r>
              <a:rPr lang="en-US" sz="2000"/>
              <a:t>IT ALSO HIGHLIGHTS THAT SOME PRODUCTS NEED</a:t>
            </a:r>
            <a:r>
              <a:rPr lang="en-US" sz="2000" b="1"/>
              <a:t> IMPROVEMNT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02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45AA-45E1-8DE2-D3D0-B2580C6C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1416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IMPROVEMENT AREAS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F8526-FF4C-41D8-E015-0843BEFB39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84140"/>
            <a:ext cx="10363826" cy="43070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/>
              <a:t>THE FOLLOWING PRODUCTS RATED BELOW 3.75 NEED IMPROVEMENT IN THEIR QUALITY FOR MORE PURCHASES AND AUDIENCE ENGAGEMENT.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Blouse 3.683626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Coat 3.730435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Hoodie 3.719205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Jeans 3.648387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Pants 3.718713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Scarf 3.700000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Shirt 3.629586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Shoes 3.747333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Shorts 3.711465 </a:t>
            </a:r>
          </a:p>
          <a:p>
            <a:pPr>
              <a:buClr>
                <a:srgbClr val="000000"/>
              </a:buClr>
            </a:pPr>
            <a:r>
              <a:rPr lang="en-US" sz="1600">
                <a:ea typeface="+mn-lt"/>
                <a:cs typeface="+mn-lt"/>
              </a:rPr>
              <a:t>Sunglasses 3.744720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668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45AA-45E1-8DE2-D3D0-B2580C6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Impact of Discounts or Promotions</a:t>
            </a:r>
            <a:endParaRPr lang="en-US" sz="3200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F8526-FF4C-41D8-E015-0843BEFB39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2155" y="2064711"/>
            <a:ext cx="4876217" cy="34241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Number of customers who have purchased with discount applied and promo code used: </a:t>
            </a:r>
            <a:r>
              <a:rPr lang="en-US" sz="1800" b="1">
                <a:ea typeface="+mn-lt"/>
                <a:cs typeface="+mn-lt"/>
              </a:rPr>
              <a:t>1677 </a:t>
            </a:r>
          </a:p>
          <a:p>
            <a:pPr>
              <a:buClr>
                <a:srgbClr val="000000"/>
              </a:buClr>
            </a:pPr>
            <a:r>
              <a:rPr lang="en-US" sz="1800">
                <a:ea typeface="+mn-lt"/>
                <a:cs typeface="+mn-lt"/>
              </a:rPr>
              <a:t>Percentage of customers who have purchased with discount applied and promo code used: </a:t>
            </a:r>
            <a:r>
              <a:rPr lang="en-US" sz="1800" b="1">
                <a:ea typeface="+mn-lt"/>
                <a:cs typeface="+mn-lt"/>
              </a:rPr>
              <a:t>43.0 %</a:t>
            </a:r>
          </a:p>
          <a:p>
            <a:pPr>
              <a:buClr>
                <a:srgbClr val="000000"/>
              </a:buClr>
            </a:pPr>
            <a:r>
              <a:rPr lang="en-US" sz="1800" b="1"/>
              <a:t>THUS IMPROVEMENT IN DISCOUNTS OR PROMO CODES PERCENTAGES ARE SUGGESTED.</a:t>
            </a:r>
            <a:endParaRPr lang="en-US"/>
          </a:p>
        </p:txBody>
      </p:sp>
      <p:pic>
        <p:nvPicPr>
          <p:cNvPr id="4" name="Content Placeholder 3" descr="A blue and green squares&#10;&#10;Description automatically generated">
            <a:extLst>
              <a:ext uri="{FF2B5EF4-FFF2-40B4-BE49-F238E27FC236}">
                <a16:creationId xmlns:a16="http://schemas.microsoft.com/office/drawing/2014/main" id="{836CD1CD-1B2B-224E-5E74-12E7089EBA4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30295" y="1915254"/>
            <a:ext cx="5613400" cy="37230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85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45AA-45E1-8DE2-D3D0-B2580C6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Seasonality of Product Purchases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D120B8-365E-44F4-CA11-F1639ACCD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423" y="1875114"/>
            <a:ext cx="4881804" cy="3074850"/>
          </a:xfrm>
        </p:spPr>
        <p:txBody>
          <a:bodyPr/>
          <a:lstStyle/>
          <a:p>
            <a:pPr marL="457200" indent="-457200">
              <a:buChar char="•"/>
            </a:pPr>
            <a:r>
              <a:rPr lang="en-US" sz="2400"/>
              <a:t>THE PLOT SUGGESTS THAT MOST PURCHASES</a:t>
            </a:r>
            <a:r>
              <a:rPr lang="en-US" sz="2400" b="1"/>
              <a:t> WERE DONE ANNUALLY OR EVERY 3 MONTHS.</a:t>
            </a:r>
          </a:p>
          <a:p>
            <a:pPr marL="457200" indent="-457200">
              <a:buClr>
                <a:srgbClr val="000000"/>
              </a:buClr>
              <a:buChar char="•"/>
            </a:pPr>
            <a:r>
              <a:rPr lang="en-US" sz="2400"/>
              <a:t>THIS IS AN INDICATOR OF </a:t>
            </a:r>
            <a:r>
              <a:rPr lang="en-US" sz="2400" b="1"/>
              <a:t>REPEAT PURCHASES.</a:t>
            </a:r>
          </a:p>
        </p:txBody>
      </p:sp>
      <p:pic>
        <p:nvPicPr>
          <p:cNvPr id="9" name="Picture 8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7FE7B8D9-F631-D50E-B27A-01E7D139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7" y="1871965"/>
            <a:ext cx="5558367" cy="39970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206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45AA-45E1-8DE2-D3D0-B2580C6C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56" y="449184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VARIATION OF PURCHASE AMOUNT W.R.T LOCATION</a:t>
            </a:r>
            <a:endParaRPr lang="en-US" sz="3200" b="1"/>
          </a:p>
        </p:txBody>
      </p:sp>
      <p:pic>
        <p:nvPicPr>
          <p:cNvPr id="3" name="Picture 2" descr="A graph of blue lines with names&#10;&#10;Description automatically generated">
            <a:extLst>
              <a:ext uri="{FF2B5EF4-FFF2-40B4-BE49-F238E27FC236}">
                <a16:creationId xmlns:a16="http://schemas.microsoft.com/office/drawing/2014/main" id="{57877E71-ECD4-DFDA-40FE-88895A47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8" y="1806446"/>
            <a:ext cx="10764763" cy="4599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6095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Placeholder 5" descr="A graph of shipping type&#10;&#10;Description automatically generated">
            <a:extLst>
              <a:ext uri="{FF2B5EF4-FFF2-40B4-BE49-F238E27FC236}">
                <a16:creationId xmlns:a16="http://schemas.microsoft.com/office/drawing/2014/main" id="{861E9A26-5B07-B1FD-BB25-FCF4CDC37D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469" r="1469"/>
          <a:stretch/>
        </p:blipFill>
        <p:spPr>
          <a:xfrm>
            <a:off x="1" y="10"/>
            <a:ext cx="7479157" cy="68579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745AA-45E1-8DE2-D3D0-B2580C6C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/>
              <a:t>SHIPPING TYPES</a:t>
            </a:r>
            <a:br>
              <a:rPr lang="en-US" sz="2800" b="1"/>
            </a:br>
            <a:r>
              <a:rPr lang="en-US" sz="2800" b="1"/>
              <a:t>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46F54-6E6F-14C6-7035-538E3992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8503" y="2294520"/>
            <a:ext cx="3352128" cy="2865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THE MOST PREFFERED SHIPPING TYPE AMONG CUSTOMERS WAS </a:t>
            </a:r>
            <a:r>
              <a:rPr lang="en-US" sz="1800" b="1"/>
              <a:t>FREE SHIPPING OPTION.</a:t>
            </a:r>
          </a:p>
        </p:txBody>
      </p:sp>
    </p:spTree>
    <p:extLst>
      <p:ext uri="{BB962C8B-B14F-4D97-AF65-F5344CB8AC3E}">
        <p14:creationId xmlns:p14="http://schemas.microsoft.com/office/powerpoint/2010/main" val="221338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8978-8422-5CD3-11CD-CE11121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>
                <a:solidFill>
                  <a:srgbClr val="FF0000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F029-45E0-7149-BFA5-478624FDFC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2800" b="1"/>
              <a:t>TIRTHAJIT BORAL</a:t>
            </a:r>
            <a:endParaRPr lang="en-US" sz="2800"/>
          </a:p>
          <a:p>
            <a:pPr algn="ctr">
              <a:buClr>
                <a:srgbClr val="000000"/>
              </a:buClr>
            </a:pPr>
            <a:r>
              <a:rPr lang="en-IN" sz="2800" b="1"/>
              <a:t>ATIF AKHTAR</a:t>
            </a:r>
          </a:p>
          <a:p>
            <a:pPr algn="ctr">
              <a:buClr>
                <a:srgbClr val="000000"/>
              </a:buClr>
            </a:pPr>
            <a:r>
              <a:rPr lang="en-IN" sz="2800" b="1"/>
              <a:t>MD. TARIQUE HUSSAIN</a:t>
            </a:r>
          </a:p>
          <a:p>
            <a:pPr algn="ctr">
              <a:buClr>
                <a:srgbClr val="000000"/>
              </a:buClr>
            </a:pPr>
            <a:r>
              <a:rPr lang="en-IN" sz="2800" b="1"/>
              <a:t>SUDHANSHU MISHRA</a:t>
            </a:r>
          </a:p>
        </p:txBody>
      </p:sp>
    </p:spTree>
    <p:extLst>
      <p:ext uri="{BB962C8B-B14F-4D97-AF65-F5344CB8AC3E}">
        <p14:creationId xmlns:p14="http://schemas.microsoft.com/office/powerpoint/2010/main" val="181430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745AA-45E1-8DE2-D3D0-B2580C6C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SEASON WISE</a:t>
            </a:r>
            <a:br>
              <a:rPr lang="en-US" b="1"/>
            </a:br>
            <a:r>
              <a:rPr lang="en-US" b="1"/>
              <a:t>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46F54-6E6F-14C6-7035-538E3992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6408" y="2693663"/>
            <a:ext cx="3352128" cy="2865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THE PLOT REVEALS THAT </a:t>
            </a:r>
            <a:r>
              <a:rPr lang="en-US" sz="2000" b="1"/>
              <a:t>FALL AND WINTER</a:t>
            </a:r>
            <a:r>
              <a:rPr lang="en-US" sz="2000"/>
              <a:t> ARE THE PEAK SEASONS FOR THE BUSINESS IN TERMS OF PURCHASE AMOUNT.</a:t>
            </a:r>
            <a:endParaRPr lang="en-US"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7BFDD-4F5A-9F25-F778-5FD8EA9EA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95" y="-46945"/>
            <a:ext cx="7565420" cy="69035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299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7EB-115A-957C-77D5-37C951DC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82" y="2979161"/>
            <a:ext cx="10364451" cy="1596177"/>
          </a:xfrm>
        </p:spPr>
        <p:txBody>
          <a:bodyPr/>
          <a:lstStyle/>
          <a:p>
            <a:r>
              <a:rPr lang="en-IN" b="1"/>
              <a:t>Data set 2</a:t>
            </a:r>
          </a:p>
        </p:txBody>
      </p:sp>
    </p:spTree>
    <p:extLst>
      <p:ext uri="{BB962C8B-B14F-4D97-AF65-F5344CB8AC3E}">
        <p14:creationId xmlns:p14="http://schemas.microsoft.com/office/powerpoint/2010/main" val="258411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4076-66E1-8D3D-2325-DF7AEFF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52356" cy="1233320"/>
          </a:xfrm>
        </p:spPr>
        <p:txBody>
          <a:bodyPr/>
          <a:lstStyle/>
          <a:p>
            <a:r>
              <a:rPr lang="en-IN" b="1"/>
              <a:t>Data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2BC84-702B-B572-14E7-79CC852F529C}"/>
              </a:ext>
            </a:extLst>
          </p:cNvPr>
          <p:cNvSpPr txBox="1"/>
          <p:nvPr/>
        </p:nvSpPr>
        <p:spPr>
          <a:xfrm>
            <a:off x="255363" y="1943962"/>
            <a:ext cx="39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Features and their data types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6DC96-B12D-474C-3CA4-561D28C0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3" y="2385391"/>
            <a:ext cx="2972058" cy="27662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06F308-E62D-64B5-3E2B-9125E3F9ECE7}"/>
              </a:ext>
            </a:extLst>
          </p:cNvPr>
          <p:cNvSpPr txBox="1"/>
          <p:nvPr/>
        </p:nvSpPr>
        <p:spPr>
          <a:xfrm>
            <a:off x="3517940" y="1943962"/>
            <a:ext cx="314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Data Info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54DBF7-4F01-6792-6E9F-01BC91FD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40" y="2313293"/>
            <a:ext cx="3703468" cy="2838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69EE96-497C-65CD-72C8-1A4EDAD10EA0}"/>
              </a:ext>
            </a:extLst>
          </p:cNvPr>
          <p:cNvSpPr txBox="1"/>
          <p:nvPr/>
        </p:nvSpPr>
        <p:spPr>
          <a:xfrm>
            <a:off x="7445290" y="1894662"/>
            <a:ext cx="411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Data Describe: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B59F55-1A57-E4F7-7155-EFB19436E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844" y="2313294"/>
            <a:ext cx="3750693" cy="28388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35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5F61-77A1-08DD-93A5-ABD90508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C56C-3170-25DC-45B6-5A345D734862}"/>
              </a:ext>
            </a:extLst>
          </p:cNvPr>
          <p:cNvSpPr txBox="1"/>
          <p:nvPr/>
        </p:nvSpPr>
        <p:spPr>
          <a:xfrm>
            <a:off x="913775" y="2214694"/>
            <a:ext cx="1024455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No Duplicate Value present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No missing values present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Dimension of Data set indicates that we have 99457 rows and 10 columns also known as features of our data </a:t>
            </a:r>
          </a:p>
        </p:txBody>
      </p:sp>
    </p:spTree>
    <p:extLst>
      <p:ext uri="{BB962C8B-B14F-4D97-AF65-F5344CB8AC3E}">
        <p14:creationId xmlns:p14="http://schemas.microsoft.com/office/powerpoint/2010/main" val="285302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642F-0043-6B05-4AE2-EF11B656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Cleaning and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551E2-0ED4-776F-0EB4-98A7B3253AD6}"/>
              </a:ext>
            </a:extLst>
          </p:cNvPr>
          <p:cNvSpPr txBox="1"/>
          <p:nvPr/>
        </p:nvSpPr>
        <p:spPr>
          <a:xfrm>
            <a:off x="1060173" y="2214694"/>
            <a:ext cx="10218051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Using the invoice data we are extracting date information in terms of month and year, and adding two new column called month and year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Using the data like quantity and price we have created a new column expressing the total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7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688C-462B-63D3-2EA3-D480467B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581E7-4C0C-D596-3200-DAF7580D1433}"/>
              </a:ext>
            </a:extLst>
          </p:cNvPr>
          <p:cNvSpPr txBox="1"/>
          <p:nvPr/>
        </p:nvSpPr>
        <p:spPr>
          <a:xfrm>
            <a:off x="1378226" y="2214694"/>
            <a:ext cx="587071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Distribution based on gender: </a:t>
            </a:r>
            <a:r>
              <a:rPr lang="en-IN" sz="2000" b="1"/>
              <a:t>Male 40.2%</a:t>
            </a:r>
            <a:r>
              <a:rPr lang="en-IN" sz="2000"/>
              <a:t> and </a:t>
            </a:r>
            <a:r>
              <a:rPr lang="en-IN" sz="2000" b="1"/>
              <a:t>Female 59.8%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We have</a:t>
            </a:r>
            <a:r>
              <a:rPr lang="en-IN" sz="2000" b="1"/>
              <a:t> 8</a:t>
            </a:r>
            <a:r>
              <a:rPr lang="en-IN" sz="2000"/>
              <a:t> different or</a:t>
            </a:r>
            <a:r>
              <a:rPr lang="en-IN" sz="2000" b="1"/>
              <a:t> unique</a:t>
            </a:r>
            <a:r>
              <a:rPr lang="en-IN" sz="2000"/>
              <a:t> categories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Distribution of Transaction across different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7BEDC-8946-99D9-DDC6-C1C5A2C7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61" y="2492884"/>
            <a:ext cx="3779070" cy="37487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D28EC-84C3-A56C-483A-444E6109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26" y="3656079"/>
            <a:ext cx="5221357" cy="25834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126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6C78D-9055-3F48-7591-AA575D12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94" y="2301896"/>
            <a:ext cx="5514392" cy="36827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704721" y="3075338"/>
            <a:ext cx="4679821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From the distribution across category we get that </a:t>
            </a:r>
            <a:r>
              <a:rPr lang="en-IN" sz="2400" b="1"/>
              <a:t>clothing </a:t>
            </a:r>
            <a:r>
              <a:rPr lang="en-IN" sz="2400"/>
              <a:t>was  having the </a:t>
            </a:r>
            <a:r>
              <a:rPr lang="en-IN" sz="2400" b="1"/>
              <a:t>highest</a:t>
            </a:r>
            <a:r>
              <a:rPr lang="en-IN" sz="2400"/>
              <a:t> count and </a:t>
            </a:r>
            <a:r>
              <a:rPr lang="en-IN" sz="2400" b="1"/>
              <a:t>books</a:t>
            </a:r>
            <a:r>
              <a:rPr lang="en-IN" sz="2400"/>
              <a:t> was </a:t>
            </a:r>
            <a:r>
              <a:rPr lang="en-IN" sz="2400" b="1"/>
              <a:t>lowest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008655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704721" y="2760862"/>
            <a:ext cx="4123440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Distribution of the category between the male and female to understand the trend of item within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F9C66-3911-10E7-A246-BE555780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3" y="1959428"/>
            <a:ext cx="5673013" cy="42625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4223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632150" y="2228671"/>
            <a:ext cx="55143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Distribution of the different mode of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no of transaction was highest in </a:t>
            </a:r>
            <a:r>
              <a:rPr lang="en-IN" b="1"/>
              <a:t>cash with 44447 </a:t>
            </a:r>
            <a:r>
              <a:rPr lang="en-IN"/>
              <a:t>and least in </a:t>
            </a:r>
            <a:r>
              <a:rPr lang="en-IN" b="1"/>
              <a:t>debit card with 20079 </a:t>
            </a:r>
            <a:r>
              <a:rPr lang="en-IN"/>
              <a:t>and the  third mode of payment that is credit card was 34931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average of amount paid in form of cash was 2538 which is almost similar to other mode of transaction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Though the customer used cash for maximum time the </a:t>
            </a:r>
            <a:r>
              <a:rPr lang="en-IN" b="1"/>
              <a:t>large amount was still favoured to be paid using credit or debit card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Whereas cash was mostly used for lesser or small amount of transaction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38179-DB6C-F9D8-1BF5-2A07963A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36" y="2090056"/>
            <a:ext cx="5599058" cy="43261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814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571674" y="2954385"/>
            <a:ext cx="473295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/>
              <a:t>Females</a:t>
            </a:r>
            <a:r>
              <a:rPr lang="en-IN" sz="2400"/>
              <a:t> were the one who used cash as frequent mode of transaction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52ECE-AF76-C2BD-821E-4E9353CC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20" y="2006081"/>
            <a:ext cx="5788314" cy="44600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8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C569-9BBA-F364-6FD6-F9EA9F27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Online Retail Transaction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CA3D-C320-1CB9-903A-05DF1C338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>
                <a:solidFill>
                  <a:srgbClr val="0070C0"/>
                </a:solidFill>
              </a:rPr>
              <a:t>PROBLEM-1</a:t>
            </a:r>
          </a:p>
        </p:txBody>
      </p:sp>
    </p:spTree>
    <p:extLst>
      <p:ext uri="{BB962C8B-B14F-4D97-AF65-F5344CB8AC3E}">
        <p14:creationId xmlns:p14="http://schemas.microsoft.com/office/powerpoint/2010/main" val="4075479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1209067" y="1724818"/>
            <a:ext cx="724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Distribution of transaction in each shopping mall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51D92-832C-497A-0BD9-5DE01E77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6" y="2215303"/>
            <a:ext cx="10465786" cy="42270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469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1209067" y="1724818"/>
            <a:ext cx="724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Average total amount spent by shopping mall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69F5-5A82-D016-C13E-7AFD961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2" y="2304660"/>
            <a:ext cx="9212807" cy="38093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1670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1209067" y="1724818"/>
            <a:ext cx="724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Age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3B4BD-EE54-9AB3-A34B-4CFAAFAE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7" y="2425959"/>
            <a:ext cx="10729709" cy="39899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170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1209067" y="2293985"/>
            <a:ext cx="4034630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Monthly transaction counts tells us that </a:t>
            </a:r>
            <a:r>
              <a:rPr lang="en-IN" sz="2000" b="1"/>
              <a:t>January was the month where the sale was highest 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>
                <a:effectLst/>
              </a:rPr>
              <a:t>Total amount spent variations across various months and year :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A352D-BCFB-03B0-0131-71F94C83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38" y="2169486"/>
            <a:ext cx="5125982" cy="40326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BCFEE-58DB-376E-948D-023564F4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7" y="4109617"/>
            <a:ext cx="2771443" cy="21063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7A04B8-1FE3-152E-EEF2-D64BCF8C4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72" y="4109617"/>
            <a:ext cx="2951424" cy="21063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9542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EDB81-4FF0-24A8-E60E-BDFB7D0FA4FD}"/>
              </a:ext>
            </a:extLst>
          </p:cNvPr>
          <p:cNvSpPr txBox="1"/>
          <p:nvPr/>
        </p:nvSpPr>
        <p:spPr>
          <a:xfrm>
            <a:off x="1209067" y="2293985"/>
            <a:ext cx="403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Monthly transaction counts tells us that January was the month where the sale was highest .</a:t>
            </a:r>
          </a:p>
          <a:p>
            <a:r>
              <a:rPr lang="en-US" i="0">
                <a:effectLst/>
              </a:rPr>
              <a:t>Total amount spent variations across various months and year :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98296-FB7C-EC02-9612-2219F79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5" y="1918649"/>
            <a:ext cx="12063505" cy="47018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02610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3B190-1AE9-8E11-602F-119A2A72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10" y="1782148"/>
            <a:ext cx="7003387" cy="47422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75394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A8B-D801-EF14-F3E8-AFDE412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F8662-3C25-23AC-D74A-E5212674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64" y="1797005"/>
            <a:ext cx="8919391" cy="47049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79861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D333-9CC0-4B7D-AA3B-B48EDB88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EB61-F183-5C7E-4574-11DB21CECB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BOTH THE DATASETS, </a:t>
            </a:r>
            <a:r>
              <a:rPr lang="en-US" b="1"/>
              <a:t>CLOTHING</a:t>
            </a:r>
            <a:r>
              <a:rPr lang="en-US"/>
              <a:t> WAS THE MOST PREFERRED BUY AMONG THE CUSTOMER SEGMENT.</a:t>
            </a:r>
          </a:p>
          <a:p>
            <a:pPr>
              <a:buClr>
                <a:srgbClr val="000000"/>
              </a:buClr>
            </a:pPr>
            <a:r>
              <a:rPr lang="en-US"/>
              <a:t>IN 1ST DATASET, </a:t>
            </a:r>
            <a:r>
              <a:rPr lang="en-US" b="1"/>
              <a:t>ALL THE PAYMENT METHODS WERE EQUALLY PREFFERED</a:t>
            </a:r>
            <a:r>
              <a:rPr lang="en-US"/>
              <a:t> BUT IN THE 2ND DATASET CUSTOMER MOSTLY PREFERRED TO </a:t>
            </a:r>
            <a:r>
              <a:rPr lang="en-US" b="1"/>
              <a:t>PAY USING CASH</a:t>
            </a:r>
            <a:r>
              <a:rPr lang="en-US"/>
              <a:t>.</a:t>
            </a:r>
          </a:p>
          <a:p>
            <a:pPr>
              <a:buClr>
                <a:srgbClr val="000000"/>
              </a:buClr>
            </a:pPr>
            <a:r>
              <a:rPr lang="en-US" b="1"/>
              <a:t>Fall and winter</a:t>
            </a:r>
            <a:r>
              <a:rPr lang="en-US"/>
              <a:t> were the peak season for dataset 1. however</a:t>
            </a:r>
            <a:r>
              <a:rPr lang="en-US" b="1"/>
              <a:t> late winter from </a:t>
            </a:r>
            <a:r>
              <a:rPr lang="en-US" b="1" err="1"/>
              <a:t>january</a:t>
            </a:r>
            <a:r>
              <a:rPr lang="en-US" b="1"/>
              <a:t> </a:t>
            </a:r>
            <a:r>
              <a:rPr lang="en-US"/>
              <a:t>was the peak season for dataset 2.</a:t>
            </a:r>
          </a:p>
          <a:p>
            <a:pPr>
              <a:buClr>
                <a:srgbClr val="00000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C569-9BBA-F364-6FD6-F9EA9F27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EXTRACTING LEGAL INSIGHTS FROM FIR IMAGES BY NLP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CA3D-C320-1CB9-903A-05DF1C338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3600">
                <a:solidFill>
                  <a:srgbClr val="0070C0"/>
                </a:solidFill>
              </a:rPr>
              <a:t>PROBLEM-2</a:t>
            </a:r>
          </a:p>
        </p:txBody>
      </p:sp>
    </p:spTree>
    <p:extLst>
      <p:ext uri="{BB962C8B-B14F-4D97-AF65-F5344CB8AC3E}">
        <p14:creationId xmlns:p14="http://schemas.microsoft.com/office/powerpoint/2010/main" val="132055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E5D0E-83A3-1CDB-2A37-DF4BAF0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Content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DDF7F-22AF-EA2C-DE18-DD7BD8A8ED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800" cap="none">
                <a:latin typeface="Arial"/>
                <a:cs typeface="Arial"/>
              </a:rPr>
              <a:t>Introduction to Dataset </a:t>
            </a:r>
          </a:p>
          <a:p>
            <a:r>
              <a:rPr lang="en-IN" sz="2800" cap="none">
                <a:latin typeface="Arial"/>
                <a:cs typeface="Arial"/>
              </a:rPr>
              <a:t>Libraries</a:t>
            </a:r>
          </a:p>
          <a:p>
            <a:r>
              <a:rPr lang="en-IN" sz="2800" cap="none">
                <a:latin typeface="Arial"/>
                <a:cs typeface="Arial"/>
              </a:rPr>
              <a:t>Image Preprocessing</a:t>
            </a:r>
          </a:p>
          <a:p>
            <a:r>
              <a:rPr lang="en-IN" sz="2800" cap="none">
                <a:latin typeface="Arial"/>
                <a:cs typeface="Arial"/>
              </a:rPr>
              <a:t>Text Extraction process </a:t>
            </a:r>
          </a:p>
          <a:p>
            <a:r>
              <a:rPr lang="en-IN" sz="2800" cap="none">
                <a:latin typeface="Arial"/>
                <a:cs typeface="Arial"/>
              </a:rPr>
              <a:t>Text Extraction Result</a:t>
            </a:r>
          </a:p>
          <a:p>
            <a:r>
              <a:rPr lang="en-IN" sz="2800" cap="none">
                <a:latin typeface="Arial"/>
                <a:cs typeface="Arial"/>
              </a:rPr>
              <a:t>Conclusion </a:t>
            </a:r>
          </a:p>
          <a:p>
            <a:endParaRPr lang="en-IN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E5D0E-83A3-1CDB-2A37-DF4BAF0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Content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DDF7F-22AF-EA2C-DE18-DD7BD8A8ED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cap="none">
                <a:latin typeface="Arial"/>
                <a:cs typeface="Arial"/>
              </a:rPr>
              <a:t>Introduction</a:t>
            </a:r>
          </a:p>
          <a:p>
            <a:r>
              <a:rPr lang="en-IN" sz="2800" cap="none">
                <a:latin typeface="Arial"/>
                <a:cs typeface="Arial"/>
              </a:rPr>
              <a:t>Libraries</a:t>
            </a:r>
          </a:p>
          <a:p>
            <a:r>
              <a:rPr lang="en-IN" sz="2800" cap="none">
                <a:latin typeface="Arial"/>
                <a:cs typeface="Arial"/>
              </a:rPr>
              <a:t>Data description</a:t>
            </a:r>
          </a:p>
          <a:p>
            <a:r>
              <a:rPr lang="en-IN" sz="2800" cap="none">
                <a:latin typeface="Arial"/>
                <a:cs typeface="Arial"/>
              </a:rPr>
              <a:t>Exploratory Data Analysis(EDA)</a:t>
            </a:r>
          </a:p>
          <a:p>
            <a:endParaRPr lang="en-IN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59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4E843C5-E258-463E-B6A7-03E24286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0BCC06-49B5-41A2-BE06-72CD50162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DA5EE1A8-1853-47FD-B2AF-F9B30F6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A close-up of a document&#10;&#10;Description automatically generated">
            <a:extLst>
              <a:ext uri="{FF2B5EF4-FFF2-40B4-BE49-F238E27FC236}">
                <a16:creationId xmlns:a16="http://schemas.microsoft.com/office/drawing/2014/main" id="{DD551044-48DA-D7DF-C511-9815C4C8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50" y="1495618"/>
            <a:ext cx="3372876" cy="49572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08740F-F74B-4D7C-A4BC-B980C99F7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 descr="A close-up of a document&#10;&#10;Description automatically generated">
            <a:extLst>
              <a:ext uri="{FF2B5EF4-FFF2-40B4-BE49-F238E27FC236}">
                <a16:creationId xmlns:a16="http://schemas.microsoft.com/office/drawing/2014/main" id="{879F61C5-49CB-E0AD-8368-A6CF8E1B68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7056003" y="1500057"/>
            <a:ext cx="3372877" cy="49572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0889D-AFA9-57C0-1BCE-15CF635D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50" y="333573"/>
            <a:ext cx="10492805" cy="1364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DATASET SAMPLE IMAGES OF FIR</a:t>
            </a:r>
          </a:p>
        </p:txBody>
      </p:sp>
    </p:spTree>
    <p:extLst>
      <p:ext uri="{BB962C8B-B14F-4D97-AF65-F5344CB8AC3E}">
        <p14:creationId xmlns:p14="http://schemas.microsoft.com/office/powerpoint/2010/main" val="2994481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889D-AFA9-57C0-1BCE-15CF635D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PYTHON LIBRARIES AND TECHNIQUES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251FC-B8BC-0947-70A1-21995F235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NUMPY</a:t>
            </a:r>
          </a:p>
          <a:p>
            <a:pPr>
              <a:buClr>
                <a:srgbClr val="000000"/>
              </a:buClr>
            </a:pPr>
            <a:r>
              <a:rPr lang="en-US" sz="2400"/>
              <a:t>MATPLOTLIB</a:t>
            </a:r>
          </a:p>
          <a:p>
            <a:pPr>
              <a:buClr>
                <a:srgbClr val="000000"/>
              </a:buClr>
            </a:pPr>
            <a:r>
              <a:rPr lang="en-US" sz="2400"/>
              <a:t>OPENCV</a:t>
            </a:r>
          </a:p>
          <a:p>
            <a:pPr>
              <a:buClr>
                <a:srgbClr val="000000"/>
              </a:buClr>
            </a:pPr>
            <a:r>
              <a:rPr lang="en-US" sz="2400"/>
              <a:t>PYTESSERACT (FOR OPTICAL CHARACTER RECOGNITION)</a:t>
            </a:r>
          </a:p>
        </p:txBody>
      </p:sp>
    </p:spTree>
    <p:extLst>
      <p:ext uri="{BB962C8B-B14F-4D97-AF65-F5344CB8AC3E}">
        <p14:creationId xmlns:p14="http://schemas.microsoft.com/office/powerpoint/2010/main" val="3380255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and grey striped background&#10;&#10;Description automatically generated">
            <a:extLst>
              <a:ext uri="{FF2B5EF4-FFF2-40B4-BE49-F238E27FC236}">
                <a16:creationId xmlns:a16="http://schemas.microsoft.com/office/drawing/2014/main" id="{AA531695-871E-56C9-27A8-F8759D14FB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35539" y="3016920"/>
            <a:ext cx="10318106" cy="293958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53" y="974081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IMAGE PREPROCESSING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10963-2BE7-4852-889F-1E4CAB847C72}"/>
              </a:ext>
            </a:extLst>
          </p:cNvPr>
          <p:cNvSpPr txBox="1"/>
          <p:nvPr/>
        </p:nvSpPr>
        <p:spPr>
          <a:xfrm>
            <a:off x="921542" y="2457446"/>
            <a:ext cx="8309240" cy="383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RESIZING TO 1000 X 700 PIXELS</a:t>
            </a:r>
          </a:p>
        </p:txBody>
      </p:sp>
    </p:spTree>
    <p:extLst>
      <p:ext uri="{BB962C8B-B14F-4D97-AF65-F5344CB8AC3E}">
        <p14:creationId xmlns:p14="http://schemas.microsoft.com/office/powerpoint/2010/main" val="2500954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7AADB9D7-C901-14DA-24B3-CFA0D6D07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5"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1358901"/>
            <a:ext cx="5280026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IMAGE PREPROCESSING</a:t>
            </a:r>
            <a:endParaRPr lang="en-US" sz="48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E84F60-F1E1-C3D4-5D21-738E06C06D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0148" y="4165600"/>
            <a:ext cx="5140954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IMAGE RESIZED TO 1000 X 700 PIXELS</a:t>
            </a:r>
          </a:p>
        </p:txBody>
      </p:sp>
    </p:spTree>
    <p:extLst>
      <p:ext uri="{BB962C8B-B14F-4D97-AF65-F5344CB8AC3E}">
        <p14:creationId xmlns:p14="http://schemas.microsoft.com/office/powerpoint/2010/main" val="1678127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87190E-D1FF-6C61-8F0A-509856D2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276813"/>
            <a:ext cx="6299887" cy="44555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0C1743-9D5D-D81E-DDD4-1F8E231C0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IMAGE CONVERSION TO RGB FORMAT.</a:t>
            </a:r>
          </a:p>
          <a:p>
            <a:r>
              <a:rPr lang="en-US" sz="1800" cap="none"/>
              <a:t>Preprocessing of the image allows the better readability and ultimately helps in more accurate extraction of information.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IMAGE PREPROCESSING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6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53" y="974081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TEXT EXTRACTION USING PYTESSERACT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12C4C3-8320-5C53-447E-DA0F8AC7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49" y="2186744"/>
            <a:ext cx="11144704" cy="4105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7081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53" y="974081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TEXT EXTRACTION USING PYTESSERACT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D60369F-8A9B-5C27-C002-ADFC0C888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99" y="2251052"/>
            <a:ext cx="9434287" cy="41459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56477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53" y="974081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TEXT EXTRACTION RESULT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4C5D531D-9EE2-C302-5AF0-AC35B4860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22" y="2356505"/>
            <a:ext cx="9918096" cy="38987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880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1" y="381414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IPC SECTION DATASET SAMPLE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F11FA-9471-80C0-04DB-BA79BF1BAB80}"/>
              </a:ext>
            </a:extLst>
          </p:cNvPr>
          <p:cNvSpPr txBox="1"/>
          <p:nvPr/>
        </p:nvSpPr>
        <p:spPr>
          <a:xfrm>
            <a:off x="842255" y="1546436"/>
            <a:ext cx="10466061" cy="51860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ea typeface="+mn-lt"/>
                <a:cs typeface="+mn-lt"/>
              </a:rPr>
              <a:t>ipc_dataset</a:t>
            </a:r>
            <a:r>
              <a:rPr lang="en-US" sz="1600" b="1">
                <a:ea typeface="+mn-lt"/>
                <a:cs typeface="+mn-lt"/>
              </a:rPr>
              <a:t>= {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'2': ['punishment', 'offenses', 'committed', 'within', '</a:t>
            </a:r>
            <a:r>
              <a:rPr lang="en-US" sz="1600" b="1" err="1">
                <a:ea typeface="+mn-lt"/>
                <a:cs typeface="+mn-lt"/>
              </a:rPr>
              <a:t>india</a:t>
            </a:r>
            <a:r>
              <a:rPr lang="en-US" sz="1600" b="1">
                <a:ea typeface="+mn-lt"/>
                <a:cs typeface="+mn-lt"/>
              </a:rPr>
              <a:t>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'3': ['punishment', 'offenses', 'committed', 'beyond', 'law', 'tried', 'within', '</a:t>
            </a:r>
            <a:r>
              <a:rPr lang="en-US" sz="1600" b="1" err="1">
                <a:ea typeface="+mn-lt"/>
                <a:cs typeface="+mn-lt"/>
              </a:rPr>
              <a:t>india</a:t>
            </a:r>
            <a:r>
              <a:rPr lang="en-US" sz="1600" b="1">
                <a:ea typeface="+mn-lt"/>
                <a:cs typeface="+mn-lt"/>
              </a:rPr>
              <a:t>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'4': ['extension', 'code', 'extra-territorial', 'offenses'],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'8': ['gender'],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'11': ['person'],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'19': ['judge'],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'20': ['court', 'justice'],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'21': ['public servant'],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'22': ['movable property'],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'23': ['wrongful gain'],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'24': ['wrongful loss'],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'25': ['gaining wrongfully', 'losing wrongfully'],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'26': ['dishonestly', 'fraudulently', 'reason to believe'],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'34': ['acts', 'several persons', 'common intention'],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'35': ['act', 'criminal', 'criminal knowledge', 'intention'],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'36': ['effect caused', 'partly', 'omission'],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'37': ['cooperation', 'constituting', 'offense'],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'38': ['persons concerned', 'guilty', 'different offenses'],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    }</a:t>
            </a:r>
            <a:endParaRPr lang="en-US" sz="1600" b="1"/>
          </a:p>
          <a:p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  </a:t>
            </a:r>
            <a:endParaRPr lang="en-US" sz="110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94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1" y="381414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IPC SPECIFICATION FROM TEXT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9BB1E8D-8CEF-3745-5FE4-255022BE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65" y="1537700"/>
            <a:ext cx="9797144" cy="49437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503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92E6BB-DAE2-6B85-2B89-930BECB8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datasets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AC9FBB-F3D8-0654-E2F1-7716C6BD4C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prstClr val="black"/>
              </a:buClr>
            </a:pPr>
            <a:r>
              <a:rPr lang="en-US" sz="1800">
                <a:ea typeface="+mn-lt"/>
                <a:cs typeface="+mn-lt"/>
              </a:rPr>
              <a:t>this dataset collects vital information for </a:t>
            </a:r>
            <a:r>
              <a:rPr lang="en-US" sz="1800" err="1">
                <a:ea typeface="+mn-lt"/>
                <a:cs typeface="+mn-lt"/>
              </a:rPr>
              <a:t>organisations</a:t>
            </a:r>
            <a:r>
              <a:rPr lang="en-US" sz="1800">
                <a:ea typeface="+mn-lt"/>
                <a:cs typeface="+mn-lt"/>
              </a:rPr>
              <a:t> looking to improve their client base understanding by including a variety of factors connected to customer purchase habits. Age, gender, purchase amount, preferred payment methods, frequency of transactions, and feedback ratings are among the aspects that customers can choose from.</a:t>
            </a:r>
            <a:endParaRPr lang="en-US"/>
          </a:p>
          <a:p>
            <a:pPr>
              <a:buClr>
                <a:srgbClr val="000000"/>
              </a:buClr>
            </a:pPr>
            <a:r>
              <a:rPr lang="en-US" sz="1800">
                <a:ea typeface="+mn-lt"/>
                <a:cs typeface="+mn-lt"/>
              </a:rPr>
              <a:t> Data is also provided on the kinds of goods bought, how often they buy, when they like to shop, and how they use special offers. </a:t>
            </a:r>
          </a:p>
          <a:p>
            <a:pPr>
              <a:buClr>
                <a:srgbClr val="000000"/>
              </a:buClr>
            </a:pPr>
            <a:r>
              <a:rPr lang="en-US" sz="1800">
                <a:ea typeface="+mn-lt"/>
                <a:cs typeface="+mn-lt"/>
              </a:rPr>
              <a:t>This 4720-record dataset provides a starting point for companies wishing to use data-driven insights to improve decision-making and customer-focused strategy.</a:t>
            </a:r>
            <a:endParaRPr lang="en-US" sz="1800"/>
          </a:p>
          <a:p>
            <a:pPr>
              <a:buClr>
                <a:srgbClr val="000000"/>
              </a:buClr>
            </a:pPr>
            <a:endParaRPr lang="en-US" sz="1600">
              <a:solidFill>
                <a:srgbClr val="FF0000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259379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1" y="381414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IPC SPECIFICATION RESULT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8D88D1-34EC-8C68-A6F5-1BD863B5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856" y="1717634"/>
            <a:ext cx="9942287" cy="45596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33577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8F107-C8A0-C2DD-208A-EF3097A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1" y="381414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IPC SPECIFICATION RESULT</a:t>
            </a:r>
            <a:endParaRPr lang="en-US" sz="4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A1F8D1-C308-3633-5246-BA7EAD3E5C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390" t="63" r="130" b="-255"/>
          <a:stretch/>
        </p:blipFill>
        <p:spPr>
          <a:xfrm>
            <a:off x="1366310" y="1760365"/>
            <a:ext cx="9579984" cy="35687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E593A-75E0-8473-AF9B-9F70D34AAB6F}"/>
              </a:ext>
            </a:extLst>
          </p:cNvPr>
          <p:cNvSpPr txBox="1"/>
          <p:nvPr/>
        </p:nvSpPr>
        <p:spPr>
          <a:xfrm>
            <a:off x="1170039" y="5732206"/>
            <a:ext cx="996007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/>
              <a:t>As we can see in the above results that some FIR does not conclude to any IPC section but some like the FIR of </a:t>
            </a:r>
            <a:r>
              <a:rPr lang="en-IN" b="1"/>
              <a:t>Women PSWOMEN-0030-2017-8528_1.jpg</a:t>
            </a:r>
            <a:r>
              <a:rPr lang="en-IN"/>
              <a:t>: concludes with </a:t>
            </a:r>
            <a:r>
              <a:rPr lang="en-IN" b="1"/>
              <a:t>IPC section 34 and 74</a:t>
            </a:r>
          </a:p>
        </p:txBody>
      </p:sp>
    </p:spTree>
    <p:extLst>
      <p:ext uri="{BB962C8B-B14F-4D97-AF65-F5344CB8AC3E}">
        <p14:creationId xmlns:p14="http://schemas.microsoft.com/office/powerpoint/2010/main" val="1855506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F7CB-8352-0B6E-E89C-29F42B4F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CONCLUSIVE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7830-45AB-9B61-A655-6E7E697C7D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cap="none" dirty="0"/>
              <a:t>The employed algorithm converts the extracted  text using OCR technique to a vector of keywords. The keywords are then mapped to the IPC Section dataset whose example instance was shown previously.</a:t>
            </a:r>
          </a:p>
          <a:p>
            <a:pPr>
              <a:buClr>
                <a:srgbClr val="000000"/>
              </a:buClr>
            </a:pPr>
            <a:r>
              <a:rPr lang="en-US" sz="2400" cap="none" dirty="0"/>
              <a:t>Our Algorithm has an accuracy of 45% where it is able to extract information from the given image of the FIR and classify that FIR to a particular Indian Penal Code(IPC) section.</a:t>
            </a:r>
          </a:p>
          <a:p>
            <a:pPr>
              <a:buClr>
                <a:srgbClr val="000000"/>
              </a:buClr>
            </a:pPr>
            <a:r>
              <a:rPr lang="en-US" sz="2400" cap="none" dirty="0"/>
              <a:t>This reduces the manual t and tedious ask of classifying the FIR to a particular IPC section.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9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F7CB-8352-0B6E-E89C-29F42B4F9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387551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18D-D203-DD21-7A15-C4C174E9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Python Libraries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EE0C2-E295-BF57-E0CE-EE9B2E4480FC}"/>
              </a:ext>
            </a:extLst>
          </p:cNvPr>
          <p:cNvSpPr txBox="1"/>
          <p:nvPr/>
        </p:nvSpPr>
        <p:spPr>
          <a:xfrm>
            <a:off x="1099930" y="2345635"/>
            <a:ext cx="9727096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800"/>
              <a:t>Pandas 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IN" sz="2800" err="1"/>
              <a:t>Numpy</a:t>
            </a:r>
            <a:r>
              <a:rPr lang="en-IN" sz="280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IN" sz="2800"/>
              <a:t>Matplotlib </a:t>
            </a:r>
          </a:p>
          <a:p>
            <a:pPr marL="285750" indent="-285750">
              <a:buFont typeface="Arial"/>
              <a:buChar char="•"/>
            </a:pPr>
            <a:r>
              <a:rPr lang="en-IN" sz="2800"/>
              <a:t>Seaborn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3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7EB-115A-957C-77D5-37C951DC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82" y="2979161"/>
            <a:ext cx="10364451" cy="1596177"/>
          </a:xfrm>
        </p:spPr>
        <p:txBody>
          <a:bodyPr/>
          <a:lstStyle/>
          <a:p>
            <a:r>
              <a:rPr lang="en-IN" b="1"/>
              <a:t>Data set 1</a:t>
            </a:r>
          </a:p>
        </p:txBody>
      </p:sp>
    </p:spTree>
    <p:extLst>
      <p:ext uri="{BB962C8B-B14F-4D97-AF65-F5344CB8AC3E}">
        <p14:creationId xmlns:p14="http://schemas.microsoft.com/office/powerpoint/2010/main" val="42685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4076-66E1-8D3D-2325-DF7AEFFE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6F308-E62D-64B5-3E2B-9125E3F9ECE7}"/>
              </a:ext>
            </a:extLst>
          </p:cNvPr>
          <p:cNvSpPr txBox="1"/>
          <p:nvPr/>
        </p:nvSpPr>
        <p:spPr>
          <a:xfrm>
            <a:off x="1073755" y="1937826"/>
            <a:ext cx="314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Data Info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69EE96-497C-65CD-72C8-1A4EDAD10EA0}"/>
              </a:ext>
            </a:extLst>
          </p:cNvPr>
          <p:cNvSpPr txBox="1"/>
          <p:nvPr/>
        </p:nvSpPr>
        <p:spPr>
          <a:xfrm>
            <a:off x="6538147" y="1894662"/>
            <a:ext cx="411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Data Describe: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1435A-F3CA-30EC-A8CA-0A7A1232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313" y="2506151"/>
            <a:ext cx="5280898" cy="36263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E06F-5299-ECF0-91BB-F9AD6539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18" y="2505899"/>
            <a:ext cx="4381880" cy="36274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2860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5F61-77A1-08DD-93A5-ABD90508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C56C-3170-25DC-45B6-5A345D734862}"/>
              </a:ext>
            </a:extLst>
          </p:cNvPr>
          <p:cNvSpPr txBox="1"/>
          <p:nvPr/>
        </p:nvSpPr>
        <p:spPr>
          <a:xfrm>
            <a:off x="913775" y="2214694"/>
            <a:ext cx="1024455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No Duplicate Value present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No missing values present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Dimension of Data set indicates that we have 3900 rows and 17 columns also known as features of our data.</a:t>
            </a:r>
          </a:p>
        </p:txBody>
      </p:sp>
    </p:spTree>
    <p:extLst>
      <p:ext uri="{BB962C8B-B14F-4D97-AF65-F5344CB8AC3E}">
        <p14:creationId xmlns:p14="http://schemas.microsoft.com/office/powerpoint/2010/main" val="14748752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1387</Words>
  <Application>Microsoft Office PowerPoint</Application>
  <PresentationFormat>Widescreen</PresentationFormat>
  <Paragraphs>171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Bookman Old Style</vt:lpstr>
      <vt:lpstr>Calibri</vt:lpstr>
      <vt:lpstr>Consolas</vt:lpstr>
      <vt:lpstr>Tw Cen MT</vt:lpstr>
      <vt:lpstr>Droplet</vt:lpstr>
      <vt:lpstr>Data-thon VAIDYUTAK 3.0 submissions</vt:lpstr>
      <vt:lpstr>TEAM Members</vt:lpstr>
      <vt:lpstr>Online Retail Transaction analysis</vt:lpstr>
      <vt:lpstr>Content</vt:lpstr>
      <vt:lpstr>Introduction to datasets</vt:lpstr>
      <vt:lpstr>Python Libraries used</vt:lpstr>
      <vt:lpstr>Data set 1</vt:lpstr>
      <vt:lpstr>Data information</vt:lpstr>
      <vt:lpstr>Data Information</vt:lpstr>
      <vt:lpstr>Exploratory data analysis</vt:lpstr>
      <vt:lpstr>Top-Selling Products and Categories</vt:lpstr>
      <vt:lpstr>Analyzing purchasing behavior</vt:lpstr>
      <vt:lpstr>Analyzing purchasing behavior</vt:lpstr>
      <vt:lpstr>Customer Ratings and Product Satisfaction</vt:lpstr>
      <vt:lpstr>IMPROVEMENT AREAS</vt:lpstr>
      <vt:lpstr>Impact of Discounts or Promotions</vt:lpstr>
      <vt:lpstr>Seasonality of Product Purchases</vt:lpstr>
      <vt:lpstr>VARIATION OF PURCHASE AMOUNT W.R.T LOCATION</vt:lpstr>
      <vt:lpstr>SHIPPING TYPES ANALYSIS</vt:lpstr>
      <vt:lpstr>SEASON WISE STATISTICS</vt:lpstr>
      <vt:lpstr>Data set 2</vt:lpstr>
      <vt:lpstr>Data information</vt:lpstr>
      <vt:lpstr>Data Information</vt:lpstr>
      <vt:lpstr>Data Cleaning and Preprocessing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Conclusion</vt:lpstr>
      <vt:lpstr>EXTRACTING LEGAL INSIGHTS FROM FIR IMAGES BY NLP</vt:lpstr>
      <vt:lpstr>Content</vt:lpstr>
      <vt:lpstr>DATASET SAMPLE IMAGES OF FIR</vt:lpstr>
      <vt:lpstr>PYTHON LIBRARIES AND TECHNIQUES USED</vt:lpstr>
      <vt:lpstr>IMAGE PREPROCESSING</vt:lpstr>
      <vt:lpstr>IMAGE PREPROCESSING</vt:lpstr>
      <vt:lpstr>IMAGE PREPROCESSING</vt:lpstr>
      <vt:lpstr>TEXT EXTRACTION USING PYTESSERACT</vt:lpstr>
      <vt:lpstr>TEXT EXTRACTION USING PYTESSERACT</vt:lpstr>
      <vt:lpstr>TEXT EXTRACTION RESULT</vt:lpstr>
      <vt:lpstr>IPC SECTION DATASET SAMPLE</vt:lpstr>
      <vt:lpstr>IPC SPECIFICATION FROM TEXT</vt:lpstr>
      <vt:lpstr>IPC SPECIFICATION RESULT</vt:lpstr>
      <vt:lpstr>IPC SPECIFICATION RESULT</vt:lpstr>
      <vt:lpstr>CONCLUSIVE ANALYSIS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Transaction analysis</dc:title>
  <dc:creator>Atif Akhtar</dc:creator>
  <cp:lastModifiedBy>Tirthajit Boral</cp:lastModifiedBy>
  <cp:revision>11</cp:revision>
  <dcterms:created xsi:type="dcterms:W3CDTF">2024-03-17T08:16:41Z</dcterms:created>
  <dcterms:modified xsi:type="dcterms:W3CDTF">2024-03-17T13:46:44Z</dcterms:modified>
</cp:coreProperties>
</file>