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7" r:id="rId4"/>
    <p:sldId id="287" r:id="rId5"/>
    <p:sldId id="286" r:id="rId6"/>
    <p:sldId id="278" r:id="rId7"/>
    <p:sldId id="280" r:id="rId8"/>
    <p:sldId id="288" r:id="rId9"/>
    <p:sldId id="261" r:id="rId10"/>
    <p:sldId id="262" r:id="rId11"/>
    <p:sldId id="289" r:id="rId12"/>
    <p:sldId id="279" r:id="rId13"/>
    <p:sldId id="263" r:id="rId14"/>
    <p:sldId id="259" r:id="rId15"/>
    <p:sldId id="260" r:id="rId16"/>
    <p:sldId id="268" r:id="rId17"/>
    <p:sldId id="264" r:id="rId18"/>
    <p:sldId id="266" r:id="rId19"/>
    <p:sldId id="281" r:id="rId20"/>
    <p:sldId id="265" r:id="rId21"/>
    <p:sldId id="270" r:id="rId22"/>
    <p:sldId id="273" r:id="rId23"/>
    <p:sldId id="272" r:id="rId24"/>
    <p:sldId id="271" r:id="rId25"/>
    <p:sldId id="276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xtbook.scotthill.us/01-Vectors/04-Dot.ph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extbook.scotthill.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Chapters 10 &amp;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Matthew Turner (2016)</a:t>
            </a:r>
          </a:p>
          <a:p>
            <a:r>
              <a:rPr lang="en-US" dirty="0">
                <a:hlinkClick r:id="rId2"/>
              </a:rPr>
              <a:t>CC BY-NC-SA 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8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It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vectors (lists of numbers):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MATLAB: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9" y="3237566"/>
            <a:ext cx="7541581" cy="1102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56" y="4346597"/>
            <a:ext cx="4657725" cy="176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5457" y="5291092"/>
            <a:ext cx="279651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“dot” before * means do something “elementwise” not “linear </a:t>
            </a:r>
            <a:r>
              <a:rPr lang="en-US" sz="1400" dirty="0" err="1"/>
              <a:t>algebrawise</a:t>
            </a:r>
            <a:r>
              <a:rPr lang="en-US" sz="1400" dirty="0"/>
              <a:t>”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84054" y="5450889"/>
            <a:ext cx="1491403" cy="101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0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52" y="792041"/>
            <a:ext cx="4505325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608" y="1024153"/>
            <a:ext cx="445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know a little bit about linear algebra, it seems like the dot product should just be multiplication.</a:t>
            </a:r>
          </a:p>
          <a:p>
            <a:endParaRPr lang="en-US" dirty="0"/>
          </a:p>
          <a:p>
            <a:r>
              <a:rPr lang="en-US" dirty="0"/>
              <a:t>It is.</a:t>
            </a:r>
          </a:p>
          <a:p>
            <a:endParaRPr lang="en-US" dirty="0"/>
          </a:p>
          <a:p>
            <a:r>
              <a:rPr lang="en-US" dirty="0"/>
              <a:t>Sort of…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2650" y="418513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have to “transpose” the second vector, that is, stand it up: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66" y="4837578"/>
            <a:ext cx="5499069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3" y="1421779"/>
            <a:ext cx="6734175" cy="4752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2808" y="448408"/>
            <a:ext cx="9466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multiplication is much harder—the obvious choice of just multiplying corresponding elements in matrices does not have useful mathematical properties.</a:t>
            </a:r>
          </a:p>
          <a:p>
            <a:endParaRPr lang="en-US" dirty="0"/>
          </a:p>
          <a:p>
            <a:r>
              <a:rPr lang="en-US" dirty="0"/>
              <a:t>Instead:</a:t>
            </a:r>
          </a:p>
        </p:txBody>
      </p:sp>
    </p:spTree>
    <p:extLst>
      <p:ext uri="{BB962C8B-B14F-4D97-AF65-F5344CB8AC3E}">
        <p14:creationId xmlns:p14="http://schemas.microsoft.com/office/powerpoint/2010/main" val="119724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3059"/>
          </a:xfrm>
        </p:spPr>
        <p:txBody>
          <a:bodyPr>
            <a:normAutofit/>
          </a:bodyPr>
          <a:lstStyle/>
          <a:p>
            <a:r>
              <a:rPr lang="en-US" dirty="0"/>
              <a:t>AKA:</a:t>
            </a:r>
          </a:p>
          <a:p>
            <a:pPr lvl="1"/>
            <a:r>
              <a:rPr lang="en-US" dirty="0"/>
              <a:t>Dot product</a:t>
            </a:r>
          </a:p>
          <a:p>
            <a:pPr lvl="1"/>
            <a:r>
              <a:rPr lang="en-US" dirty="0"/>
              <a:t>Scalar product</a:t>
            </a:r>
          </a:p>
          <a:p>
            <a:pPr lvl="1"/>
            <a:r>
              <a:rPr lang="en-US" dirty="0"/>
              <a:t>Inner product</a:t>
            </a:r>
          </a:p>
          <a:p>
            <a:r>
              <a:rPr lang="en-US" dirty="0"/>
              <a:t>The dot product is a </a:t>
            </a:r>
            <a:r>
              <a:rPr lang="en-US" b="1" dirty="0"/>
              <a:t>single number</a:t>
            </a:r>
            <a:endParaRPr lang="en-US" dirty="0"/>
          </a:p>
          <a:p>
            <a:pPr lvl="1"/>
            <a:r>
              <a:rPr lang="en-US" dirty="0"/>
              <a:t>It can be thought of as a </a:t>
            </a:r>
            <a:r>
              <a:rPr lang="en-US" b="1" dirty="0"/>
              <a:t>weighted sum</a:t>
            </a:r>
            <a:r>
              <a:rPr lang="en-US" dirty="0"/>
              <a:t> (one vector is the set of </a:t>
            </a:r>
            <a:r>
              <a:rPr lang="en-US" b="1" dirty="0"/>
              <a:t>numbers to be summed</a:t>
            </a:r>
            <a:r>
              <a:rPr lang="en-US" dirty="0"/>
              <a:t>, the other the </a:t>
            </a:r>
            <a:r>
              <a:rPr lang="en-US" b="1" dirty="0"/>
              <a:t>weights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is the length of the </a:t>
            </a:r>
            <a:r>
              <a:rPr lang="en-US" b="1" dirty="0"/>
              <a:t>projection</a:t>
            </a:r>
            <a:r>
              <a:rPr lang="en-US" dirty="0"/>
              <a:t> of one vector onto the (</a:t>
            </a:r>
            <a:r>
              <a:rPr lang="en-US" i="1" dirty="0"/>
              <a:t>dimension of</a:t>
            </a:r>
            <a:r>
              <a:rPr lang="en-US" dirty="0"/>
              <a:t>) the other vector</a:t>
            </a:r>
          </a:p>
          <a:p>
            <a:pPr lvl="1"/>
            <a:r>
              <a:rPr lang="en-US" dirty="0"/>
              <a:t>It also relates to a </a:t>
            </a:r>
            <a:r>
              <a:rPr lang="en-US" b="1" dirty="0"/>
              <a:t>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28582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8617377" cy="35230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AKA:</a:t>
                </a:r>
              </a:p>
              <a:p>
                <a:pPr lvl="1"/>
                <a:r>
                  <a:rPr lang="en-US" dirty="0"/>
                  <a:t>Dot product</a:t>
                </a:r>
              </a:p>
              <a:p>
                <a:pPr lvl="1"/>
                <a:r>
                  <a:rPr lang="en-US" dirty="0"/>
                  <a:t>Scalar product</a:t>
                </a:r>
              </a:p>
              <a:p>
                <a:pPr lvl="1"/>
                <a:r>
                  <a:rPr lang="en-US" dirty="0"/>
                  <a:t>Inner product</a:t>
                </a:r>
              </a:p>
              <a:p>
                <a:r>
                  <a:rPr lang="en-US" dirty="0"/>
                  <a:t>Dot products also </a:t>
                </a:r>
                <a:r>
                  <a:rPr lang="en-US" b="1" dirty="0"/>
                  <a:t>define</a:t>
                </a:r>
                <a:r>
                  <a:rPr lang="en-US" dirty="0"/>
                  <a:t> </a:t>
                </a:r>
                <a:r>
                  <a:rPr lang="en-US" i="1" dirty="0"/>
                  <a:t>lengths</a:t>
                </a:r>
                <a:r>
                  <a:rPr lang="en-US" dirty="0"/>
                  <a:t> and </a:t>
                </a:r>
                <a:r>
                  <a:rPr lang="en-US" i="1" dirty="0"/>
                  <a:t>angles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(Definition of the dot product)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</m:oMath>
                </a14:m>
                <a:r>
                  <a:rPr lang="en-US" dirty="0"/>
                  <a:t>       	(Inner product definition of </a:t>
                </a:r>
                <a:r>
                  <a:rPr lang="en-US" b="1" dirty="0"/>
                  <a:t>length</a:t>
                </a:r>
                <a:r>
                  <a:rPr lang="en-US" dirty="0"/>
                  <a:t> of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	(Inner product definition of </a:t>
                </a:r>
                <a:r>
                  <a:rPr lang="en-US" b="1" dirty="0"/>
                  <a:t>angle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8617377" cy="3523059"/>
              </a:xfrm>
              <a:blipFill>
                <a:blip r:embed="rId2"/>
                <a:stretch>
                  <a:fillRect l="-424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7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/>
              <a:t>Properties of Dot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52" y="1622489"/>
            <a:ext cx="9384696" cy="49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9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/>
              <a:t>Properties of Dot Products (MATLAB)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52" y="1622489"/>
            <a:ext cx="9384696" cy="4978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74" y="1643601"/>
            <a:ext cx="3743325" cy="20574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93" y="3324700"/>
            <a:ext cx="2533650" cy="3276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053918" y="2263806"/>
            <a:ext cx="5162956" cy="40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808520" y="4128117"/>
            <a:ext cx="1331373" cy="834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4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9050" y="433204"/>
            <a:ext cx="10993900" cy="5050562"/>
            <a:chOff x="599050" y="903719"/>
            <a:chExt cx="10993900" cy="50505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050" y="903719"/>
              <a:ext cx="10993900" cy="50505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47207" y="1083076"/>
              <a:ext cx="23081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Orthogonal Case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00039" y="5769596"/>
            <a:ext cx="639192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The dot product can be thought of as the length along one of the vectors of the </a:t>
            </a:r>
            <a:r>
              <a:rPr lang="en-US" b="1" dirty="0">
                <a:solidFill>
                  <a:srgbClr val="0070C0"/>
                </a:solidFill>
              </a:rPr>
              <a:t>projection</a:t>
            </a:r>
            <a:r>
              <a:rPr lang="en-US" dirty="0">
                <a:solidFill>
                  <a:srgbClr val="0070C0"/>
                </a:solidFill>
              </a:rPr>
              <a:t> of the other vector.</a:t>
            </a:r>
          </a:p>
        </p:txBody>
      </p:sp>
    </p:spTree>
    <p:extLst>
      <p:ext uri="{BB962C8B-B14F-4D97-AF65-F5344CB8AC3E}">
        <p14:creationId xmlns:p14="http://schemas.microsoft.com/office/powerpoint/2010/main" val="73559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0" y="903719"/>
            <a:ext cx="10993900" cy="5050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7207" y="1083076"/>
            <a:ext cx="2308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Orthogonal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87" y="5118532"/>
            <a:ext cx="3667125" cy="14859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727" y="5147107"/>
            <a:ext cx="3505200" cy="14287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300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02" y="422772"/>
            <a:ext cx="4019550" cy="5467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817" y="6145827"/>
            <a:ext cx="559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hlinkClick r:id="rId3"/>
              </a:rPr>
              <a:t>http://textbook.scotthill.us/01-Vectors/04-Dot.php</a:t>
            </a:r>
            <a:r>
              <a:rPr lang="en-US" sz="1400" dirty="0"/>
              <a:t> See also the vector sections of: </a:t>
            </a:r>
            <a:r>
              <a:rPr lang="en-US" sz="1400" dirty="0">
                <a:hlinkClick r:id="rId4"/>
              </a:rPr>
              <a:t>http://textbook.scotthill.us/</a:t>
            </a:r>
            <a:r>
              <a:rPr lang="en-US" sz="1400" dirty="0"/>
              <a:t> more generally.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3023" y="2417783"/>
            <a:ext cx="4501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in the same direction: 		1</a:t>
            </a:r>
          </a:p>
          <a:p>
            <a:r>
              <a:rPr lang="en-US" dirty="0"/>
              <a:t>Vectors perpendicular (orthogonal): 	0</a:t>
            </a:r>
          </a:p>
          <a:p>
            <a:endParaRPr lang="en-US" dirty="0"/>
          </a:p>
          <a:p>
            <a:r>
              <a:rPr lang="en-US" dirty="0"/>
              <a:t>Acute Angles: 	Positive</a:t>
            </a:r>
          </a:p>
          <a:p>
            <a:r>
              <a:rPr lang="en-US" dirty="0"/>
              <a:t>Obtuse Angles: 	Negative</a:t>
            </a:r>
          </a:p>
        </p:txBody>
      </p:sp>
    </p:spTree>
    <p:extLst>
      <p:ext uri="{BB962C8B-B14F-4D97-AF65-F5344CB8AC3E}">
        <p14:creationId xmlns:p14="http://schemas.microsoft.com/office/powerpoint/2010/main" val="78063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1551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Underlying all of applied math is the subject of Linear (or Vector) Algebra</a:t>
                </a:r>
              </a:p>
              <a:p>
                <a:pPr lvl="1"/>
                <a:r>
                  <a:rPr lang="en-US" dirty="0"/>
                  <a:t>It is just the extension of </a:t>
                </a:r>
                <a:r>
                  <a:rPr lang="en-US" b="1" dirty="0"/>
                  <a:t>algebra</a:t>
                </a:r>
                <a:r>
                  <a:rPr lang="en-US" dirty="0"/>
                  <a:t> to other sorts of objects</a:t>
                </a:r>
              </a:p>
              <a:p>
                <a:pPr lvl="1"/>
                <a:r>
                  <a:rPr lang="en-US" dirty="0"/>
                  <a:t>You begin by defining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(multiplication) mean</a:t>
                </a:r>
              </a:p>
              <a:p>
                <a:pPr lvl="1"/>
                <a:r>
                  <a:rPr lang="en-US" dirty="0"/>
                  <a:t>The first two tend to be easy, the last one is where you get into trouble!!</a:t>
                </a:r>
              </a:p>
              <a:p>
                <a:pPr lvl="2"/>
                <a:r>
                  <a:rPr lang="en-US" dirty="0"/>
                  <a:t>There are several multiplications: scalar multiplication, matrix multiplication, cross-product, and the dot product</a:t>
                </a:r>
              </a:p>
              <a:p>
                <a:pPr lvl="1"/>
                <a:r>
                  <a:rPr lang="en-US" dirty="0"/>
                  <a:t>The dot product is just one of these multiplications that is defined for vectors</a:t>
                </a:r>
              </a:p>
              <a:p>
                <a:r>
                  <a:rPr lang="en-US" dirty="0"/>
                  <a:t>Vectors (the basic objects) are often just ordered lists of numbers</a:t>
                </a:r>
              </a:p>
              <a:p>
                <a:pPr lvl="1"/>
                <a:r>
                  <a:rPr lang="en-US" b="1" dirty="0"/>
                  <a:t>But not really!</a:t>
                </a:r>
              </a:p>
              <a:p>
                <a:pPr lvl="1"/>
                <a:r>
                  <a:rPr lang="en-US" dirty="0"/>
                  <a:t>The algebra operations are relatively simple: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15510"/>
              </a:xfrm>
              <a:blipFill>
                <a:blip r:embed="rId2"/>
                <a:stretch>
                  <a:fillRect l="-394" t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8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at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some getting used to, but our vectors live in a </a:t>
            </a:r>
            <a:r>
              <a:rPr lang="en-US" b="1" dirty="0"/>
              <a:t>high dimensional space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vector of length 2 is a point in </a:t>
            </a:r>
            <a:r>
              <a:rPr lang="en-US" b="1" dirty="0"/>
              <a:t>2-space</a:t>
            </a:r>
            <a:r>
              <a:rPr lang="en-US" dirty="0"/>
              <a:t> (the </a:t>
            </a:r>
            <a:r>
              <a:rPr lang="en-US" b="1" dirty="0"/>
              <a:t>Cartesian plane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vector of length 3 is a point in </a:t>
            </a:r>
            <a:r>
              <a:rPr lang="en-US" b="1" dirty="0"/>
              <a:t>3-D space </a:t>
            </a:r>
          </a:p>
          <a:p>
            <a:pPr lvl="1"/>
            <a:r>
              <a:rPr lang="en-US" dirty="0"/>
              <a:t>A vector representing a 2 second sample of EEG (for one electrode) with a sampling rate of 512 Hz is a vector of length 1024</a:t>
            </a:r>
          </a:p>
          <a:p>
            <a:pPr lvl="2"/>
            <a:r>
              <a:rPr lang="en-US" dirty="0"/>
              <a:t>It lives as a single point in a </a:t>
            </a:r>
            <a:r>
              <a:rPr lang="en-US" b="1" dirty="0"/>
              <a:t>1024-dimensional space</a:t>
            </a:r>
          </a:p>
          <a:p>
            <a:pPr lvl="2"/>
            <a:r>
              <a:rPr lang="en-US" dirty="0"/>
              <a:t>Each number in the vector is one coordinate of the 1024-dimensional point</a:t>
            </a:r>
          </a:p>
        </p:txBody>
      </p:sp>
    </p:spTree>
    <p:extLst>
      <p:ext uri="{BB962C8B-B14F-4D97-AF65-F5344CB8AC3E}">
        <p14:creationId xmlns:p14="http://schemas.microsoft.com/office/powerpoint/2010/main" val="310855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been called a “rolling together” of two vectors (or functions or signals)</a:t>
            </a:r>
          </a:p>
          <a:p>
            <a:r>
              <a:rPr lang="en-US" dirty="0"/>
              <a:t>Think of it as smearing and shifting the signal</a:t>
            </a:r>
          </a:p>
        </p:txBody>
      </p:sp>
    </p:spTree>
    <p:extLst>
      <p:ext uri="{BB962C8B-B14F-4D97-AF65-F5344CB8AC3E}">
        <p14:creationId xmlns:p14="http://schemas.microsoft.com/office/powerpoint/2010/main" val="410057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755" y="6400799"/>
            <a:ext cx="774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http://bmia.bmt.tue.nl/education/courses/fev/course/notebooks/triangleblockconvolution.gif</a:t>
            </a:r>
          </a:p>
        </p:txBody>
      </p:sp>
    </p:spTree>
    <p:extLst>
      <p:ext uri="{BB962C8B-B14F-4D97-AF65-F5344CB8AC3E}">
        <p14:creationId xmlns:p14="http://schemas.microsoft.com/office/powerpoint/2010/main" val="236647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36380" y="4484477"/>
                <a:ext cx="6519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Convolution is a </a:t>
                </a:r>
                <a:r>
                  <a:rPr lang="en-US" sz="2400" b="1" dirty="0"/>
                  <a:t>sliding</a:t>
                </a:r>
                <a:r>
                  <a:rPr lang="en-US" sz="2400" dirty="0"/>
                  <a:t>, </a:t>
                </a:r>
                <a:r>
                  <a:rPr lang="en-US" sz="2400" b="1" dirty="0"/>
                  <a:t>weighted-sum</a:t>
                </a:r>
                <a:r>
                  <a:rPr lang="en-US" sz="2400" dirty="0"/>
                  <a:t>, of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with the weights specified by the weighting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80" y="4484477"/>
                <a:ext cx="6519241" cy="1200329"/>
              </a:xfrm>
              <a:prstGeom prst="rect">
                <a:avLst/>
              </a:prstGeom>
              <a:blipFill>
                <a:blip r:embed="rId2"/>
                <a:stretch>
                  <a:fillRect l="-1402" t="-4061" r="-140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02845" y="1016636"/>
            <a:ext cx="11186310" cy="3046988"/>
            <a:chOff x="389235" y="541857"/>
            <a:chExt cx="11186310" cy="3046988"/>
          </a:xfrm>
        </p:grpSpPr>
        <p:grpSp>
          <p:nvGrpSpPr>
            <p:cNvPr id="11" name="Group 10"/>
            <p:cNvGrpSpPr/>
            <p:nvPr/>
          </p:nvGrpSpPr>
          <p:grpSpPr>
            <a:xfrm>
              <a:off x="389235" y="1060751"/>
              <a:ext cx="6527155" cy="2012729"/>
              <a:chOff x="438150" y="559614"/>
              <a:chExt cx="6527155" cy="20127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38150" y="559614"/>
                <a:ext cx="5497830" cy="2012729"/>
                <a:chOff x="438150" y="559614"/>
                <a:chExt cx="5497830" cy="2012729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8150" y="559614"/>
                  <a:ext cx="5497830" cy="921205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925" y="1653058"/>
                  <a:ext cx="4780280" cy="919285"/>
                </a:xfrm>
                <a:prstGeom prst="rect">
                  <a:avLst/>
                </a:prstGeom>
              </p:spPr>
            </p:pic>
          </p:grpSp>
          <p:sp>
            <p:nvSpPr>
              <p:cNvPr id="8" name="Right Brace 7"/>
              <p:cNvSpPr/>
              <p:nvPr/>
            </p:nvSpPr>
            <p:spPr>
              <a:xfrm>
                <a:off x="6339139" y="559614"/>
                <a:ext cx="626166" cy="2012729"/>
              </a:xfrm>
              <a:prstGeom prst="righ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33118" y="541857"/>
                  <a:ext cx="4442427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2400" dirty="0"/>
                    <a:t>Either of these formulae are applied to </a:t>
                  </a:r>
                  <a:r>
                    <a:rPr lang="en-US" sz="2400" b="1" dirty="0"/>
                    <a:t>each</a:t>
                  </a:r>
                  <a:r>
                    <a:rPr lang="en-US" sz="2400" dirty="0"/>
                    <a:t> value of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/>
                    <a:t> that you are interested in knowing about.</a:t>
                  </a:r>
                </a:p>
                <a:p>
                  <a:pPr algn="just"/>
                  <a:endParaRPr lang="en-US" sz="2400" dirty="0"/>
                </a:p>
                <a:p>
                  <a:pPr algn="just"/>
                  <a:r>
                    <a:rPr lang="en-US" sz="2400" dirty="0"/>
                    <a:t>When things get small enough, we just stop (to deal with the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±∞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118" y="541857"/>
                  <a:ext cx="4442427" cy="3046988"/>
                </a:xfrm>
                <a:prstGeom prst="rect">
                  <a:avLst/>
                </a:prstGeom>
                <a:blipFill>
                  <a:blip r:embed="rId5"/>
                  <a:stretch>
                    <a:fillRect l="-2195" t="-1600" r="-2058" b="-3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0405" y="216662"/>
                <a:ext cx="6243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Formula for convolution for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05" y="216662"/>
                <a:ext cx="6243306" cy="461665"/>
              </a:xfrm>
              <a:prstGeom prst="rect">
                <a:avLst/>
              </a:prstGeom>
              <a:blipFill>
                <a:blip r:embed="rId6"/>
                <a:stretch>
                  <a:fillRect l="-156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00675" y="6262885"/>
            <a:ext cx="603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Sorry! The book calls my “x” here “k”!!</a:t>
            </a:r>
          </a:p>
        </p:txBody>
      </p:sp>
    </p:spTree>
    <p:extLst>
      <p:ext uri="{BB962C8B-B14F-4D97-AF65-F5344CB8AC3E}">
        <p14:creationId xmlns:p14="http://schemas.microsoft.com/office/powerpoint/2010/main" val="113412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38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been called a “rolling together” of two vectors (or functions or signals)</a:t>
            </a:r>
          </a:p>
          <a:p>
            <a:r>
              <a:rPr lang="en-US" dirty="0"/>
              <a:t>Think of it as smearing and shifting the signal</a:t>
            </a:r>
          </a:p>
          <a:p>
            <a:r>
              <a:rPr lang="en-US" dirty="0"/>
              <a:t>What about the end points?</a:t>
            </a:r>
          </a:p>
          <a:p>
            <a:pPr lvl="1"/>
            <a:r>
              <a:rPr lang="en-US" dirty="0"/>
              <a:t>Zero padding</a:t>
            </a:r>
          </a:p>
          <a:p>
            <a:pPr lvl="1"/>
            <a:r>
              <a:rPr lang="en-US" dirty="0"/>
              <a:t>Trim excess points at the end (p. 115)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42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how you apply a filter to a data signal</a:t>
            </a:r>
          </a:p>
          <a:p>
            <a:r>
              <a:rPr lang="en-US" dirty="0"/>
              <a:t>It can show the action of a physical system: the system’s effect is called the “impulse response” and this is convolved with the input signal</a:t>
            </a:r>
          </a:p>
          <a:p>
            <a:pPr lvl="1"/>
            <a:r>
              <a:rPr lang="en-US" dirty="0"/>
              <a:t>In EEG, this is used in modeling the effect of the skull on the EEG, for instance</a:t>
            </a:r>
          </a:p>
          <a:p>
            <a:r>
              <a:rPr lang="en-US" dirty="0"/>
              <a:t>We will use it to pick out frequency band specific activity from the EEG signal</a:t>
            </a:r>
          </a:p>
        </p:txBody>
      </p:sp>
    </p:spTree>
    <p:extLst>
      <p:ext uri="{BB962C8B-B14F-4D97-AF65-F5344CB8AC3E}">
        <p14:creationId xmlns:p14="http://schemas.microsoft.com/office/powerpoint/2010/main" val="149318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49" y="3680971"/>
            <a:ext cx="5791702" cy="1676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5875" y="2532185"/>
            <a:ext cx="962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addition (and subtraction) are easy (and obvious) with “scalar multiplication” being a useful if not immediately obvious idea: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30461" y="5752318"/>
                <a:ext cx="2083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to get subtraction!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1" y="5752318"/>
                <a:ext cx="2083777" cy="646331"/>
              </a:xfrm>
              <a:prstGeom prst="rect">
                <a:avLst/>
              </a:prstGeom>
              <a:blipFill>
                <a:blip r:embed="rId3"/>
                <a:stretch>
                  <a:fillRect l="-2339" t="-5660" r="-380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33346" y="6075484"/>
            <a:ext cx="1811216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Vectors!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3771900" y="5165937"/>
            <a:ext cx="167054" cy="90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3938954" y="5165936"/>
            <a:ext cx="308464" cy="909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3938954" y="5113566"/>
            <a:ext cx="905608" cy="961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H="1" flipV="1">
            <a:off x="7156938" y="4774223"/>
            <a:ext cx="215412" cy="978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38704" y="1327638"/>
                <a:ext cx="2162002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04" y="1327638"/>
                <a:ext cx="2162002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665854" y="3895777"/>
                <a:ext cx="5767092" cy="1404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3200" dirty="0"/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854" y="3895777"/>
                <a:ext cx="5767092" cy="14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92" y="764932"/>
            <a:ext cx="6096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53" y="1560453"/>
            <a:ext cx="3325329" cy="29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dot product is </a:t>
                </a:r>
                <a:r>
                  <a:rPr lang="en-US" b="1" dirty="0"/>
                  <a:t>one specific way </a:t>
                </a:r>
                <a:r>
                  <a:rPr lang="en-US" dirty="0"/>
                  <a:t>of multiplying two vectors that has proven useful in mathematics and science</a:t>
                </a:r>
              </a:p>
              <a:p>
                <a:r>
                  <a:rPr lang="en-US" dirty="0"/>
                  <a:t>There are others that are also used!</a:t>
                </a:r>
              </a:p>
              <a:p>
                <a:endParaRPr lang="en-US" dirty="0"/>
              </a:p>
              <a:p>
                <a:r>
                  <a:rPr lang="en-US" dirty="0"/>
                  <a:t>The dot product is defined between two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(or just as 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). There are lots of different notations!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70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5" y="2560393"/>
            <a:ext cx="3981450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0393"/>
            <a:ext cx="5495925" cy="1581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62646" y="4548524"/>
                <a:ext cx="5505674" cy="1607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Book’s Version (Yuck!):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𝑑𝑜𝑡𝑝𝑟𝑜𝑑𝑢𝑐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646" y="4548524"/>
                <a:ext cx="5505674" cy="1607107"/>
              </a:xfrm>
              <a:prstGeom prst="rect">
                <a:avLst/>
              </a:prstGeom>
              <a:blipFill>
                <a:blip r:embed="rId4"/>
                <a:stretch>
                  <a:fillRect l="-3987" t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11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9164" y="2675763"/>
                <a:ext cx="11192295" cy="2468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Book’s Version (Yuck!):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𝑑𝑜𝑡𝑝𝑟𝑜𝑑𝑢𝑐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are the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represent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components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64" y="2675763"/>
                <a:ext cx="11192295" cy="2468881"/>
              </a:xfrm>
              <a:prstGeom prst="rect">
                <a:avLst/>
              </a:prstGeom>
              <a:blipFill>
                <a:blip r:embed="rId2"/>
                <a:stretch>
                  <a:fillRect l="-1961" t="-4444" r="-763" b="-7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22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the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vectors (lists of numbers):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76339"/>
            <a:ext cx="9448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7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386</TotalTime>
  <Words>845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Gill Sans MT</vt:lpstr>
      <vt:lpstr>MV Boli</vt:lpstr>
      <vt:lpstr>Wingdings</vt:lpstr>
      <vt:lpstr>Parcel</vt:lpstr>
      <vt:lpstr>Chapters 10 &amp; 11</vt:lpstr>
      <vt:lpstr>Linear Algebra</vt:lpstr>
      <vt:lpstr>Linear Algebra</vt:lpstr>
      <vt:lpstr>PowerPoint Presentation</vt:lpstr>
      <vt:lpstr>PowerPoint Presentation</vt:lpstr>
      <vt:lpstr>Dot Product</vt:lpstr>
      <vt:lpstr>Dot Product Formula</vt:lpstr>
      <vt:lpstr>Dot Product Formula</vt:lpstr>
      <vt:lpstr>How to Compute the Dot Product</vt:lpstr>
      <vt:lpstr>How to Compute It In MATLAB</vt:lpstr>
      <vt:lpstr>PowerPoint Presentation</vt:lpstr>
      <vt:lpstr>PowerPoint Presentation</vt:lpstr>
      <vt:lpstr>Dot Products</vt:lpstr>
      <vt:lpstr>Dot Products</vt:lpstr>
      <vt:lpstr>Properties of Dot Products</vt:lpstr>
      <vt:lpstr>Properties of Dot Products (MATLAB)</vt:lpstr>
      <vt:lpstr>PowerPoint Presentation</vt:lpstr>
      <vt:lpstr>PowerPoint Presentation</vt:lpstr>
      <vt:lpstr>PowerPoint Presentation</vt:lpstr>
      <vt:lpstr>Weird at First</vt:lpstr>
      <vt:lpstr>Convolution</vt:lpstr>
      <vt:lpstr>PowerPoint Presentation</vt:lpstr>
      <vt:lpstr>PowerPoint Presentation</vt:lpstr>
      <vt:lpstr>PowerPoint Presentation</vt:lpstr>
      <vt:lpstr>Convolution</vt:lpstr>
      <vt:lpstr>Why Convolve?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10 &amp; 11</dc:title>
  <dc:creator>jat</dc:creator>
  <cp:lastModifiedBy>jat</cp:lastModifiedBy>
  <cp:revision>37</cp:revision>
  <dcterms:created xsi:type="dcterms:W3CDTF">2016-07-13T19:51:16Z</dcterms:created>
  <dcterms:modified xsi:type="dcterms:W3CDTF">2016-07-15T03:40:29Z</dcterms:modified>
</cp:coreProperties>
</file>