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0"/>
    <p:sldId id="257" r:id="rId21"/>
    <p:sldId id="258" r:id="rId22"/>
    <p:sldId id="259" r:id="rId23"/>
    <p:sldId id="260" r:id="rId24"/>
    <p:sldId id="261" r:id="rId25"/>
    <p:sldId id="262" r:id="rId26"/>
    <p:sldId id="263" r:id="rId27"/>
    <p:sldId id="264" r:id="rId28"/>
    <p:sldId id="265" r:id="rId29"/>
    <p:sldId id="266" r:id="rId30"/>
    <p:sldId id="267" r:id="rId31"/>
    <p:sldId id="268" r:id="rId32"/>
    <p:sldId id="269" r:id="rId33"/>
    <p:sldId id="270" r:id="rId34"/>
    <p:sldId id="271" r:id="rId35"/>
    <p:sldId id="272" r:id="rId36"/>
    <p:sldId id="273" r:id="rId37"/>
    <p:sldId id="274" r:id="rId38"/>
    <p:sldId id="275" r:id="rId39"/>
    <p:sldId id="276" r:id="rId40"/>
    <p:sldId id="277" r:id="rId41"/>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League Spartan" charset="1" panose="00000800000000000000"/>
      <p:regular r:id="rId10"/>
    </p:embeddedFont>
    <p:embeddedFont>
      <p:font typeface="Poppins Light" charset="1" panose="02000000000000000000"/>
      <p:regular r:id="rId11"/>
    </p:embeddedFont>
    <p:embeddedFont>
      <p:font typeface="Poppins Light Bold" charset="1" panose="02000000000000000000"/>
      <p:regular r:id="rId12"/>
    </p:embeddedFont>
    <p:embeddedFont>
      <p:font typeface="Poppins Medium" charset="1" panose="02000000000000000000"/>
      <p:regular r:id="rId13"/>
    </p:embeddedFont>
    <p:embeddedFont>
      <p:font typeface="Poppins Medium Bold" charset="1" panose="02000000000000000000"/>
      <p:regular r:id="rId14"/>
    </p:embeddedFont>
    <p:embeddedFont>
      <p:font typeface="Poppins Bold" charset="1" panose="02000000000000000000"/>
      <p:regular r:id="rId15"/>
    </p:embeddedFont>
    <p:embeddedFont>
      <p:font typeface="Canva Sans" charset="1" panose="020B0503030501040103"/>
      <p:regular r:id="rId16"/>
    </p:embeddedFont>
    <p:embeddedFont>
      <p:font typeface="Canva Sans Bold" charset="1" panose="020B0803030501040103"/>
      <p:regular r:id="rId17"/>
    </p:embeddedFont>
    <p:embeddedFont>
      <p:font typeface="Canva Sans Italics" charset="1" panose="020B0503030501040103"/>
      <p:regular r:id="rId18"/>
    </p:embeddedFont>
    <p:embeddedFont>
      <p:font typeface="Canva Sans Bold Italics" charset="1" panose="020B0803030501040103"/>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slides/slide1.xml" Type="http://schemas.openxmlformats.org/officeDocument/2006/relationships/slide"/><Relationship Id="rId21" Target="slides/slide2.xml" Type="http://schemas.openxmlformats.org/officeDocument/2006/relationships/slide"/><Relationship Id="rId22" Target="slides/slide3.xml" Type="http://schemas.openxmlformats.org/officeDocument/2006/relationships/slide"/><Relationship Id="rId23" Target="slides/slide4.xml" Type="http://schemas.openxmlformats.org/officeDocument/2006/relationships/slide"/><Relationship Id="rId24" Target="slides/slide5.xml" Type="http://schemas.openxmlformats.org/officeDocument/2006/relationships/slide"/><Relationship Id="rId25" Target="slides/slide6.xml" Type="http://schemas.openxmlformats.org/officeDocument/2006/relationships/slide"/><Relationship Id="rId26" Target="slides/slide7.xml" Type="http://schemas.openxmlformats.org/officeDocument/2006/relationships/slide"/><Relationship Id="rId27" Target="slides/slide8.xml" Type="http://schemas.openxmlformats.org/officeDocument/2006/relationships/slide"/><Relationship Id="rId28" Target="slides/slide9.xml" Type="http://schemas.openxmlformats.org/officeDocument/2006/relationships/slide"/><Relationship Id="rId29" Target="slides/slide10.xml" Type="http://schemas.openxmlformats.org/officeDocument/2006/relationships/slide"/><Relationship Id="rId3" Target="viewProps.xml" Type="http://schemas.openxmlformats.org/officeDocument/2006/relationships/viewProps"/><Relationship Id="rId30" Target="slides/slide11.xml" Type="http://schemas.openxmlformats.org/officeDocument/2006/relationships/slide"/><Relationship Id="rId31" Target="slides/slide12.xml" Type="http://schemas.openxmlformats.org/officeDocument/2006/relationships/slide"/><Relationship Id="rId32" Target="slides/slide13.xml" Type="http://schemas.openxmlformats.org/officeDocument/2006/relationships/slide"/><Relationship Id="rId33" Target="slides/slide14.xml" Type="http://schemas.openxmlformats.org/officeDocument/2006/relationships/slide"/><Relationship Id="rId34" Target="slides/slide15.xml" Type="http://schemas.openxmlformats.org/officeDocument/2006/relationships/slide"/><Relationship Id="rId35" Target="slides/slide16.xml" Type="http://schemas.openxmlformats.org/officeDocument/2006/relationships/slide"/><Relationship Id="rId36" Target="slides/slide17.xml" Type="http://schemas.openxmlformats.org/officeDocument/2006/relationships/slide"/><Relationship Id="rId37" Target="slides/slide18.xml" Type="http://schemas.openxmlformats.org/officeDocument/2006/relationships/slide"/><Relationship Id="rId38" Target="slides/slide19.xml" Type="http://schemas.openxmlformats.org/officeDocument/2006/relationships/slide"/><Relationship Id="rId39" Target="slides/slide20.xml" Type="http://schemas.openxmlformats.org/officeDocument/2006/relationships/slide"/><Relationship Id="rId4" Target="theme/theme1.xml" Type="http://schemas.openxmlformats.org/officeDocument/2006/relationships/theme"/><Relationship Id="rId40" Target="slides/slide21.xml" Type="http://schemas.openxmlformats.org/officeDocument/2006/relationships/slide"/><Relationship Id="rId41" Target="slides/slide22.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png" Type="http://schemas.openxmlformats.org/officeDocument/2006/relationships/image"/><Relationship Id="rId4" Target="../media/image18.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png" Type="http://schemas.openxmlformats.org/officeDocument/2006/relationships/image"/><Relationship Id="rId4" Target="../media/image23.png" Type="http://schemas.openxmlformats.org/officeDocument/2006/relationships/image"/><Relationship Id="rId5" Target="../media/image24.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png" Type="http://schemas.openxmlformats.org/officeDocument/2006/relationships/image"/><Relationship Id="rId4" Target="../media/image27.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png" Type="http://schemas.openxmlformats.org/officeDocument/2006/relationships/image"/><Relationship Id="rId4" Target="../media/image32.png" Type="http://schemas.openxmlformats.org/officeDocument/2006/relationships/image"/><Relationship Id="rId5" Target="../media/image33.png" Type="http://schemas.openxmlformats.org/officeDocument/2006/relationships/image"/><Relationship Id="rId6" Target="../media/image34.png" Type="http://schemas.openxmlformats.org/officeDocument/2006/relationships/image"/><Relationship Id="rId7" Target="../media/image3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6.png" Type="http://schemas.openxmlformats.org/officeDocument/2006/relationships/image"/><Relationship Id="rId3" Target="../media/image37.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93070" y="653627"/>
            <a:ext cx="16101859" cy="4885796"/>
          </a:xfrm>
          <a:prstGeom prst="rect">
            <a:avLst/>
          </a:prstGeom>
        </p:spPr>
        <p:txBody>
          <a:bodyPr anchor="t" rtlCol="false" tIns="0" lIns="0" bIns="0" rIns="0">
            <a:spAutoFit/>
          </a:bodyPr>
          <a:lstStyle/>
          <a:p>
            <a:pPr algn="ctr">
              <a:lnSpc>
                <a:spcPts val="9600"/>
              </a:lnSpc>
            </a:pPr>
            <a:r>
              <a:rPr lang="en-US" sz="8000" spc="248">
                <a:solidFill>
                  <a:srgbClr val="333333"/>
                </a:solidFill>
                <a:latin typeface="Poppins Bold"/>
              </a:rPr>
              <a:t>LEARNING ANALYTICS -</a:t>
            </a:r>
          </a:p>
          <a:p>
            <a:pPr algn="ctr">
              <a:lnSpc>
                <a:spcPts val="9600"/>
              </a:lnSpc>
            </a:pPr>
            <a:r>
              <a:rPr lang="en-US" sz="8000" spc="248">
                <a:solidFill>
                  <a:srgbClr val="333333"/>
                </a:solidFill>
                <a:latin typeface="Poppins Bold"/>
              </a:rPr>
              <a:t>STUDENT PERFORMANCE</a:t>
            </a:r>
          </a:p>
          <a:p>
            <a:pPr algn="ctr">
              <a:lnSpc>
                <a:spcPts val="9600"/>
              </a:lnSpc>
            </a:pPr>
            <a:r>
              <a:rPr lang="en-US" sz="8000" spc="248">
                <a:solidFill>
                  <a:srgbClr val="333333"/>
                </a:solidFill>
                <a:latin typeface="Poppins Bold"/>
              </a:rPr>
              <a:t>ANALYSIS AND PREDICTION</a:t>
            </a:r>
          </a:p>
          <a:p>
            <a:pPr>
              <a:lnSpc>
                <a:spcPts val="9600"/>
              </a:lnSpc>
            </a:pPr>
          </a:p>
        </p:txBody>
      </p:sp>
      <p:sp>
        <p:nvSpPr>
          <p:cNvPr name="TextBox 3" id="3"/>
          <p:cNvSpPr txBox="true"/>
          <p:nvPr/>
        </p:nvSpPr>
        <p:spPr>
          <a:xfrm rot="0">
            <a:off x="7864330" y="7702991"/>
            <a:ext cx="2903533" cy="405765"/>
          </a:xfrm>
          <a:prstGeom prst="rect">
            <a:avLst/>
          </a:prstGeom>
        </p:spPr>
        <p:txBody>
          <a:bodyPr anchor="t" rtlCol="false" tIns="0" lIns="0" bIns="0" rIns="0">
            <a:spAutoFit/>
          </a:bodyPr>
          <a:lstStyle/>
          <a:p>
            <a:pPr algn="r">
              <a:lnSpc>
                <a:spcPts val="3359"/>
              </a:lnSpc>
            </a:pPr>
            <a:r>
              <a:rPr lang="en-US" sz="2400">
                <a:solidFill>
                  <a:srgbClr val="333333"/>
                </a:solidFill>
                <a:latin typeface="Poppins Medium"/>
              </a:rPr>
              <a:t>GUIDE:</a:t>
            </a:r>
          </a:p>
        </p:txBody>
      </p:sp>
      <p:sp>
        <p:nvSpPr>
          <p:cNvPr name="TextBox 4" id="4"/>
          <p:cNvSpPr txBox="true"/>
          <p:nvPr/>
        </p:nvSpPr>
        <p:spPr>
          <a:xfrm rot="0">
            <a:off x="7276484" y="8154359"/>
            <a:ext cx="3598014" cy="1663065"/>
          </a:xfrm>
          <a:prstGeom prst="rect">
            <a:avLst/>
          </a:prstGeom>
        </p:spPr>
        <p:txBody>
          <a:bodyPr anchor="t" rtlCol="false" tIns="0" lIns="0" bIns="0" rIns="0">
            <a:spAutoFit/>
          </a:bodyPr>
          <a:lstStyle/>
          <a:p>
            <a:pPr algn="r">
              <a:lnSpc>
                <a:spcPts val="3359"/>
              </a:lnSpc>
            </a:pPr>
            <a:r>
              <a:rPr lang="en-US" sz="2400">
                <a:solidFill>
                  <a:srgbClr val="333333"/>
                </a:solidFill>
                <a:latin typeface="Poppins Light Bold"/>
              </a:rPr>
              <a:t>DR. T. MALA</a:t>
            </a:r>
          </a:p>
          <a:p>
            <a:pPr algn="r">
              <a:lnSpc>
                <a:spcPts val="3359"/>
              </a:lnSpc>
            </a:pPr>
            <a:r>
              <a:rPr lang="en-US" sz="2400">
                <a:solidFill>
                  <a:srgbClr val="333333"/>
                </a:solidFill>
                <a:latin typeface="Poppins Light"/>
              </a:rPr>
              <a:t>ASSOCIATE PROFESSOR</a:t>
            </a:r>
          </a:p>
          <a:p>
            <a:pPr algn="r">
              <a:lnSpc>
                <a:spcPts val="3359"/>
              </a:lnSpc>
            </a:pPr>
            <a:r>
              <a:rPr lang="en-US" sz="2400">
                <a:solidFill>
                  <a:srgbClr val="333333"/>
                </a:solidFill>
                <a:latin typeface="Poppins Light"/>
              </a:rPr>
              <a:t>Department of IST</a:t>
            </a:r>
          </a:p>
          <a:p>
            <a:pPr algn="r">
              <a:lnSpc>
                <a:spcPts val="3359"/>
              </a:lnSpc>
            </a:pPr>
            <a:r>
              <a:rPr lang="en-US" sz="2400">
                <a:solidFill>
                  <a:srgbClr val="333333"/>
                </a:solidFill>
                <a:latin typeface="Poppins Light"/>
              </a:rPr>
              <a:t>CEG</a:t>
            </a:r>
          </a:p>
        </p:txBody>
      </p:sp>
      <p:sp>
        <p:nvSpPr>
          <p:cNvPr name="AutoShape 5" id="5"/>
          <p:cNvSpPr/>
          <p:nvPr/>
        </p:nvSpPr>
        <p:spPr>
          <a:xfrm rot="-5400000">
            <a:off x="10241826" y="8726920"/>
            <a:ext cx="2161958" cy="0"/>
          </a:xfrm>
          <a:prstGeom prst="line">
            <a:avLst/>
          </a:prstGeom>
          <a:ln cap="rnd" w="19050">
            <a:solidFill>
              <a:srgbClr val="73CDFF"/>
            </a:solidFill>
            <a:prstDash val="solid"/>
            <a:headEnd type="none" len="sm" w="sm"/>
            <a:tailEnd type="none" len="sm" w="sm"/>
          </a:ln>
        </p:spPr>
      </p:sp>
      <p:sp>
        <p:nvSpPr>
          <p:cNvPr name="TextBox 6" id="6"/>
          <p:cNvSpPr txBox="true"/>
          <p:nvPr/>
        </p:nvSpPr>
        <p:spPr>
          <a:xfrm rot="0">
            <a:off x="14420138" y="7694961"/>
            <a:ext cx="2903533" cy="405765"/>
          </a:xfrm>
          <a:prstGeom prst="rect">
            <a:avLst/>
          </a:prstGeom>
        </p:spPr>
        <p:txBody>
          <a:bodyPr anchor="t" rtlCol="false" tIns="0" lIns="0" bIns="0" rIns="0">
            <a:spAutoFit/>
          </a:bodyPr>
          <a:lstStyle/>
          <a:p>
            <a:pPr algn="r">
              <a:lnSpc>
                <a:spcPts val="3359"/>
              </a:lnSpc>
            </a:pPr>
            <a:r>
              <a:rPr lang="en-US" sz="2400">
                <a:solidFill>
                  <a:srgbClr val="333333"/>
                </a:solidFill>
                <a:latin typeface="Poppins Medium"/>
              </a:rPr>
              <a:t>STUDENT</a:t>
            </a:r>
          </a:p>
        </p:txBody>
      </p:sp>
      <p:sp>
        <p:nvSpPr>
          <p:cNvPr name="TextBox 7" id="7"/>
          <p:cNvSpPr txBox="true"/>
          <p:nvPr/>
        </p:nvSpPr>
        <p:spPr>
          <a:xfrm rot="0">
            <a:off x="12028317" y="8184839"/>
            <a:ext cx="5923907" cy="824865"/>
          </a:xfrm>
          <a:prstGeom prst="rect">
            <a:avLst/>
          </a:prstGeom>
        </p:spPr>
        <p:txBody>
          <a:bodyPr anchor="t" rtlCol="false" tIns="0" lIns="0" bIns="0" rIns="0">
            <a:spAutoFit/>
          </a:bodyPr>
          <a:lstStyle/>
          <a:p>
            <a:pPr>
              <a:lnSpc>
                <a:spcPts val="3359"/>
              </a:lnSpc>
            </a:pPr>
            <a:r>
              <a:rPr lang="en-US" sz="2400">
                <a:solidFill>
                  <a:srgbClr val="333333"/>
                </a:solidFill>
                <a:latin typeface="Poppins Light"/>
              </a:rPr>
              <a:t>AADITYA PRABU K (2020115001)</a:t>
            </a:r>
          </a:p>
          <a:p>
            <a:pPr>
              <a:lnSpc>
                <a:spcPts val="3359"/>
              </a:lnSpc>
            </a:pPr>
            <a:r>
              <a:rPr lang="en-US" sz="2400">
                <a:solidFill>
                  <a:srgbClr val="333333"/>
                </a:solidFill>
                <a:latin typeface="Poppins Light"/>
              </a:rPr>
              <a:t>MOHAMMED THABREZ G (2020115051)</a:t>
            </a:r>
          </a:p>
        </p:txBody>
      </p:sp>
      <p:sp>
        <p:nvSpPr>
          <p:cNvPr name="TextBox 8" id="8"/>
          <p:cNvSpPr txBox="true"/>
          <p:nvPr/>
        </p:nvSpPr>
        <p:spPr>
          <a:xfrm rot="0">
            <a:off x="1231336" y="4452302"/>
            <a:ext cx="16101859" cy="934720"/>
          </a:xfrm>
          <a:prstGeom prst="rect">
            <a:avLst/>
          </a:prstGeom>
        </p:spPr>
        <p:txBody>
          <a:bodyPr anchor="t" rtlCol="false" tIns="0" lIns="0" bIns="0" rIns="0">
            <a:spAutoFit/>
          </a:bodyPr>
          <a:lstStyle/>
          <a:p>
            <a:pPr algn="ctr">
              <a:lnSpc>
                <a:spcPts val="7279"/>
              </a:lnSpc>
            </a:pPr>
            <a:r>
              <a:rPr lang="en-US" sz="5199">
                <a:solidFill>
                  <a:srgbClr val="333333"/>
                </a:solidFill>
                <a:latin typeface="Canva Sans"/>
              </a:rPr>
              <a:t>Open university learning analytics dataset</a:t>
            </a:r>
          </a:p>
        </p:txBody>
      </p:sp>
      <p:pic>
        <p:nvPicPr>
          <p:cNvPr name="Picture 9" id="9"/>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969285">
            <a:off x="251983" y="6149844"/>
            <a:ext cx="2685635" cy="2192455"/>
          </a:xfrm>
          <a:prstGeom prst="rect">
            <a:avLst/>
          </a:prstGeom>
        </p:spPr>
      </p:pic>
      <p:pic>
        <p:nvPicPr>
          <p:cNvPr name="Picture 10" id="10"/>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969285">
            <a:off x="2025663" y="7036000"/>
            <a:ext cx="3285204" cy="3273258"/>
          </a:xfrm>
          <a:prstGeom prst="rect">
            <a:avLst/>
          </a:prstGeom>
        </p:spPr>
      </p:pic>
      <p:grpSp>
        <p:nvGrpSpPr>
          <p:cNvPr name="Group 11" id="11"/>
          <p:cNvGrpSpPr/>
          <p:nvPr/>
        </p:nvGrpSpPr>
        <p:grpSpPr>
          <a:xfrm rot="0">
            <a:off x="0" y="9525"/>
            <a:ext cx="18288000" cy="450526"/>
            <a:chOff x="0" y="0"/>
            <a:chExt cx="6186311" cy="152400"/>
          </a:xfrm>
        </p:grpSpPr>
        <p:sp>
          <p:nvSpPr>
            <p:cNvPr name="Freeform 12" id="12"/>
            <p:cNvSpPr/>
            <p:nvPr/>
          </p:nvSpPr>
          <p:spPr>
            <a:xfrm>
              <a:off x="0" y="0"/>
              <a:ext cx="6186311" cy="152400"/>
            </a:xfrm>
            <a:custGeom>
              <a:avLst/>
              <a:gdLst/>
              <a:ahLst/>
              <a:cxnLst/>
              <a:rect r="r" b="b" t="t" l="l"/>
              <a:pathLst>
                <a:path h="152400" w="6186311">
                  <a:moveTo>
                    <a:pt x="0" y="0"/>
                  </a:moveTo>
                  <a:lnTo>
                    <a:pt x="6186311" y="0"/>
                  </a:lnTo>
                  <a:lnTo>
                    <a:pt x="6186311" y="152400"/>
                  </a:lnTo>
                  <a:lnTo>
                    <a:pt x="0" y="152400"/>
                  </a:lnTo>
                  <a:close/>
                </a:path>
              </a:pathLst>
            </a:custGeom>
            <a:solidFill>
              <a:srgbClr val="73CDFF"/>
            </a:solidFill>
          </p:spPr>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50526"/>
            <a:chOff x="0" y="0"/>
            <a:chExt cx="6186311" cy="152400"/>
          </a:xfrm>
        </p:grpSpPr>
        <p:sp>
          <p:nvSpPr>
            <p:cNvPr name="Freeform 3" id="3"/>
            <p:cNvSpPr/>
            <p:nvPr/>
          </p:nvSpPr>
          <p:spPr>
            <a:xfrm>
              <a:off x="0" y="0"/>
              <a:ext cx="6186311" cy="152400"/>
            </a:xfrm>
            <a:custGeom>
              <a:avLst/>
              <a:gdLst/>
              <a:ahLst/>
              <a:cxnLst/>
              <a:rect r="r" b="b" t="t" l="l"/>
              <a:pathLst>
                <a:path h="152400" w="6186311">
                  <a:moveTo>
                    <a:pt x="0" y="0"/>
                  </a:moveTo>
                  <a:lnTo>
                    <a:pt x="6186311" y="0"/>
                  </a:lnTo>
                  <a:lnTo>
                    <a:pt x="6186311" y="152400"/>
                  </a:lnTo>
                  <a:lnTo>
                    <a:pt x="0" y="152400"/>
                  </a:lnTo>
                  <a:close/>
                </a:path>
              </a:pathLst>
            </a:custGeom>
            <a:solidFill>
              <a:srgbClr val="73CDFF"/>
            </a:solidFill>
          </p:spPr>
        </p:sp>
      </p:grpSp>
      <p:pic>
        <p:nvPicPr>
          <p:cNvPr name="Picture 4" id="4"/>
          <p:cNvPicPr>
            <a:picLocks noChangeAspect="true"/>
          </p:cNvPicPr>
          <p:nvPr/>
        </p:nvPicPr>
        <p:blipFill>
          <a:blip r:embed="rId2"/>
          <a:srcRect l="0" t="31816" r="0" b="0"/>
          <a:stretch>
            <a:fillRect/>
          </a:stretch>
        </p:blipFill>
        <p:spPr>
          <a:xfrm flipH="false" flipV="false" rot="0">
            <a:off x="1084598" y="3259066"/>
            <a:ext cx="16284785" cy="4546510"/>
          </a:xfrm>
          <a:prstGeom prst="rect">
            <a:avLst/>
          </a:prstGeom>
        </p:spPr>
      </p:pic>
      <p:sp>
        <p:nvSpPr>
          <p:cNvPr name="TextBox 5" id="5"/>
          <p:cNvSpPr txBox="true"/>
          <p:nvPr/>
        </p:nvSpPr>
        <p:spPr>
          <a:xfrm rot="0">
            <a:off x="16918147" y="9134475"/>
            <a:ext cx="682307" cy="581025"/>
          </a:xfrm>
          <a:prstGeom prst="rect">
            <a:avLst/>
          </a:prstGeom>
        </p:spPr>
        <p:txBody>
          <a:bodyPr anchor="t" rtlCol="false" tIns="0" lIns="0" bIns="0" rIns="0">
            <a:spAutoFit/>
          </a:bodyPr>
          <a:lstStyle/>
          <a:p>
            <a:pPr algn="r">
              <a:lnSpc>
                <a:spcPts val="4800"/>
              </a:lnSpc>
            </a:pPr>
            <a:r>
              <a:rPr lang="en-US" sz="3000">
                <a:solidFill>
                  <a:srgbClr val="333333"/>
                </a:solidFill>
                <a:latin typeface="Poppins Medium"/>
              </a:rPr>
              <a:t>9</a:t>
            </a:r>
          </a:p>
        </p:txBody>
      </p:sp>
      <p:sp>
        <p:nvSpPr>
          <p:cNvPr name="TextBox 6" id="6"/>
          <p:cNvSpPr txBox="true"/>
          <p:nvPr/>
        </p:nvSpPr>
        <p:spPr>
          <a:xfrm rot="0">
            <a:off x="1075073" y="544048"/>
            <a:ext cx="17203402" cy="2928957"/>
          </a:xfrm>
          <a:prstGeom prst="rect">
            <a:avLst/>
          </a:prstGeom>
        </p:spPr>
        <p:txBody>
          <a:bodyPr anchor="t" rtlCol="false" tIns="0" lIns="0" bIns="0" rIns="0">
            <a:spAutoFit/>
          </a:bodyPr>
          <a:lstStyle/>
          <a:p>
            <a:pPr>
              <a:lnSpc>
                <a:spcPts val="8000"/>
              </a:lnSpc>
            </a:pPr>
            <a:r>
              <a:rPr lang="en-US" sz="3200">
                <a:solidFill>
                  <a:srgbClr val="000000"/>
                </a:solidFill>
                <a:latin typeface="Canva Sans"/>
              </a:rPr>
              <a:t>Tables were selected based on Physical factor, Demographical factor, Educational factor, Interactional factor and merged.</a:t>
            </a:r>
          </a:p>
          <a:p>
            <a:pPr algn="ctr">
              <a:lnSpc>
                <a:spcPts val="8000"/>
              </a:lnSpc>
            </a:pPr>
            <a:r>
              <a:rPr lang="en-US" sz="3200">
                <a:solidFill>
                  <a:srgbClr val="000000"/>
                </a:solidFill>
                <a:latin typeface="Canva Sans"/>
              </a:rPr>
              <a:t>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50526"/>
            <a:chOff x="0" y="0"/>
            <a:chExt cx="6186311" cy="152400"/>
          </a:xfrm>
        </p:grpSpPr>
        <p:sp>
          <p:nvSpPr>
            <p:cNvPr name="Freeform 3" id="3"/>
            <p:cNvSpPr/>
            <p:nvPr/>
          </p:nvSpPr>
          <p:spPr>
            <a:xfrm>
              <a:off x="0" y="0"/>
              <a:ext cx="6186311" cy="152400"/>
            </a:xfrm>
            <a:custGeom>
              <a:avLst/>
              <a:gdLst/>
              <a:ahLst/>
              <a:cxnLst/>
              <a:rect r="r" b="b" t="t" l="l"/>
              <a:pathLst>
                <a:path h="152400" w="6186311">
                  <a:moveTo>
                    <a:pt x="0" y="0"/>
                  </a:moveTo>
                  <a:lnTo>
                    <a:pt x="6186311" y="0"/>
                  </a:lnTo>
                  <a:lnTo>
                    <a:pt x="6186311" y="152400"/>
                  </a:lnTo>
                  <a:lnTo>
                    <a:pt x="0" y="152400"/>
                  </a:lnTo>
                  <a:close/>
                </a:path>
              </a:pathLst>
            </a:custGeom>
            <a:solidFill>
              <a:srgbClr val="73CDFF"/>
            </a:solidFill>
          </p:spPr>
        </p:sp>
      </p:grpSp>
      <p:pic>
        <p:nvPicPr>
          <p:cNvPr name="Picture 4" id="4"/>
          <p:cNvPicPr>
            <a:picLocks noChangeAspect="true"/>
          </p:cNvPicPr>
          <p:nvPr/>
        </p:nvPicPr>
        <p:blipFill>
          <a:blip r:embed="rId2"/>
          <a:srcRect l="0" t="439" r="0" b="439"/>
          <a:stretch>
            <a:fillRect/>
          </a:stretch>
        </p:blipFill>
        <p:spPr>
          <a:xfrm flipH="false" flipV="false" rot="0">
            <a:off x="1028700" y="2402487"/>
            <a:ext cx="6011743" cy="3052833"/>
          </a:xfrm>
          <a:prstGeom prst="rect">
            <a:avLst/>
          </a:prstGeom>
        </p:spPr>
      </p:pic>
      <p:pic>
        <p:nvPicPr>
          <p:cNvPr name="Picture 5" id="5"/>
          <p:cNvPicPr>
            <a:picLocks noChangeAspect="true"/>
          </p:cNvPicPr>
          <p:nvPr/>
        </p:nvPicPr>
        <p:blipFill>
          <a:blip r:embed="rId3"/>
          <a:srcRect l="0" t="0" r="0" b="2620"/>
          <a:stretch>
            <a:fillRect/>
          </a:stretch>
        </p:blipFill>
        <p:spPr>
          <a:xfrm flipH="false" flipV="false" rot="0">
            <a:off x="9486474" y="2402487"/>
            <a:ext cx="6249888" cy="3052833"/>
          </a:xfrm>
          <a:prstGeom prst="rect">
            <a:avLst/>
          </a:prstGeom>
        </p:spPr>
      </p:pic>
      <p:pic>
        <p:nvPicPr>
          <p:cNvPr name="Picture 6" id="6"/>
          <p:cNvPicPr>
            <a:picLocks noChangeAspect="true"/>
          </p:cNvPicPr>
          <p:nvPr/>
        </p:nvPicPr>
        <p:blipFill>
          <a:blip r:embed="rId4"/>
          <a:srcRect l="157" t="0" r="0" b="0"/>
          <a:stretch>
            <a:fillRect/>
          </a:stretch>
        </p:blipFill>
        <p:spPr>
          <a:xfrm flipH="false" flipV="false" rot="0">
            <a:off x="6325034" y="5517809"/>
            <a:ext cx="10593113" cy="3969091"/>
          </a:xfrm>
          <a:prstGeom prst="rect">
            <a:avLst/>
          </a:prstGeom>
        </p:spPr>
      </p:pic>
      <p:sp>
        <p:nvSpPr>
          <p:cNvPr name="TextBox 7" id="7"/>
          <p:cNvSpPr txBox="true"/>
          <p:nvPr/>
        </p:nvSpPr>
        <p:spPr>
          <a:xfrm rot="0">
            <a:off x="16918147" y="9134475"/>
            <a:ext cx="682307" cy="581025"/>
          </a:xfrm>
          <a:prstGeom prst="rect">
            <a:avLst/>
          </a:prstGeom>
        </p:spPr>
        <p:txBody>
          <a:bodyPr anchor="t" rtlCol="false" tIns="0" lIns="0" bIns="0" rIns="0">
            <a:spAutoFit/>
          </a:bodyPr>
          <a:lstStyle/>
          <a:p>
            <a:pPr algn="r">
              <a:lnSpc>
                <a:spcPts val="4800"/>
              </a:lnSpc>
            </a:pPr>
            <a:r>
              <a:rPr lang="en-US" sz="3000">
                <a:solidFill>
                  <a:srgbClr val="333333"/>
                </a:solidFill>
                <a:latin typeface="Poppins Medium"/>
              </a:rPr>
              <a:t>10</a:t>
            </a:r>
          </a:p>
        </p:txBody>
      </p:sp>
      <p:sp>
        <p:nvSpPr>
          <p:cNvPr name="TextBox 8" id="8"/>
          <p:cNvSpPr txBox="true"/>
          <p:nvPr/>
        </p:nvSpPr>
        <p:spPr>
          <a:xfrm rot="0">
            <a:off x="950627" y="778367"/>
            <a:ext cx="10750517" cy="1128263"/>
          </a:xfrm>
          <a:prstGeom prst="rect">
            <a:avLst/>
          </a:prstGeom>
        </p:spPr>
        <p:txBody>
          <a:bodyPr anchor="t" rtlCol="false" tIns="0" lIns="0" bIns="0" rIns="0">
            <a:spAutoFit/>
          </a:bodyPr>
          <a:lstStyle/>
          <a:p>
            <a:pPr>
              <a:lnSpc>
                <a:spcPts val="4480"/>
              </a:lnSpc>
            </a:pPr>
            <a:r>
              <a:rPr lang="en-US" sz="3200">
                <a:solidFill>
                  <a:srgbClr val="000000"/>
                </a:solidFill>
                <a:latin typeface="Canva Sans"/>
              </a:rPr>
              <a:t>Feature elimination using feature selection techniques </a:t>
            </a:r>
          </a:p>
          <a:p>
            <a:pPr algn="ctr">
              <a:lnSpc>
                <a:spcPts val="4480"/>
              </a:lnSpc>
            </a:pPr>
            <a:r>
              <a:rPr lang="en-US" sz="3200">
                <a:solidFill>
                  <a:srgbClr val="000000"/>
                </a:solidFill>
                <a:latin typeface="Canva Sans"/>
              </a:rPr>
              <a:t> </a:t>
            </a:r>
          </a:p>
        </p:txBody>
      </p:sp>
      <p:sp>
        <p:nvSpPr>
          <p:cNvPr name="TextBox 9" id="9"/>
          <p:cNvSpPr txBox="true"/>
          <p:nvPr/>
        </p:nvSpPr>
        <p:spPr>
          <a:xfrm rot="0">
            <a:off x="966948" y="1575362"/>
            <a:ext cx="4762169" cy="566354"/>
          </a:xfrm>
          <a:prstGeom prst="rect">
            <a:avLst/>
          </a:prstGeom>
        </p:spPr>
        <p:txBody>
          <a:bodyPr anchor="t" rtlCol="false" tIns="0" lIns="0" bIns="0" rIns="0">
            <a:spAutoFit/>
          </a:bodyPr>
          <a:lstStyle/>
          <a:p>
            <a:pPr algn="ctr">
              <a:lnSpc>
                <a:spcPts val="4480"/>
              </a:lnSpc>
            </a:pPr>
            <a:r>
              <a:rPr lang="en-US" sz="3200">
                <a:solidFill>
                  <a:srgbClr val="000000"/>
                </a:solidFill>
                <a:latin typeface="Canva Sans"/>
              </a:rPr>
              <a:t>Random forest classifier</a:t>
            </a:r>
          </a:p>
        </p:txBody>
      </p:sp>
      <p:sp>
        <p:nvSpPr>
          <p:cNvPr name="TextBox 10" id="10"/>
          <p:cNvSpPr txBox="true"/>
          <p:nvPr/>
        </p:nvSpPr>
        <p:spPr>
          <a:xfrm rot="0">
            <a:off x="9486474" y="1580690"/>
            <a:ext cx="7735468" cy="566354"/>
          </a:xfrm>
          <a:prstGeom prst="rect">
            <a:avLst/>
          </a:prstGeom>
        </p:spPr>
        <p:txBody>
          <a:bodyPr anchor="t" rtlCol="false" tIns="0" lIns="0" bIns="0" rIns="0">
            <a:spAutoFit/>
          </a:bodyPr>
          <a:lstStyle/>
          <a:p>
            <a:pPr algn="just">
              <a:lnSpc>
                <a:spcPts val="4480"/>
              </a:lnSpc>
            </a:pPr>
            <a:r>
              <a:rPr lang="en-US" sz="3200">
                <a:solidFill>
                  <a:srgbClr val="000000"/>
                </a:solidFill>
                <a:latin typeface="Canva Sans"/>
              </a:rPr>
              <a:t>Mutual information gain  </a:t>
            </a:r>
          </a:p>
        </p:txBody>
      </p:sp>
      <p:sp>
        <p:nvSpPr>
          <p:cNvPr name="TextBox 11" id="11"/>
          <p:cNvSpPr txBox="true"/>
          <p:nvPr/>
        </p:nvSpPr>
        <p:spPr>
          <a:xfrm rot="0">
            <a:off x="715104" y="6614307"/>
            <a:ext cx="5246807" cy="1690172"/>
          </a:xfrm>
          <a:prstGeom prst="rect">
            <a:avLst/>
          </a:prstGeom>
        </p:spPr>
        <p:txBody>
          <a:bodyPr anchor="t" rtlCol="false" tIns="0" lIns="0" bIns="0" rIns="0">
            <a:spAutoFit/>
          </a:bodyPr>
          <a:lstStyle/>
          <a:p>
            <a:pPr algn="ctr">
              <a:lnSpc>
                <a:spcPts val="4480"/>
              </a:lnSpc>
            </a:pPr>
            <a:r>
              <a:rPr lang="en-US" sz="3200">
                <a:solidFill>
                  <a:srgbClr val="000000"/>
                </a:solidFill>
                <a:latin typeface="Canva Sans"/>
              </a:rPr>
              <a:t>Categorical data cleaning </a:t>
            </a:r>
          </a:p>
          <a:p>
            <a:pPr algn="ctr">
              <a:lnSpc>
                <a:spcPts val="4480"/>
              </a:lnSpc>
            </a:pPr>
            <a:r>
              <a:rPr lang="en-US" sz="3200">
                <a:solidFill>
                  <a:srgbClr val="000000"/>
                </a:solidFill>
                <a:latin typeface="Canva Sans"/>
              </a:rPr>
              <a:t>and  </a:t>
            </a:r>
          </a:p>
          <a:p>
            <a:pPr algn="ctr">
              <a:lnSpc>
                <a:spcPts val="4480"/>
              </a:lnSpc>
            </a:pPr>
            <a:r>
              <a:rPr lang="en-US" sz="3200">
                <a:solidFill>
                  <a:srgbClr val="000000"/>
                </a:solidFill>
                <a:latin typeface="Canva Sans"/>
              </a:rPr>
              <a:t>Min Max Normalization </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50526"/>
            <a:chOff x="0" y="0"/>
            <a:chExt cx="6186311" cy="152400"/>
          </a:xfrm>
        </p:grpSpPr>
        <p:sp>
          <p:nvSpPr>
            <p:cNvPr name="Freeform 3" id="3"/>
            <p:cNvSpPr/>
            <p:nvPr/>
          </p:nvSpPr>
          <p:spPr>
            <a:xfrm>
              <a:off x="0" y="0"/>
              <a:ext cx="6186311" cy="152400"/>
            </a:xfrm>
            <a:custGeom>
              <a:avLst/>
              <a:gdLst/>
              <a:ahLst/>
              <a:cxnLst/>
              <a:rect r="r" b="b" t="t" l="l"/>
              <a:pathLst>
                <a:path h="152400" w="6186311">
                  <a:moveTo>
                    <a:pt x="0" y="0"/>
                  </a:moveTo>
                  <a:lnTo>
                    <a:pt x="6186311" y="0"/>
                  </a:lnTo>
                  <a:lnTo>
                    <a:pt x="6186311" y="152400"/>
                  </a:lnTo>
                  <a:lnTo>
                    <a:pt x="0" y="152400"/>
                  </a:lnTo>
                  <a:close/>
                </a:path>
              </a:pathLst>
            </a:custGeom>
            <a:solidFill>
              <a:srgbClr val="73CDFF"/>
            </a:solidFill>
          </p:spPr>
        </p:sp>
      </p:grpSp>
      <p:pic>
        <p:nvPicPr>
          <p:cNvPr name="Picture 4" id="4"/>
          <p:cNvPicPr>
            <a:picLocks noChangeAspect="true"/>
          </p:cNvPicPr>
          <p:nvPr/>
        </p:nvPicPr>
        <p:blipFill>
          <a:blip r:embed="rId2"/>
          <a:srcRect l="0" t="0" r="0" b="0"/>
          <a:stretch>
            <a:fillRect/>
          </a:stretch>
        </p:blipFill>
        <p:spPr>
          <a:xfrm flipH="false" flipV="false" rot="0">
            <a:off x="1028700" y="2818710"/>
            <a:ext cx="7715885" cy="3857942"/>
          </a:xfrm>
          <a:prstGeom prst="rect">
            <a:avLst/>
          </a:prstGeom>
        </p:spPr>
      </p:pic>
      <p:pic>
        <p:nvPicPr>
          <p:cNvPr name="Picture 5" id="5"/>
          <p:cNvPicPr>
            <a:picLocks noChangeAspect="true"/>
          </p:cNvPicPr>
          <p:nvPr/>
        </p:nvPicPr>
        <p:blipFill>
          <a:blip r:embed="rId3"/>
          <a:srcRect l="0" t="0" r="0" b="3606"/>
          <a:stretch>
            <a:fillRect/>
          </a:stretch>
        </p:blipFill>
        <p:spPr>
          <a:xfrm flipH="false" flipV="false" rot="0">
            <a:off x="9388104" y="2818710"/>
            <a:ext cx="7871196" cy="3857942"/>
          </a:xfrm>
          <a:prstGeom prst="rect">
            <a:avLst/>
          </a:prstGeom>
        </p:spPr>
      </p:pic>
      <p:sp>
        <p:nvSpPr>
          <p:cNvPr name="TextBox 6" id="6"/>
          <p:cNvSpPr txBox="true"/>
          <p:nvPr/>
        </p:nvSpPr>
        <p:spPr>
          <a:xfrm rot="0">
            <a:off x="950627" y="778367"/>
            <a:ext cx="9329870" cy="1128263"/>
          </a:xfrm>
          <a:prstGeom prst="rect">
            <a:avLst/>
          </a:prstGeom>
        </p:spPr>
        <p:txBody>
          <a:bodyPr anchor="t" rtlCol="false" tIns="0" lIns="0" bIns="0" rIns="0">
            <a:spAutoFit/>
          </a:bodyPr>
          <a:lstStyle/>
          <a:p>
            <a:pPr>
              <a:lnSpc>
                <a:spcPts val="4480"/>
              </a:lnSpc>
            </a:pPr>
            <a:r>
              <a:rPr lang="en-US" sz="3200">
                <a:solidFill>
                  <a:srgbClr val="000000"/>
                </a:solidFill>
                <a:latin typeface="Canva Sans"/>
              </a:rPr>
              <a:t>Finding K value for K-Means using two methods </a:t>
            </a:r>
          </a:p>
          <a:p>
            <a:pPr algn="ctr">
              <a:lnSpc>
                <a:spcPts val="4480"/>
              </a:lnSpc>
            </a:pPr>
            <a:r>
              <a:rPr lang="en-US" sz="3200">
                <a:solidFill>
                  <a:srgbClr val="000000"/>
                </a:solidFill>
                <a:latin typeface="Canva Sans"/>
              </a:rPr>
              <a:t> </a:t>
            </a:r>
          </a:p>
        </p:txBody>
      </p:sp>
      <p:sp>
        <p:nvSpPr>
          <p:cNvPr name="TextBox 7" id="7"/>
          <p:cNvSpPr txBox="true"/>
          <p:nvPr/>
        </p:nvSpPr>
        <p:spPr>
          <a:xfrm rot="0">
            <a:off x="1459672" y="1821037"/>
            <a:ext cx="2827238" cy="566354"/>
          </a:xfrm>
          <a:prstGeom prst="rect">
            <a:avLst/>
          </a:prstGeom>
        </p:spPr>
        <p:txBody>
          <a:bodyPr anchor="t" rtlCol="false" tIns="0" lIns="0" bIns="0" rIns="0">
            <a:spAutoFit/>
          </a:bodyPr>
          <a:lstStyle/>
          <a:p>
            <a:pPr algn="ctr">
              <a:lnSpc>
                <a:spcPts val="4480"/>
              </a:lnSpc>
            </a:pPr>
            <a:r>
              <a:rPr lang="en-US" sz="3200">
                <a:solidFill>
                  <a:srgbClr val="000000"/>
                </a:solidFill>
                <a:latin typeface="Canva Sans"/>
              </a:rPr>
              <a:t>Elbow Method</a:t>
            </a:r>
          </a:p>
        </p:txBody>
      </p:sp>
      <p:sp>
        <p:nvSpPr>
          <p:cNvPr name="TextBox 8" id="8"/>
          <p:cNvSpPr txBox="true"/>
          <p:nvPr/>
        </p:nvSpPr>
        <p:spPr>
          <a:xfrm rot="0">
            <a:off x="9387789" y="1821037"/>
            <a:ext cx="4550007" cy="566354"/>
          </a:xfrm>
          <a:prstGeom prst="rect">
            <a:avLst/>
          </a:prstGeom>
        </p:spPr>
        <p:txBody>
          <a:bodyPr anchor="t" rtlCol="false" tIns="0" lIns="0" bIns="0" rIns="0">
            <a:spAutoFit/>
          </a:bodyPr>
          <a:lstStyle/>
          <a:p>
            <a:pPr algn="ctr">
              <a:lnSpc>
                <a:spcPts val="4480"/>
              </a:lnSpc>
            </a:pPr>
            <a:r>
              <a:rPr lang="en-US" sz="3200">
                <a:solidFill>
                  <a:srgbClr val="000000"/>
                </a:solidFill>
                <a:latin typeface="Canva Sans"/>
              </a:rPr>
              <a:t>Davies bouldin method</a:t>
            </a:r>
          </a:p>
        </p:txBody>
      </p:sp>
      <p:sp>
        <p:nvSpPr>
          <p:cNvPr name="TextBox 9" id="9"/>
          <p:cNvSpPr txBox="true"/>
          <p:nvPr/>
        </p:nvSpPr>
        <p:spPr>
          <a:xfrm rot="0">
            <a:off x="737280" y="7019552"/>
            <a:ext cx="16180867" cy="2252345"/>
          </a:xfrm>
          <a:prstGeom prst="rect">
            <a:avLst/>
          </a:prstGeom>
        </p:spPr>
        <p:txBody>
          <a:bodyPr anchor="t" rtlCol="false" tIns="0" lIns="0" bIns="0" rIns="0">
            <a:spAutoFit/>
          </a:bodyPr>
          <a:lstStyle/>
          <a:p>
            <a:pPr algn="just">
              <a:lnSpc>
                <a:spcPts val="4480"/>
              </a:lnSpc>
            </a:pPr>
            <a:r>
              <a:rPr lang="en-US" sz="3200">
                <a:solidFill>
                  <a:srgbClr val="000000"/>
                </a:solidFill>
                <a:latin typeface="Canva Sans"/>
              </a:rPr>
              <a:t>The obtained k value for the Elbow method is four and for Davies Bouldin method is six. When the number of clusters increases the splitting of data also increases, hence it is easier to identify trends when k is six than when k is four. Hence six is chosen as the K value for K means Clusterization.</a:t>
            </a:r>
          </a:p>
        </p:txBody>
      </p:sp>
      <p:sp>
        <p:nvSpPr>
          <p:cNvPr name="TextBox 10" id="10"/>
          <p:cNvSpPr txBox="true"/>
          <p:nvPr/>
        </p:nvSpPr>
        <p:spPr>
          <a:xfrm rot="0">
            <a:off x="16918147" y="9134475"/>
            <a:ext cx="682307" cy="581025"/>
          </a:xfrm>
          <a:prstGeom prst="rect">
            <a:avLst/>
          </a:prstGeom>
        </p:spPr>
        <p:txBody>
          <a:bodyPr anchor="t" rtlCol="false" tIns="0" lIns="0" bIns="0" rIns="0">
            <a:spAutoFit/>
          </a:bodyPr>
          <a:lstStyle/>
          <a:p>
            <a:pPr algn="r">
              <a:lnSpc>
                <a:spcPts val="4800"/>
              </a:lnSpc>
            </a:pPr>
            <a:r>
              <a:rPr lang="en-US" sz="3000">
                <a:solidFill>
                  <a:srgbClr val="333333"/>
                </a:solidFill>
                <a:latin typeface="Poppins Medium"/>
              </a:rPr>
              <a:t>11</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50526"/>
            <a:chOff x="0" y="0"/>
            <a:chExt cx="6186311" cy="152400"/>
          </a:xfrm>
        </p:grpSpPr>
        <p:sp>
          <p:nvSpPr>
            <p:cNvPr name="Freeform 3" id="3"/>
            <p:cNvSpPr/>
            <p:nvPr/>
          </p:nvSpPr>
          <p:spPr>
            <a:xfrm>
              <a:off x="0" y="0"/>
              <a:ext cx="6186311" cy="152400"/>
            </a:xfrm>
            <a:custGeom>
              <a:avLst/>
              <a:gdLst/>
              <a:ahLst/>
              <a:cxnLst/>
              <a:rect r="r" b="b" t="t" l="l"/>
              <a:pathLst>
                <a:path h="152400" w="6186311">
                  <a:moveTo>
                    <a:pt x="0" y="0"/>
                  </a:moveTo>
                  <a:lnTo>
                    <a:pt x="6186311" y="0"/>
                  </a:lnTo>
                  <a:lnTo>
                    <a:pt x="6186311" y="152400"/>
                  </a:lnTo>
                  <a:lnTo>
                    <a:pt x="0" y="152400"/>
                  </a:lnTo>
                  <a:close/>
                </a:path>
              </a:pathLst>
            </a:custGeom>
            <a:solidFill>
              <a:srgbClr val="73CDFF"/>
            </a:solidFill>
          </p:spPr>
        </p:sp>
      </p:grpSp>
      <p:pic>
        <p:nvPicPr>
          <p:cNvPr name="Picture 4" id="4"/>
          <p:cNvPicPr>
            <a:picLocks noChangeAspect="true"/>
          </p:cNvPicPr>
          <p:nvPr/>
        </p:nvPicPr>
        <p:blipFill>
          <a:blip r:embed="rId2"/>
          <a:srcRect l="0" t="257" r="0" b="257"/>
          <a:stretch>
            <a:fillRect/>
          </a:stretch>
        </p:blipFill>
        <p:spPr>
          <a:xfrm flipH="false" flipV="false" rot="0">
            <a:off x="1843111" y="1527882"/>
            <a:ext cx="5317977" cy="3563313"/>
          </a:xfrm>
          <a:prstGeom prst="rect">
            <a:avLst/>
          </a:prstGeom>
        </p:spPr>
      </p:pic>
      <p:pic>
        <p:nvPicPr>
          <p:cNvPr name="Picture 5" id="5"/>
          <p:cNvPicPr>
            <a:picLocks noChangeAspect="true"/>
          </p:cNvPicPr>
          <p:nvPr/>
        </p:nvPicPr>
        <p:blipFill>
          <a:blip r:embed="rId3"/>
          <a:srcRect l="0" t="0" r="0" b="0"/>
          <a:stretch>
            <a:fillRect/>
          </a:stretch>
        </p:blipFill>
        <p:spPr>
          <a:xfrm flipH="false" flipV="false" rot="0">
            <a:off x="10351062" y="1527882"/>
            <a:ext cx="5290568" cy="3563313"/>
          </a:xfrm>
          <a:prstGeom prst="rect">
            <a:avLst/>
          </a:prstGeom>
        </p:spPr>
      </p:pic>
      <p:pic>
        <p:nvPicPr>
          <p:cNvPr name="Picture 6" id="6"/>
          <p:cNvPicPr>
            <a:picLocks noChangeAspect="true"/>
          </p:cNvPicPr>
          <p:nvPr/>
        </p:nvPicPr>
        <p:blipFill>
          <a:blip r:embed="rId4"/>
          <a:srcRect l="395" t="0" r="395" b="0"/>
          <a:stretch>
            <a:fillRect/>
          </a:stretch>
        </p:blipFill>
        <p:spPr>
          <a:xfrm flipH="false" flipV="false" rot="0">
            <a:off x="1771352" y="6183589"/>
            <a:ext cx="5504499" cy="3805445"/>
          </a:xfrm>
          <a:prstGeom prst="rect">
            <a:avLst/>
          </a:prstGeom>
        </p:spPr>
      </p:pic>
      <p:pic>
        <p:nvPicPr>
          <p:cNvPr name="Picture 7" id="7"/>
          <p:cNvPicPr>
            <a:picLocks noChangeAspect="true"/>
          </p:cNvPicPr>
          <p:nvPr/>
        </p:nvPicPr>
        <p:blipFill>
          <a:blip r:embed="rId5"/>
          <a:srcRect l="0" t="0" r="0" b="0"/>
          <a:stretch>
            <a:fillRect/>
          </a:stretch>
        </p:blipFill>
        <p:spPr>
          <a:xfrm flipH="false" flipV="false" rot="0">
            <a:off x="10093233" y="6183589"/>
            <a:ext cx="5548397" cy="3805445"/>
          </a:xfrm>
          <a:prstGeom prst="rect">
            <a:avLst/>
          </a:prstGeom>
        </p:spPr>
      </p:pic>
      <p:sp>
        <p:nvSpPr>
          <p:cNvPr name="TextBox 8" id="8"/>
          <p:cNvSpPr txBox="true"/>
          <p:nvPr/>
        </p:nvSpPr>
        <p:spPr>
          <a:xfrm rot="0">
            <a:off x="1833586" y="559312"/>
            <a:ext cx="6845409" cy="566420"/>
          </a:xfrm>
          <a:prstGeom prst="rect">
            <a:avLst/>
          </a:prstGeom>
        </p:spPr>
        <p:txBody>
          <a:bodyPr anchor="t" rtlCol="false" tIns="0" lIns="0" bIns="0" rIns="0">
            <a:spAutoFit/>
          </a:bodyPr>
          <a:lstStyle/>
          <a:p>
            <a:pPr>
              <a:lnSpc>
                <a:spcPts val="4480"/>
              </a:lnSpc>
            </a:pPr>
            <a:r>
              <a:rPr lang="en-US" sz="3200">
                <a:solidFill>
                  <a:srgbClr val="000000"/>
                </a:solidFill>
                <a:latin typeface="Canva Sans"/>
              </a:rPr>
              <a:t>Final result</a:t>
            </a:r>
          </a:p>
        </p:txBody>
      </p:sp>
      <p:sp>
        <p:nvSpPr>
          <p:cNvPr name="TextBox 9" id="9"/>
          <p:cNvSpPr txBox="true"/>
          <p:nvPr/>
        </p:nvSpPr>
        <p:spPr>
          <a:xfrm rot="0">
            <a:off x="10192425" y="559312"/>
            <a:ext cx="6324223" cy="566420"/>
          </a:xfrm>
          <a:prstGeom prst="rect">
            <a:avLst/>
          </a:prstGeom>
        </p:spPr>
        <p:txBody>
          <a:bodyPr anchor="t" rtlCol="false" tIns="0" lIns="0" bIns="0" rIns="0">
            <a:spAutoFit/>
          </a:bodyPr>
          <a:lstStyle/>
          <a:p>
            <a:pPr>
              <a:lnSpc>
                <a:spcPts val="4480"/>
              </a:lnSpc>
            </a:pPr>
            <a:r>
              <a:rPr lang="en-US" sz="3200">
                <a:solidFill>
                  <a:srgbClr val="000000"/>
                </a:solidFill>
                <a:latin typeface="Canva Sans"/>
              </a:rPr>
              <a:t>Code Module</a:t>
            </a:r>
          </a:p>
        </p:txBody>
      </p:sp>
      <p:sp>
        <p:nvSpPr>
          <p:cNvPr name="TextBox 10" id="10"/>
          <p:cNvSpPr txBox="true"/>
          <p:nvPr/>
        </p:nvSpPr>
        <p:spPr>
          <a:xfrm rot="0">
            <a:off x="1974575" y="5407620"/>
            <a:ext cx="1450628" cy="566420"/>
          </a:xfrm>
          <a:prstGeom prst="rect">
            <a:avLst/>
          </a:prstGeom>
        </p:spPr>
        <p:txBody>
          <a:bodyPr anchor="t" rtlCol="false" tIns="0" lIns="0" bIns="0" rIns="0">
            <a:spAutoFit/>
          </a:bodyPr>
          <a:lstStyle/>
          <a:p>
            <a:pPr algn="ctr">
              <a:lnSpc>
                <a:spcPts val="4480"/>
              </a:lnSpc>
            </a:pPr>
            <a:r>
              <a:rPr lang="en-US" sz="3200">
                <a:solidFill>
                  <a:srgbClr val="000000"/>
                </a:solidFill>
                <a:latin typeface="Canva Sans"/>
              </a:rPr>
              <a:t>Gender</a:t>
            </a:r>
          </a:p>
        </p:txBody>
      </p:sp>
      <p:sp>
        <p:nvSpPr>
          <p:cNvPr name="TextBox 11" id="11"/>
          <p:cNvSpPr txBox="true"/>
          <p:nvPr/>
        </p:nvSpPr>
        <p:spPr>
          <a:xfrm rot="0">
            <a:off x="9946831" y="5407620"/>
            <a:ext cx="1830586" cy="566420"/>
          </a:xfrm>
          <a:prstGeom prst="rect">
            <a:avLst/>
          </a:prstGeom>
        </p:spPr>
        <p:txBody>
          <a:bodyPr anchor="t" rtlCol="false" tIns="0" lIns="0" bIns="0" rIns="0">
            <a:spAutoFit/>
          </a:bodyPr>
          <a:lstStyle/>
          <a:p>
            <a:pPr algn="ctr">
              <a:lnSpc>
                <a:spcPts val="4480"/>
              </a:lnSpc>
            </a:pPr>
            <a:r>
              <a:rPr lang="en-US" sz="3200">
                <a:solidFill>
                  <a:srgbClr val="000000"/>
                </a:solidFill>
                <a:latin typeface="Canva Sans"/>
              </a:rPr>
              <a:t>Age band</a:t>
            </a:r>
          </a:p>
        </p:txBody>
      </p:sp>
      <p:sp>
        <p:nvSpPr>
          <p:cNvPr name="TextBox 12" id="12"/>
          <p:cNvSpPr txBox="true"/>
          <p:nvPr/>
        </p:nvSpPr>
        <p:spPr>
          <a:xfrm rot="0">
            <a:off x="17070547" y="9286875"/>
            <a:ext cx="682307" cy="581025"/>
          </a:xfrm>
          <a:prstGeom prst="rect">
            <a:avLst/>
          </a:prstGeom>
        </p:spPr>
        <p:txBody>
          <a:bodyPr anchor="t" rtlCol="false" tIns="0" lIns="0" bIns="0" rIns="0">
            <a:spAutoFit/>
          </a:bodyPr>
          <a:lstStyle/>
          <a:p>
            <a:pPr algn="r">
              <a:lnSpc>
                <a:spcPts val="4800"/>
              </a:lnSpc>
            </a:pPr>
            <a:r>
              <a:rPr lang="en-US" sz="3000">
                <a:solidFill>
                  <a:srgbClr val="333333"/>
                </a:solidFill>
                <a:latin typeface="Poppins Medium"/>
              </a:rPr>
              <a:t>12</a:t>
            </a:r>
          </a:p>
        </p:txBody>
      </p:sp>
      <p:sp>
        <p:nvSpPr>
          <p:cNvPr name="TextBox 13" id="13"/>
          <p:cNvSpPr txBox="true"/>
          <p:nvPr/>
        </p:nvSpPr>
        <p:spPr>
          <a:xfrm rot="0">
            <a:off x="7457432" y="4398910"/>
            <a:ext cx="549176" cy="368300"/>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rPr>
              <a:t>Fig 1</a:t>
            </a:r>
          </a:p>
        </p:txBody>
      </p:sp>
      <p:sp>
        <p:nvSpPr>
          <p:cNvPr name="TextBox 14" id="14"/>
          <p:cNvSpPr txBox="true"/>
          <p:nvPr/>
        </p:nvSpPr>
        <p:spPr>
          <a:xfrm rot="0">
            <a:off x="15963230" y="4398910"/>
            <a:ext cx="553417" cy="368300"/>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rPr>
              <a:t>Fig 2</a:t>
            </a:r>
          </a:p>
        </p:txBody>
      </p:sp>
      <p:sp>
        <p:nvSpPr>
          <p:cNvPr name="TextBox 15" id="15"/>
          <p:cNvSpPr txBox="true"/>
          <p:nvPr/>
        </p:nvSpPr>
        <p:spPr>
          <a:xfrm rot="0">
            <a:off x="7457432" y="9191625"/>
            <a:ext cx="561305" cy="368300"/>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rPr>
              <a:t>Fig 3</a:t>
            </a:r>
          </a:p>
        </p:txBody>
      </p:sp>
      <p:sp>
        <p:nvSpPr>
          <p:cNvPr name="TextBox 16" id="16"/>
          <p:cNvSpPr txBox="true"/>
          <p:nvPr/>
        </p:nvSpPr>
        <p:spPr>
          <a:xfrm rot="0">
            <a:off x="16072273" y="9342437"/>
            <a:ext cx="567630" cy="368300"/>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rPr>
              <a:t>Fig 4</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50526"/>
            <a:chOff x="0" y="0"/>
            <a:chExt cx="6186311" cy="152400"/>
          </a:xfrm>
        </p:grpSpPr>
        <p:sp>
          <p:nvSpPr>
            <p:cNvPr name="Freeform 3" id="3"/>
            <p:cNvSpPr/>
            <p:nvPr/>
          </p:nvSpPr>
          <p:spPr>
            <a:xfrm>
              <a:off x="0" y="0"/>
              <a:ext cx="6186311" cy="152400"/>
            </a:xfrm>
            <a:custGeom>
              <a:avLst/>
              <a:gdLst/>
              <a:ahLst/>
              <a:cxnLst/>
              <a:rect r="r" b="b" t="t" l="l"/>
              <a:pathLst>
                <a:path h="152400" w="6186311">
                  <a:moveTo>
                    <a:pt x="0" y="0"/>
                  </a:moveTo>
                  <a:lnTo>
                    <a:pt x="6186311" y="0"/>
                  </a:lnTo>
                  <a:lnTo>
                    <a:pt x="6186311" y="152400"/>
                  </a:lnTo>
                  <a:lnTo>
                    <a:pt x="0" y="152400"/>
                  </a:lnTo>
                  <a:close/>
                </a:path>
              </a:pathLst>
            </a:custGeom>
            <a:solidFill>
              <a:srgbClr val="73CDFF"/>
            </a:solidFill>
          </p:spPr>
        </p:sp>
      </p:grpSp>
      <p:pic>
        <p:nvPicPr>
          <p:cNvPr name="Picture 4" id="4"/>
          <p:cNvPicPr>
            <a:picLocks noChangeAspect="true"/>
          </p:cNvPicPr>
          <p:nvPr/>
        </p:nvPicPr>
        <p:blipFill>
          <a:blip r:embed="rId2"/>
          <a:srcRect l="0" t="0" r="0" b="0"/>
          <a:stretch>
            <a:fillRect/>
          </a:stretch>
        </p:blipFill>
        <p:spPr>
          <a:xfrm flipH="false" flipV="false" rot="0">
            <a:off x="833139" y="1208218"/>
            <a:ext cx="5954199" cy="4114944"/>
          </a:xfrm>
          <a:prstGeom prst="rect">
            <a:avLst/>
          </a:prstGeom>
        </p:spPr>
      </p:pic>
      <p:pic>
        <p:nvPicPr>
          <p:cNvPr name="Picture 5" id="5"/>
          <p:cNvPicPr>
            <a:picLocks noChangeAspect="true"/>
          </p:cNvPicPr>
          <p:nvPr/>
        </p:nvPicPr>
        <p:blipFill>
          <a:blip r:embed="rId3"/>
          <a:srcRect l="0" t="0" r="0" b="0"/>
          <a:stretch>
            <a:fillRect/>
          </a:stretch>
        </p:blipFill>
        <p:spPr>
          <a:xfrm flipH="false" flipV="false" rot="0">
            <a:off x="1224261" y="6264045"/>
            <a:ext cx="5563077" cy="3746854"/>
          </a:xfrm>
          <a:prstGeom prst="rect">
            <a:avLst/>
          </a:prstGeom>
        </p:spPr>
      </p:pic>
      <p:pic>
        <p:nvPicPr>
          <p:cNvPr name="Picture 6" id="6"/>
          <p:cNvPicPr>
            <a:picLocks noChangeAspect="true"/>
          </p:cNvPicPr>
          <p:nvPr/>
        </p:nvPicPr>
        <p:blipFill>
          <a:blip r:embed="rId4"/>
          <a:srcRect l="4183" t="8593" r="6366" b="7261"/>
          <a:stretch>
            <a:fillRect/>
          </a:stretch>
        </p:blipFill>
        <p:spPr>
          <a:xfrm flipH="false" flipV="false" rot="0">
            <a:off x="8399969" y="2525289"/>
            <a:ext cx="8080904" cy="5792943"/>
          </a:xfrm>
          <a:prstGeom prst="rect">
            <a:avLst/>
          </a:prstGeom>
        </p:spPr>
      </p:pic>
      <p:sp>
        <p:nvSpPr>
          <p:cNvPr name="TextBox 7" id="7"/>
          <p:cNvSpPr txBox="true"/>
          <p:nvPr/>
        </p:nvSpPr>
        <p:spPr>
          <a:xfrm rot="0">
            <a:off x="1028700" y="478790"/>
            <a:ext cx="6845409" cy="549877"/>
          </a:xfrm>
          <a:prstGeom prst="rect">
            <a:avLst/>
          </a:prstGeom>
        </p:spPr>
        <p:txBody>
          <a:bodyPr anchor="t" rtlCol="false" tIns="0" lIns="0" bIns="0" rIns="0">
            <a:spAutoFit/>
          </a:bodyPr>
          <a:lstStyle/>
          <a:p>
            <a:pPr>
              <a:lnSpc>
                <a:spcPts val="4340"/>
              </a:lnSpc>
            </a:pPr>
            <a:r>
              <a:rPr lang="en-US" sz="3100">
                <a:solidFill>
                  <a:srgbClr val="000000"/>
                </a:solidFill>
                <a:latin typeface="Canva Sans"/>
              </a:rPr>
              <a:t>Higest education</a:t>
            </a:r>
          </a:p>
        </p:txBody>
      </p:sp>
      <p:sp>
        <p:nvSpPr>
          <p:cNvPr name="TextBox 8" id="8"/>
          <p:cNvSpPr txBox="true"/>
          <p:nvPr/>
        </p:nvSpPr>
        <p:spPr>
          <a:xfrm rot="0">
            <a:off x="998191" y="5416955"/>
            <a:ext cx="1955453" cy="59944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Disability</a:t>
            </a:r>
          </a:p>
        </p:txBody>
      </p:sp>
      <p:sp>
        <p:nvSpPr>
          <p:cNvPr name="TextBox 9" id="9"/>
          <p:cNvSpPr txBox="true"/>
          <p:nvPr/>
        </p:nvSpPr>
        <p:spPr>
          <a:xfrm rot="0">
            <a:off x="8021875" y="942975"/>
            <a:ext cx="1857044" cy="566354"/>
          </a:xfrm>
          <a:prstGeom prst="rect">
            <a:avLst/>
          </a:prstGeom>
        </p:spPr>
        <p:txBody>
          <a:bodyPr anchor="t" rtlCol="false" tIns="0" lIns="0" bIns="0" rIns="0">
            <a:spAutoFit/>
          </a:bodyPr>
          <a:lstStyle/>
          <a:p>
            <a:pPr algn="ctr">
              <a:lnSpc>
                <a:spcPts val="4480"/>
              </a:lnSpc>
            </a:pPr>
            <a:r>
              <a:rPr lang="en-US" sz="3200">
                <a:solidFill>
                  <a:srgbClr val="000000"/>
                </a:solidFill>
                <a:latin typeface="Canva Sans"/>
              </a:rPr>
              <a:t>Imd band</a:t>
            </a:r>
          </a:p>
        </p:txBody>
      </p:sp>
      <p:sp>
        <p:nvSpPr>
          <p:cNvPr name="TextBox 10" id="10"/>
          <p:cNvSpPr txBox="true"/>
          <p:nvPr/>
        </p:nvSpPr>
        <p:spPr>
          <a:xfrm rot="0">
            <a:off x="17108877" y="8905875"/>
            <a:ext cx="682307" cy="581025"/>
          </a:xfrm>
          <a:prstGeom prst="rect">
            <a:avLst/>
          </a:prstGeom>
        </p:spPr>
        <p:txBody>
          <a:bodyPr anchor="t" rtlCol="false" tIns="0" lIns="0" bIns="0" rIns="0">
            <a:spAutoFit/>
          </a:bodyPr>
          <a:lstStyle/>
          <a:p>
            <a:pPr algn="r">
              <a:lnSpc>
                <a:spcPts val="4800"/>
              </a:lnSpc>
            </a:pPr>
            <a:r>
              <a:rPr lang="en-US" sz="3000">
                <a:solidFill>
                  <a:srgbClr val="333333"/>
                </a:solidFill>
                <a:latin typeface="Poppins Medium"/>
              </a:rPr>
              <a:t>13</a:t>
            </a:r>
          </a:p>
        </p:txBody>
      </p:sp>
      <p:sp>
        <p:nvSpPr>
          <p:cNvPr name="TextBox 11" id="11"/>
          <p:cNvSpPr txBox="true"/>
          <p:nvPr/>
        </p:nvSpPr>
        <p:spPr>
          <a:xfrm rot="0">
            <a:off x="6995124" y="4775200"/>
            <a:ext cx="626343" cy="368300"/>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rPr>
              <a:t>Fig 5 </a:t>
            </a:r>
          </a:p>
        </p:txBody>
      </p:sp>
      <p:sp>
        <p:nvSpPr>
          <p:cNvPr name="TextBox 12" id="12"/>
          <p:cNvSpPr txBox="true"/>
          <p:nvPr/>
        </p:nvSpPr>
        <p:spPr>
          <a:xfrm rot="0">
            <a:off x="6988501" y="9191625"/>
            <a:ext cx="639589" cy="368300"/>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rPr>
              <a:t>Fig 6 </a:t>
            </a:r>
          </a:p>
        </p:txBody>
      </p:sp>
      <p:sp>
        <p:nvSpPr>
          <p:cNvPr name="TextBox 13" id="13"/>
          <p:cNvSpPr txBox="true"/>
          <p:nvPr/>
        </p:nvSpPr>
        <p:spPr>
          <a:xfrm rot="0">
            <a:off x="15860296" y="9118600"/>
            <a:ext cx="601563" cy="368300"/>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rPr>
              <a:t>Fig 7 </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50526"/>
            <a:chOff x="0" y="0"/>
            <a:chExt cx="6186311" cy="152400"/>
          </a:xfrm>
        </p:grpSpPr>
        <p:sp>
          <p:nvSpPr>
            <p:cNvPr name="Freeform 3" id="3"/>
            <p:cNvSpPr/>
            <p:nvPr/>
          </p:nvSpPr>
          <p:spPr>
            <a:xfrm>
              <a:off x="0" y="0"/>
              <a:ext cx="6186311" cy="152400"/>
            </a:xfrm>
            <a:custGeom>
              <a:avLst/>
              <a:gdLst/>
              <a:ahLst/>
              <a:cxnLst/>
              <a:rect r="r" b="b" t="t" l="l"/>
              <a:pathLst>
                <a:path h="152400" w="6186311">
                  <a:moveTo>
                    <a:pt x="0" y="0"/>
                  </a:moveTo>
                  <a:lnTo>
                    <a:pt x="6186311" y="0"/>
                  </a:lnTo>
                  <a:lnTo>
                    <a:pt x="6186311" y="152400"/>
                  </a:lnTo>
                  <a:lnTo>
                    <a:pt x="0" y="152400"/>
                  </a:lnTo>
                  <a:close/>
                </a:path>
              </a:pathLst>
            </a:custGeom>
            <a:solidFill>
              <a:srgbClr val="73CDFF"/>
            </a:solidFill>
          </p:spPr>
        </p:sp>
      </p:grpSp>
      <p:pic>
        <p:nvPicPr>
          <p:cNvPr name="Picture 4" id="4"/>
          <p:cNvPicPr>
            <a:picLocks noChangeAspect="true"/>
          </p:cNvPicPr>
          <p:nvPr/>
        </p:nvPicPr>
        <p:blipFill>
          <a:blip r:embed="rId2"/>
          <a:srcRect l="5199" t="3213" r="5233" b="47415"/>
          <a:stretch>
            <a:fillRect/>
          </a:stretch>
        </p:blipFill>
        <p:spPr>
          <a:xfrm flipH="false" flipV="false" rot="0">
            <a:off x="1028700" y="2237691"/>
            <a:ext cx="7174998" cy="5489908"/>
          </a:xfrm>
          <a:prstGeom prst="rect">
            <a:avLst/>
          </a:prstGeom>
        </p:spPr>
      </p:pic>
      <p:pic>
        <p:nvPicPr>
          <p:cNvPr name="Picture 5" id="5"/>
          <p:cNvPicPr>
            <a:picLocks noChangeAspect="true"/>
          </p:cNvPicPr>
          <p:nvPr/>
        </p:nvPicPr>
        <p:blipFill>
          <a:blip r:embed="rId2"/>
          <a:srcRect l="4577" t="52305" r="5496" b="2664"/>
          <a:stretch>
            <a:fillRect/>
          </a:stretch>
        </p:blipFill>
        <p:spPr>
          <a:xfrm flipH="false" flipV="false" rot="0">
            <a:off x="8840433" y="2893714"/>
            <a:ext cx="6954416" cy="4833885"/>
          </a:xfrm>
          <a:prstGeom prst="rect">
            <a:avLst/>
          </a:prstGeom>
        </p:spPr>
      </p:pic>
      <p:sp>
        <p:nvSpPr>
          <p:cNvPr name="TextBox 6" id="6"/>
          <p:cNvSpPr txBox="true"/>
          <p:nvPr/>
        </p:nvSpPr>
        <p:spPr>
          <a:xfrm rot="0">
            <a:off x="8969129" y="4218904"/>
            <a:ext cx="8803" cy="865165"/>
          </a:xfrm>
          <a:prstGeom prst="rect">
            <a:avLst/>
          </a:prstGeom>
        </p:spPr>
        <p:txBody>
          <a:bodyPr anchor="t" rtlCol="false" tIns="0" lIns="0" bIns="0" rIns="0">
            <a:spAutoFit/>
          </a:bodyPr>
          <a:lstStyle/>
          <a:p>
            <a:pPr algn="ctr">
              <a:lnSpc>
                <a:spcPts val="6728"/>
              </a:lnSpc>
            </a:pPr>
          </a:p>
        </p:txBody>
      </p:sp>
      <p:sp>
        <p:nvSpPr>
          <p:cNvPr name="TextBox 7" id="7"/>
          <p:cNvSpPr txBox="true"/>
          <p:nvPr/>
        </p:nvSpPr>
        <p:spPr>
          <a:xfrm rot="0">
            <a:off x="986945" y="942975"/>
            <a:ext cx="1421474" cy="599308"/>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Region</a:t>
            </a:r>
          </a:p>
        </p:txBody>
      </p:sp>
      <p:pic>
        <p:nvPicPr>
          <p:cNvPr name="Picture 8" id="8"/>
          <p:cNvPicPr>
            <a:picLocks noChangeAspect="true"/>
          </p:cNvPicPr>
          <p:nvPr/>
        </p:nvPicPr>
        <p:blipFill>
          <a:blip r:embed="rId2"/>
          <a:srcRect l="4888" t="3351" r="5386" b="90366"/>
          <a:stretch>
            <a:fillRect/>
          </a:stretch>
        </p:blipFill>
        <p:spPr>
          <a:xfrm flipH="false" flipV="false" rot="0">
            <a:off x="8864863" y="2237691"/>
            <a:ext cx="6922313" cy="672781"/>
          </a:xfrm>
          <a:prstGeom prst="rect">
            <a:avLst/>
          </a:prstGeom>
        </p:spPr>
      </p:pic>
      <p:sp>
        <p:nvSpPr>
          <p:cNvPr name="TextBox 9" id="9"/>
          <p:cNvSpPr txBox="true"/>
          <p:nvPr/>
        </p:nvSpPr>
        <p:spPr>
          <a:xfrm rot="0">
            <a:off x="16918147" y="9134475"/>
            <a:ext cx="682307" cy="581025"/>
          </a:xfrm>
          <a:prstGeom prst="rect">
            <a:avLst/>
          </a:prstGeom>
        </p:spPr>
        <p:txBody>
          <a:bodyPr anchor="t" rtlCol="false" tIns="0" lIns="0" bIns="0" rIns="0">
            <a:spAutoFit/>
          </a:bodyPr>
          <a:lstStyle/>
          <a:p>
            <a:pPr algn="r">
              <a:lnSpc>
                <a:spcPts val="4800"/>
              </a:lnSpc>
            </a:pPr>
            <a:r>
              <a:rPr lang="en-US" sz="3000">
                <a:solidFill>
                  <a:srgbClr val="333333"/>
                </a:solidFill>
                <a:latin typeface="Poppins Medium"/>
              </a:rPr>
              <a:t>14</a:t>
            </a:r>
          </a:p>
        </p:txBody>
      </p:sp>
      <p:sp>
        <p:nvSpPr>
          <p:cNvPr name="TextBox 10" id="10"/>
          <p:cNvSpPr txBox="true"/>
          <p:nvPr/>
        </p:nvSpPr>
        <p:spPr>
          <a:xfrm rot="0">
            <a:off x="7448316" y="8226476"/>
            <a:ext cx="567407" cy="368300"/>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rPr>
              <a:t>Fig 8</a:t>
            </a:r>
          </a:p>
        </p:txBody>
      </p:sp>
      <p:sp>
        <p:nvSpPr>
          <p:cNvPr name="TextBox 11" id="11"/>
          <p:cNvSpPr txBox="true"/>
          <p:nvPr/>
        </p:nvSpPr>
        <p:spPr>
          <a:xfrm rot="0">
            <a:off x="15219518" y="8224888"/>
            <a:ext cx="580268" cy="369887"/>
          </a:xfrm>
          <a:prstGeom prst="rect">
            <a:avLst/>
          </a:prstGeom>
        </p:spPr>
        <p:txBody>
          <a:bodyPr anchor="t" rtlCol="false" tIns="0" lIns="0" bIns="0" rIns="0">
            <a:spAutoFit/>
          </a:bodyPr>
          <a:lstStyle/>
          <a:p>
            <a:pPr algn="ctr">
              <a:lnSpc>
                <a:spcPts val="2814"/>
              </a:lnSpc>
            </a:pPr>
            <a:r>
              <a:rPr lang="en-US" sz="2010">
                <a:solidFill>
                  <a:srgbClr val="000000"/>
                </a:solidFill>
                <a:latin typeface="Canva Sans"/>
              </a:rPr>
              <a:t>Fig 9</a:t>
            </a:r>
          </a:p>
        </p:txBody>
      </p:sp>
    </p:spTree>
  </p:cSld>
  <p:clrMapOvr>
    <a:masterClrMapping/>
  </p:clrMapOvr>
</p:sld>
</file>

<file path=ppt/slides/slide16.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50526"/>
            <a:chOff x="0" y="0"/>
            <a:chExt cx="6186311" cy="152400"/>
          </a:xfrm>
        </p:grpSpPr>
        <p:sp>
          <p:nvSpPr>
            <p:cNvPr name="Freeform 3" id="3"/>
            <p:cNvSpPr/>
            <p:nvPr/>
          </p:nvSpPr>
          <p:spPr>
            <a:xfrm>
              <a:off x="0" y="0"/>
              <a:ext cx="6186311" cy="152400"/>
            </a:xfrm>
            <a:custGeom>
              <a:avLst/>
              <a:gdLst/>
              <a:ahLst/>
              <a:cxnLst/>
              <a:rect r="r" b="b" t="t" l="l"/>
              <a:pathLst>
                <a:path h="152400" w="6186311">
                  <a:moveTo>
                    <a:pt x="0" y="0"/>
                  </a:moveTo>
                  <a:lnTo>
                    <a:pt x="6186311" y="0"/>
                  </a:lnTo>
                  <a:lnTo>
                    <a:pt x="6186311" y="152400"/>
                  </a:lnTo>
                  <a:lnTo>
                    <a:pt x="0" y="152400"/>
                  </a:lnTo>
                  <a:close/>
                </a:path>
              </a:pathLst>
            </a:custGeom>
            <a:solidFill>
              <a:srgbClr val="73CDFF"/>
            </a:solidFill>
          </p:spPr>
        </p:sp>
      </p:grpSp>
      <p:sp>
        <p:nvSpPr>
          <p:cNvPr name="TextBox 4" id="4"/>
          <p:cNvSpPr txBox="true"/>
          <p:nvPr/>
        </p:nvSpPr>
        <p:spPr>
          <a:xfrm rot="0">
            <a:off x="6306193" y="447691"/>
            <a:ext cx="5675614" cy="1038192"/>
          </a:xfrm>
          <a:prstGeom prst="rect">
            <a:avLst/>
          </a:prstGeom>
        </p:spPr>
        <p:txBody>
          <a:bodyPr anchor="t" rtlCol="false" tIns="0" lIns="0" bIns="0" rIns="0">
            <a:spAutoFit/>
          </a:bodyPr>
          <a:lstStyle/>
          <a:p>
            <a:pPr algn="ctr">
              <a:lnSpc>
                <a:spcPts val="8400"/>
              </a:lnSpc>
            </a:pPr>
            <a:r>
              <a:rPr lang="en-US" sz="6000">
                <a:solidFill>
                  <a:srgbClr val="333333"/>
                </a:solidFill>
                <a:latin typeface="League Spartan"/>
              </a:rPr>
              <a:t>CONCLUSION</a:t>
            </a:r>
          </a:p>
        </p:txBody>
      </p:sp>
      <p:sp>
        <p:nvSpPr>
          <p:cNvPr name="TextBox 5" id="5"/>
          <p:cNvSpPr txBox="true"/>
          <p:nvPr/>
        </p:nvSpPr>
        <p:spPr>
          <a:xfrm rot="0">
            <a:off x="204792" y="1400159"/>
            <a:ext cx="17866466" cy="8364855"/>
          </a:xfrm>
          <a:prstGeom prst="rect">
            <a:avLst/>
          </a:prstGeom>
        </p:spPr>
        <p:txBody>
          <a:bodyPr anchor="t" rtlCol="false" tIns="0" lIns="0" bIns="0" rIns="0">
            <a:spAutoFit/>
          </a:bodyPr>
          <a:lstStyle/>
          <a:p>
            <a:pPr algn="just" marL="690881" indent="-345440" lvl="1">
              <a:lnSpc>
                <a:spcPts val="4480"/>
              </a:lnSpc>
              <a:buFont typeface="Arial"/>
              <a:buChar char="•"/>
            </a:pPr>
            <a:r>
              <a:rPr lang="en-US" sz="3200">
                <a:solidFill>
                  <a:srgbClr val="000000"/>
                </a:solidFill>
                <a:latin typeface="Canva Sans"/>
              </a:rPr>
              <a:t>Students are categorized as Achievers, Performers, Failed, Dropouts and Mixed (fig 1)</a:t>
            </a:r>
          </a:p>
          <a:p>
            <a:pPr algn="just" marL="734059" indent="-367030" lvl="1">
              <a:lnSpc>
                <a:spcPts val="4759"/>
              </a:lnSpc>
              <a:buFont typeface="Arial"/>
              <a:buChar char="•"/>
            </a:pPr>
            <a:r>
              <a:rPr lang="en-US" sz="3399">
                <a:solidFill>
                  <a:srgbClr val="000000"/>
                </a:solidFill>
                <a:latin typeface="Canva Sans"/>
              </a:rPr>
              <a:t>The study shows that the Majority of the students are from the East Anglian region. (fig 8)</a:t>
            </a:r>
          </a:p>
          <a:p>
            <a:pPr algn="just" marL="734059" indent="-367030" lvl="1">
              <a:lnSpc>
                <a:spcPts val="4759"/>
              </a:lnSpc>
              <a:buFont typeface="Arial"/>
              <a:buChar char="•"/>
            </a:pPr>
            <a:r>
              <a:rPr lang="en-US" sz="3399">
                <a:solidFill>
                  <a:srgbClr val="000000"/>
                </a:solidFill>
                <a:latin typeface="Canva Sans"/>
              </a:rPr>
              <a:t>Dropouts are mostly from East Anglian Region and London Region. (fig 8) </a:t>
            </a:r>
          </a:p>
          <a:p>
            <a:pPr algn="just" marL="734059" indent="-367030" lvl="1">
              <a:lnSpc>
                <a:spcPts val="4759"/>
              </a:lnSpc>
              <a:buFont typeface="Arial"/>
              <a:buChar char="•"/>
            </a:pPr>
            <a:r>
              <a:rPr lang="en-US" sz="3399">
                <a:solidFill>
                  <a:srgbClr val="000000"/>
                </a:solidFill>
                <a:latin typeface="Canva Sans"/>
              </a:rPr>
              <a:t>Similarity exist between Failed students and Dropouts in regional and highest educational factors. (fig 5,8,9)</a:t>
            </a:r>
          </a:p>
          <a:p>
            <a:pPr algn="just" marL="734059" indent="-367030" lvl="1">
              <a:lnSpc>
                <a:spcPts val="4759"/>
              </a:lnSpc>
              <a:buFont typeface="Arial"/>
              <a:buChar char="•"/>
            </a:pPr>
            <a:r>
              <a:rPr lang="en-US" sz="3399">
                <a:solidFill>
                  <a:srgbClr val="000000"/>
                </a:solidFill>
                <a:latin typeface="Canva Sans"/>
              </a:rPr>
              <a:t>There is a larger number of females of the age group 35-55  actively participating in online education. (fig 3,4)</a:t>
            </a:r>
          </a:p>
          <a:p>
            <a:pPr algn="just" marL="734059" indent="-367030" lvl="1">
              <a:lnSpc>
                <a:spcPts val="4759"/>
              </a:lnSpc>
              <a:buFont typeface="Arial"/>
              <a:buChar char="•"/>
            </a:pPr>
            <a:r>
              <a:rPr lang="en-US" sz="3399">
                <a:solidFill>
                  <a:srgbClr val="000000"/>
                </a:solidFill>
                <a:latin typeface="Canva Sans"/>
              </a:rPr>
              <a:t>The student's performance mainly depends on their interest in learning despite a poor Imd Band index students were able to score distinction.(fig 7)</a:t>
            </a:r>
          </a:p>
          <a:p>
            <a:pPr algn="just" marL="734059" indent="-367030" lvl="1">
              <a:lnSpc>
                <a:spcPts val="4759"/>
              </a:lnSpc>
              <a:buFont typeface="Arial"/>
              <a:buChar char="•"/>
            </a:pPr>
            <a:r>
              <a:rPr lang="en-US" sz="3399">
                <a:solidFill>
                  <a:srgbClr val="000000"/>
                </a:solidFill>
                <a:latin typeface="Canva Sans"/>
              </a:rPr>
              <a:t>Disability does not affect the student performance majorly in this scenario.(fig 6)</a:t>
            </a:r>
          </a:p>
          <a:p>
            <a:pPr algn="just" marL="734059" indent="-367030" lvl="1">
              <a:lnSpc>
                <a:spcPts val="4759"/>
              </a:lnSpc>
              <a:buFont typeface="Arial"/>
              <a:buChar char="•"/>
            </a:pPr>
            <a:r>
              <a:rPr lang="en-US" sz="3399">
                <a:solidFill>
                  <a:srgbClr val="000000"/>
                </a:solidFill>
                <a:latin typeface="Canva Sans"/>
              </a:rPr>
              <a:t>The level of highest education of a student is directly dependent on the student’s understanding of the course. (fig 1,5)</a:t>
            </a:r>
          </a:p>
          <a:p>
            <a:pPr algn="just" marL="734059" indent="-367030" lvl="1">
              <a:lnSpc>
                <a:spcPts val="4759"/>
              </a:lnSpc>
              <a:buFont typeface="Arial"/>
              <a:buChar char="•"/>
            </a:pPr>
            <a:r>
              <a:rPr lang="en-US" sz="3399">
                <a:solidFill>
                  <a:srgbClr val="000000"/>
                </a:solidFill>
                <a:latin typeface="Canva Sans"/>
              </a:rPr>
              <a:t>Course BBB is popular and also difficult amongst students.(fig 2)</a:t>
            </a:r>
          </a:p>
        </p:txBody>
      </p:sp>
      <p:sp>
        <p:nvSpPr>
          <p:cNvPr name="TextBox 6" id="6"/>
          <p:cNvSpPr txBox="true"/>
          <p:nvPr/>
        </p:nvSpPr>
        <p:spPr>
          <a:xfrm rot="0">
            <a:off x="16918147" y="9134475"/>
            <a:ext cx="682307" cy="581025"/>
          </a:xfrm>
          <a:prstGeom prst="rect">
            <a:avLst/>
          </a:prstGeom>
        </p:spPr>
        <p:txBody>
          <a:bodyPr anchor="t" rtlCol="false" tIns="0" lIns="0" bIns="0" rIns="0">
            <a:spAutoFit/>
          </a:bodyPr>
          <a:lstStyle/>
          <a:p>
            <a:pPr algn="r">
              <a:lnSpc>
                <a:spcPts val="4800"/>
              </a:lnSpc>
            </a:pPr>
            <a:r>
              <a:rPr lang="en-US" sz="3000">
                <a:solidFill>
                  <a:srgbClr val="333333"/>
                </a:solidFill>
                <a:latin typeface="Poppins Medium"/>
              </a:rPr>
              <a:t>15</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6918147" y="9134475"/>
            <a:ext cx="682307" cy="581025"/>
          </a:xfrm>
          <a:prstGeom prst="rect">
            <a:avLst/>
          </a:prstGeom>
        </p:spPr>
        <p:txBody>
          <a:bodyPr anchor="t" rtlCol="false" tIns="0" lIns="0" bIns="0" rIns="0">
            <a:spAutoFit/>
          </a:bodyPr>
          <a:lstStyle/>
          <a:p>
            <a:pPr algn="r">
              <a:lnSpc>
                <a:spcPts val="4800"/>
              </a:lnSpc>
            </a:pPr>
            <a:r>
              <a:rPr lang="en-US" sz="3000">
                <a:solidFill>
                  <a:srgbClr val="333333"/>
                </a:solidFill>
                <a:latin typeface="Poppins Medium"/>
              </a:rPr>
              <a:t>16</a:t>
            </a:r>
          </a:p>
        </p:txBody>
      </p:sp>
      <p:grpSp>
        <p:nvGrpSpPr>
          <p:cNvPr name="Group 3" id="3"/>
          <p:cNvGrpSpPr/>
          <p:nvPr/>
        </p:nvGrpSpPr>
        <p:grpSpPr>
          <a:xfrm rot="0">
            <a:off x="0" y="0"/>
            <a:ext cx="18288000" cy="450526"/>
            <a:chOff x="0" y="0"/>
            <a:chExt cx="6186311" cy="152400"/>
          </a:xfrm>
        </p:grpSpPr>
        <p:sp>
          <p:nvSpPr>
            <p:cNvPr name="Freeform 4" id="4"/>
            <p:cNvSpPr/>
            <p:nvPr/>
          </p:nvSpPr>
          <p:spPr>
            <a:xfrm>
              <a:off x="0" y="0"/>
              <a:ext cx="6186311" cy="152400"/>
            </a:xfrm>
            <a:custGeom>
              <a:avLst/>
              <a:gdLst/>
              <a:ahLst/>
              <a:cxnLst/>
              <a:rect r="r" b="b" t="t" l="l"/>
              <a:pathLst>
                <a:path h="152400" w="6186311">
                  <a:moveTo>
                    <a:pt x="0" y="0"/>
                  </a:moveTo>
                  <a:lnTo>
                    <a:pt x="6186311" y="0"/>
                  </a:lnTo>
                  <a:lnTo>
                    <a:pt x="6186311" y="152400"/>
                  </a:lnTo>
                  <a:lnTo>
                    <a:pt x="0" y="152400"/>
                  </a:lnTo>
                  <a:close/>
                </a:path>
              </a:pathLst>
            </a:custGeom>
            <a:solidFill>
              <a:srgbClr val="73CDFF"/>
            </a:solidFill>
          </p:spPr>
        </p:sp>
      </p:grpSp>
      <p:sp>
        <p:nvSpPr>
          <p:cNvPr name="TextBox 5" id="5"/>
          <p:cNvSpPr txBox="true"/>
          <p:nvPr/>
        </p:nvSpPr>
        <p:spPr>
          <a:xfrm rot="0">
            <a:off x="5950074" y="871879"/>
            <a:ext cx="6387852" cy="1038225"/>
          </a:xfrm>
          <a:prstGeom prst="rect">
            <a:avLst/>
          </a:prstGeom>
        </p:spPr>
        <p:txBody>
          <a:bodyPr anchor="t" rtlCol="false" tIns="0" lIns="0" bIns="0" rIns="0">
            <a:spAutoFit/>
          </a:bodyPr>
          <a:lstStyle/>
          <a:p>
            <a:pPr algn="ctr">
              <a:lnSpc>
                <a:spcPts val="8400"/>
              </a:lnSpc>
            </a:pPr>
            <a:r>
              <a:rPr lang="en-US" sz="6000">
                <a:solidFill>
                  <a:srgbClr val="333333"/>
                </a:solidFill>
                <a:latin typeface="League Spartan"/>
              </a:rPr>
              <a:t>METHODOLOGY</a:t>
            </a:r>
          </a:p>
        </p:txBody>
      </p:sp>
      <p:sp>
        <p:nvSpPr>
          <p:cNvPr name="TextBox 6" id="6"/>
          <p:cNvSpPr txBox="true"/>
          <p:nvPr/>
        </p:nvSpPr>
        <p:spPr>
          <a:xfrm rot="0">
            <a:off x="950441" y="2386354"/>
            <a:ext cx="14320689" cy="1085850"/>
          </a:xfrm>
          <a:prstGeom prst="rect">
            <a:avLst/>
          </a:prstGeom>
        </p:spPr>
        <p:txBody>
          <a:bodyPr anchor="t" rtlCol="false" tIns="0" lIns="0" bIns="0" rIns="0">
            <a:spAutoFit/>
          </a:bodyPr>
          <a:lstStyle/>
          <a:p>
            <a:pPr algn="ctr">
              <a:lnSpc>
                <a:spcPts val="8400"/>
              </a:lnSpc>
            </a:pPr>
            <a:r>
              <a:rPr lang="en-US" sz="6000">
                <a:solidFill>
                  <a:srgbClr val="000000"/>
                </a:solidFill>
                <a:latin typeface="Canva Sans"/>
              </a:rPr>
              <a:t>STUDENT PERFORMANCE PREDICTION</a:t>
            </a:r>
          </a:p>
        </p:txBody>
      </p:sp>
      <p:sp>
        <p:nvSpPr>
          <p:cNvPr name="TextBox 7" id="7"/>
          <p:cNvSpPr txBox="true"/>
          <p:nvPr/>
        </p:nvSpPr>
        <p:spPr>
          <a:xfrm rot="0">
            <a:off x="931366" y="4034147"/>
            <a:ext cx="9679322" cy="2252345"/>
          </a:xfrm>
          <a:prstGeom prst="rect">
            <a:avLst/>
          </a:prstGeom>
        </p:spPr>
        <p:txBody>
          <a:bodyPr anchor="t" rtlCol="false" tIns="0" lIns="0" bIns="0" rIns="0">
            <a:spAutoFit/>
          </a:bodyPr>
          <a:lstStyle/>
          <a:p>
            <a:pPr marL="690881" indent="-345440" lvl="1">
              <a:lnSpc>
                <a:spcPts val="4480"/>
              </a:lnSpc>
              <a:buFont typeface="Arial"/>
              <a:buChar char="•"/>
            </a:pPr>
            <a:r>
              <a:rPr lang="en-US" sz="3200">
                <a:solidFill>
                  <a:srgbClr val="000000"/>
                </a:solidFill>
                <a:latin typeface="Canva Sans"/>
              </a:rPr>
              <a:t>Data preparation and Feature engineering</a:t>
            </a:r>
          </a:p>
          <a:p>
            <a:pPr marL="690881" indent="-345440" lvl="1">
              <a:lnSpc>
                <a:spcPts val="4480"/>
              </a:lnSpc>
              <a:buFont typeface="Arial"/>
              <a:buChar char="•"/>
            </a:pPr>
            <a:r>
              <a:rPr lang="en-US" sz="3200">
                <a:solidFill>
                  <a:srgbClr val="000000"/>
                </a:solidFill>
                <a:latin typeface="Canva Sans"/>
              </a:rPr>
              <a:t>Data Preprocessing</a:t>
            </a:r>
          </a:p>
          <a:p>
            <a:pPr marL="690881" indent="-345440" lvl="1">
              <a:lnSpc>
                <a:spcPts val="4480"/>
              </a:lnSpc>
              <a:buFont typeface="Arial"/>
              <a:buChar char="•"/>
            </a:pPr>
            <a:r>
              <a:rPr lang="en-US" sz="3200">
                <a:solidFill>
                  <a:srgbClr val="000000"/>
                </a:solidFill>
                <a:latin typeface="Canva Sans"/>
              </a:rPr>
              <a:t> Prediction Modelling</a:t>
            </a:r>
          </a:p>
          <a:p>
            <a:pPr marL="690881" indent="-345440" lvl="1">
              <a:lnSpc>
                <a:spcPts val="4480"/>
              </a:lnSpc>
              <a:buFont typeface="Arial"/>
              <a:buChar char="•"/>
            </a:pPr>
            <a:r>
              <a:rPr lang="en-US" sz="3200">
                <a:solidFill>
                  <a:srgbClr val="000000"/>
                </a:solidFill>
                <a:latin typeface="Canva Sans"/>
              </a:rPr>
              <a:t>Choosing the best Model for prediction </a:t>
            </a:r>
          </a:p>
        </p:txBody>
      </p:sp>
      <p:pic>
        <p:nvPicPr>
          <p:cNvPr name="Picture 8" id="8"/>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1496814" y="5016945"/>
            <a:ext cx="5762486" cy="5270055"/>
          </a:xfrm>
          <a:prstGeom prst="rect">
            <a:avLst/>
          </a:prstGeom>
        </p:spPr>
      </p:pic>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50526"/>
            <a:chOff x="0" y="0"/>
            <a:chExt cx="6186311" cy="152400"/>
          </a:xfrm>
        </p:grpSpPr>
        <p:sp>
          <p:nvSpPr>
            <p:cNvPr name="Freeform 3" id="3"/>
            <p:cNvSpPr/>
            <p:nvPr/>
          </p:nvSpPr>
          <p:spPr>
            <a:xfrm>
              <a:off x="0" y="0"/>
              <a:ext cx="6186311" cy="152400"/>
            </a:xfrm>
            <a:custGeom>
              <a:avLst/>
              <a:gdLst/>
              <a:ahLst/>
              <a:cxnLst/>
              <a:rect r="r" b="b" t="t" l="l"/>
              <a:pathLst>
                <a:path h="152400" w="6186311">
                  <a:moveTo>
                    <a:pt x="0" y="0"/>
                  </a:moveTo>
                  <a:lnTo>
                    <a:pt x="6186311" y="0"/>
                  </a:lnTo>
                  <a:lnTo>
                    <a:pt x="6186311" y="152400"/>
                  </a:lnTo>
                  <a:lnTo>
                    <a:pt x="0" y="152400"/>
                  </a:lnTo>
                  <a:close/>
                </a:path>
              </a:pathLst>
            </a:custGeom>
            <a:solidFill>
              <a:srgbClr val="73CDFF"/>
            </a:solidFill>
          </p:spPr>
        </p:sp>
      </p:grpSp>
      <p:pic>
        <p:nvPicPr>
          <p:cNvPr name="Picture 4" id="4"/>
          <p:cNvPicPr>
            <a:picLocks noChangeAspect="true"/>
          </p:cNvPicPr>
          <p:nvPr/>
        </p:nvPicPr>
        <p:blipFill>
          <a:blip r:embed="rId2"/>
          <a:srcRect l="8890" t="0" r="25328" b="0"/>
          <a:stretch>
            <a:fillRect/>
          </a:stretch>
        </p:blipFill>
        <p:spPr>
          <a:xfrm flipH="false" flipV="false" rot="0">
            <a:off x="3617428" y="3588515"/>
            <a:ext cx="11053144" cy="5679310"/>
          </a:xfrm>
          <a:prstGeom prst="rect">
            <a:avLst/>
          </a:prstGeom>
        </p:spPr>
      </p:pic>
      <p:sp>
        <p:nvSpPr>
          <p:cNvPr name="TextBox 5" id="5"/>
          <p:cNvSpPr txBox="true"/>
          <p:nvPr/>
        </p:nvSpPr>
        <p:spPr>
          <a:xfrm rot="0">
            <a:off x="16918147" y="9134475"/>
            <a:ext cx="682307" cy="581025"/>
          </a:xfrm>
          <a:prstGeom prst="rect">
            <a:avLst/>
          </a:prstGeom>
        </p:spPr>
        <p:txBody>
          <a:bodyPr anchor="t" rtlCol="false" tIns="0" lIns="0" bIns="0" rIns="0">
            <a:spAutoFit/>
          </a:bodyPr>
          <a:lstStyle/>
          <a:p>
            <a:pPr algn="r">
              <a:lnSpc>
                <a:spcPts val="4800"/>
              </a:lnSpc>
            </a:pPr>
            <a:r>
              <a:rPr lang="en-US" sz="3000">
                <a:solidFill>
                  <a:srgbClr val="333333"/>
                </a:solidFill>
                <a:latin typeface="Poppins Medium"/>
              </a:rPr>
              <a:t>17</a:t>
            </a:r>
          </a:p>
        </p:txBody>
      </p:sp>
      <p:sp>
        <p:nvSpPr>
          <p:cNvPr name="TextBox 6" id="6"/>
          <p:cNvSpPr txBox="true"/>
          <p:nvPr/>
        </p:nvSpPr>
        <p:spPr>
          <a:xfrm rot="0">
            <a:off x="358832" y="769122"/>
            <a:ext cx="17803905" cy="791844"/>
          </a:xfrm>
          <a:prstGeom prst="rect">
            <a:avLst/>
          </a:prstGeom>
        </p:spPr>
        <p:txBody>
          <a:bodyPr anchor="t" rtlCol="false" tIns="0" lIns="0" bIns="0" rIns="0">
            <a:spAutoFit/>
          </a:bodyPr>
          <a:lstStyle/>
          <a:p>
            <a:pPr algn="just">
              <a:lnSpc>
                <a:spcPts val="3080"/>
              </a:lnSpc>
            </a:pPr>
            <a:r>
              <a:rPr lang="en-US" sz="2200">
                <a:solidFill>
                  <a:srgbClr val="000000"/>
                </a:solidFill>
                <a:latin typeface="Canva Sans"/>
              </a:rPr>
              <a:t>Pass rate = No of assessments passed by a student in a module presentation / Total number of assessments present in the module presentation</a:t>
            </a:r>
          </a:p>
        </p:txBody>
      </p:sp>
      <p:sp>
        <p:nvSpPr>
          <p:cNvPr name="TextBox 7" id="7"/>
          <p:cNvSpPr txBox="true"/>
          <p:nvPr/>
        </p:nvSpPr>
        <p:spPr>
          <a:xfrm rot="0">
            <a:off x="358832" y="1875093"/>
            <a:ext cx="17803905" cy="401319"/>
          </a:xfrm>
          <a:prstGeom prst="rect">
            <a:avLst/>
          </a:prstGeom>
        </p:spPr>
        <p:txBody>
          <a:bodyPr anchor="t" rtlCol="false" tIns="0" lIns="0" bIns="0" rIns="0">
            <a:spAutoFit/>
          </a:bodyPr>
          <a:lstStyle/>
          <a:p>
            <a:pPr algn="just">
              <a:lnSpc>
                <a:spcPts val="3080"/>
              </a:lnSpc>
            </a:pPr>
            <a:r>
              <a:rPr lang="en-US" sz="2200">
                <a:solidFill>
                  <a:srgbClr val="000000"/>
                </a:solidFill>
                <a:latin typeface="Canva Sans"/>
              </a:rPr>
              <a:t>Weighted grade = Weighted Grade which is the sum of all weighted assessment scores of a student in a module-presentation.</a:t>
            </a:r>
          </a:p>
        </p:txBody>
      </p:sp>
      <p:sp>
        <p:nvSpPr>
          <p:cNvPr name="TextBox 8" id="8"/>
          <p:cNvSpPr txBox="true"/>
          <p:nvPr/>
        </p:nvSpPr>
        <p:spPr>
          <a:xfrm rot="0">
            <a:off x="358832" y="2806295"/>
            <a:ext cx="17803905" cy="401319"/>
          </a:xfrm>
          <a:prstGeom prst="rect">
            <a:avLst/>
          </a:prstGeom>
        </p:spPr>
        <p:txBody>
          <a:bodyPr anchor="t" rtlCol="false" tIns="0" lIns="0" bIns="0" rIns="0">
            <a:spAutoFit/>
          </a:bodyPr>
          <a:lstStyle/>
          <a:p>
            <a:pPr algn="just">
              <a:lnSpc>
                <a:spcPts val="3080"/>
              </a:lnSpc>
            </a:pPr>
            <a:r>
              <a:rPr lang="en-US" sz="2200">
                <a:solidFill>
                  <a:srgbClr val="000000"/>
                </a:solidFill>
                <a:latin typeface="Canva Sans"/>
              </a:rPr>
              <a:t>Average click per site = Total number of clicks done by the student / Total number of sites visited by the student</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603811" y="2208527"/>
            <a:ext cx="4132575" cy="2958292"/>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1720720" y="6705709"/>
            <a:ext cx="4125398" cy="2953154"/>
          </a:xfrm>
          <a:prstGeom prst="rect">
            <a:avLst/>
          </a:prstGeom>
        </p:spPr>
      </p:pic>
      <p:pic>
        <p:nvPicPr>
          <p:cNvPr name="Picture 4" id="4"/>
          <p:cNvPicPr>
            <a:picLocks noChangeAspect="true"/>
          </p:cNvPicPr>
          <p:nvPr/>
        </p:nvPicPr>
        <p:blipFill>
          <a:blip r:embed="rId4"/>
          <a:srcRect l="0" t="0" r="0" b="0"/>
          <a:stretch>
            <a:fillRect/>
          </a:stretch>
        </p:blipFill>
        <p:spPr>
          <a:xfrm flipH="false" flipV="false" rot="0">
            <a:off x="6944041" y="2208527"/>
            <a:ext cx="4102467" cy="2936739"/>
          </a:xfrm>
          <a:prstGeom prst="rect">
            <a:avLst/>
          </a:prstGeom>
        </p:spPr>
      </p:pic>
      <p:pic>
        <p:nvPicPr>
          <p:cNvPr name="Picture 5" id="5"/>
          <p:cNvPicPr>
            <a:picLocks noChangeAspect="true"/>
          </p:cNvPicPr>
          <p:nvPr/>
        </p:nvPicPr>
        <p:blipFill>
          <a:blip r:embed="rId5"/>
          <a:srcRect l="0" t="0" r="0" b="0"/>
          <a:stretch>
            <a:fillRect/>
          </a:stretch>
        </p:blipFill>
        <p:spPr>
          <a:xfrm flipH="false" flipV="false" rot="0">
            <a:off x="6944041" y="6705709"/>
            <a:ext cx="4125398" cy="2953154"/>
          </a:xfrm>
          <a:prstGeom prst="rect">
            <a:avLst/>
          </a:prstGeom>
        </p:spPr>
      </p:pic>
      <p:pic>
        <p:nvPicPr>
          <p:cNvPr name="Picture 6" id="6"/>
          <p:cNvPicPr>
            <a:picLocks noChangeAspect="true"/>
          </p:cNvPicPr>
          <p:nvPr/>
        </p:nvPicPr>
        <p:blipFill>
          <a:blip r:embed="rId6"/>
          <a:srcRect l="0" t="0" r="0" b="0"/>
          <a:stretch>
            <a:fillRect/>
          </a:stretch>
        </p:blipFill>
        <p:spPr>
          <a:xfrm flipH="false" flipV="false" rot="0">
            <a:off x="12673677" y="6589524"/>
            <a:ext cx="4293016" cy="3091861"/>
          </a:xfrm>
          <a:prstGeom prst="rect">
            <a:avLst/>
          </a:prstGeom>
        </p:spPr>
      </p:pic>
      <p:pic>
        <p:nvPicPr>
          <p:cNvPr name="Picture 7" id="7"/>
          <p:cNvPicPr>
            <a:picLocks noChangeAspect="true"/>
          </p:cNvPicPr>
          <p:nvPr/>
        </p:nvPicPr>
        <p:blipFill>
          <a:blip r:embed="rId7"/>
          <a:srcRect l="0" t="0" r="0" b="0"/>
          <a:stretch>
            <a:fillRect/>
          </a:stretch>
        </p:blipFill>
        <p:spPr>
          <a:xfrm flipH="false" flipV="false" rot="0">
            <a:off x="12673677" y="2053404"/>
            <a:ext cx="4293016" cy="3091861"/>
          </a:xfrm>
          <a:prstGeom prst="rect">
            <a:avLst/>
          </a:prstGeom>
        </p:spPr>
      </p:pic>
      <p:sp>
        <p:nvSpPr>
          <p:cNvPr name="TextBox 8" id="8"/>
          <p:cNvSpPr txBox="true"/>
          <p:nvPr/>
        </p:nvSpPr>
        <p:spPr>
          <a:xfrm rot="0">
            <a:off x="1830452" y="942975"/>
            <a:ext cx="3905935" cy="566354"/>
          </a:xfrm>
          <a:prstGeom prst="rect">
            <a:avLst/>
          </a:prstGeom>
        </p:spPr>
        <p:txBody>
          <a:bodyPr anchor="t" rtlCol="false" tIns="0" lIns="0" bIns="0" rIns="0">
            <a:spAutoFit/>
          </a:bodyPr>
          <a:lstStyle/>
          <a:p>
            <a:pPr>
              <a:lnSpc>
                <a:spcPts val="4480"/>
              </a:lnSpc>
            </a:pPr>
            <a:r>
              <a:rPr lang="en-US" sz="3200">
                <a:solidFill>
                  <a:srgbClr val="000000"/>
                </a:solidFill>
                <a:latin typeface="Canva Sans"/>
              </a:rPr>
              <a:t>Logistic regression</a:t>
            </a:r>
          </a:p>
        </p:txBody>
      </p:sp>
      <p:sp>
        <p:nvSpPr>
          <p:cNvPr name="TextBox 9" id="9"/>
          <p:cNvSpPr txBox="true"/>
          <p:nvPr/>
        </p:nvSpPr>
        <p:spPr>
          <a:xfrm rot="-5400000">
            <a:off x="-681792" y="2908122"/>
            <a:ext cx="2990424" cy="1128263"/>
          </a:xfrm>
          <a:prstGeom prst="rect">
            <a:avLst/>
          </a:prstGeom>
        </p:spPr>
        <p:txBody>
          <a:bodyPr anchor="t" rtlCol="false" tIns="0" lIns="0" bIns="0" rIns="0">
            <a:spAutoFit/>
          </a:bodyPr>
          <a:lstStyle/>
          <a:p>
            <a:pPr>
              <a:lnSpc>
                <a:spcPts val="4480"/>
              </a:lnSpc>
            </a:pPr>
            <a:r>
              <a:rPr lang="en-US" sz="3200">
                <a:solidFill>
                  <a:srgbClr val="000000"/>
                </a:solidFill>
                <a:latin typeface="Canva Sans"/>
              </a:rPr>
              <a:t>Pass or Fail or Distinction</a:t>
            </a:r>
          </a:p>
        </p:txBody>
      </p:sp>
      <p:sp>
        <p:nvSpPr>
          <p:cNvPr name="TextBox 10" id="10"/>
          <p:cNvSpPr txBox="true"/>
          <p:nvPr/>
        </p:nvSpPr>
        <p:spPr>
          <a:xfrm rot="-5400000">
            <a:off x="-518244" y="7648118"/>
            <a:ext cx="2451171" cy="566354"/>
          </a:xfrm>
          <a:prstGeom prst="rect">
            <a:avLst/>
          </a:prstGeom>
        </p:spPr>
        <p:txBody>
          <a:bodyPr anchor="t" rtlCol="false" tIns="0" lIns="0" bIns="0" rIns="0">
            <a:spAutoFit/>
          </a:bodyPr>
          <a:lstStyle/>
          <a:p>
            <a:pPr algn="ctr">
              <a:lnSpc>
                <a:spcPts val="4480"/>
              </a:lnSpc>
            </a:pPr>
            <a:r>
              <a:rPr lang="en-US" sz="3200">
                <a:solidFill>
                  <a:srgbClr val="000000"/>
                </a:solidFill>
                <a:latin typeface="Canva Sans"/>
              </a:rPr>
              <a:t>Pass or Fail</a:t>
            </a:r>
          </a:p>
        </p:txBody>
      </p:sp>
      <p:sp>
        <p:nvSpPr>
          <p:cNvPr name="TextBox 11" id="11"/>
          <p:cNvSpPr txBox="true"/>
          <p:nvPr/>
        </p:nvSpPr>
        <p:spPr>
          <a:xfrm rot="0">
            <a:off x="6559179" y="942975"/>
            <a:ext cx="4895123" cy="566354"/>
          </a:xfrm>
          <a:prstGeom prst="rect">
            <a:avLst/>
          </a:prstGeom>
        </p:spPr>
        <p:txBody>
          <a:bodyPr anchor="t" rtlCol="false" tIns="0" lIns="0" bIns="0" rIns="0">
            <a:spAutoFit/>
          </a:bodyPr>
          <a:lstStyle/>
          <a:p>
            <a:pPr algn="ctr">
              <a:lnSpc>
                <a:spcPts val="4480"/>
              </a:lnSpc>
            </a:pPr>
            <a:r>
              <a:rPr lang="en-US" sz="3200">
                <a:solidFill>
                  <a:srgbClr val="000000"/>
                </a:solidFill>
                <a:latin typeface="Canva Sans"/>
              </a:rPr>
              <a:t>Random Forest Classifier</a:t>
            </a:r>
          </a:p>
        </p:txBody>
      </p:sp>
      <p:sp>
        <p:nvSpPr>
          <p:cNvPr name="TextBox 12" id="12"/>
          <p:cNvSpPr txBox="true"/>
          <p:nvPr/>
        </p:nvSpPr>
        <p:spPr>
          <a:xfrm rot="0">
            <a:off x="11817433" y="942975"/>
            <a:ext cx="6135554" cy="566354"/>
          </a:xfrm>
          <a:prstGeom prst="rect">
            <a:avLst/>
          </a:prstGeom>
        </p:spPr>
        <p:txBody>
          <a:bodyPr anchor="t" rtlCol="false" tIns="0" lIns="0" bIns="0" rIns="0">
            <a:spAutoFit/>
          </a:bodyPr>
          <a:lstStyle/>
          <a:p>
            <a:pPr algn="ctr">
              <a:lnSpc>
                <a:spcPts val="4480"/>
              </a:lnSpc>
            </a:pPr>
            <a:r>
              <a:rPr lang="en-US" sz="3200">
                <a:solidFill>
                  <a:srgbClr val="000000"/>
                </a:solidFill>
                <a:latin typeface="Canva Sans"/>
              </a:rPr>
              <a:t>Artificial Neural Networks</a:t>
            </a:r>
          </a:p>
        </p:txBody>
      </p:sp>
      <p:grpSp>
        <p:nvGrpSpPr>
          <p:cNvPr name="Group 13" id="13"/>
          <p:cNvGrpSpPr/>
          <p:nvPr/>
        </p:nvGrpSpPr>
        <p:grpSpPr>
          <a:xfrm rot="0">
            <a:off x="0" y="0"/>
            <a:ext cx="18288000" cy="450526"/>
            <a:chOff x="0" y="0"/>
            <a:chExt cx="6186311" cy="152400"/>
          </a:xfrm>
        </p:grpSpPr>
        <p:sp>
          <p:nvSpPr>
            <p:cNvPr name="Freeform 14" id="14"/>
            <p:cNvSpPr/>
            <p:nvPr/>
          </p:nvSpPr>
          <p:spPr>
            <a:xfrm>
              <a:off x="0" y="0"/>
              <a:ext cx="6186311" cy="152400"/>
            </a:xfrm>
            <a:custGeom>
              <a:avLst/>
              <a:gdLst/>
              <a:ahLst/>
              <a:cxnLst/>
              <a:rect r="r" b="b" t="t" l="l"/>
              <a:pathLst>
                <a:path h="152400" w="6186311">
                  <a:moveTo>
                    <a:pt x="0" y="0"/>
                  </a:moveTo>
                  <a:lnTo>
                    <a:pt x="6186311" y="0"/>
                  </a:lnTo>
                  <a:lnTo>
                    <a:pt x="6186311" y="152400"/>
                  </a:lnTo>
                  <a:lnTo>
                    <a:pt x="0" y="152400"/>
                  </a:lnTo>
                  <a:close/>
                </a:path>
              </a:pathLst>
            </a:custGeom>
            <a:solidFill>
              <a:srgbClr val="73CDFF"/>
            </a:solidFill>
          </p:spPr>
        </p:sp>
      </p:grpSp>
      <p:sp>
        <p:nvSpPr>
          <p:cNvPr name="TextBox 15" id="15"/>
          <p:cNvSpPr txBox="true"/>
          <p:nvPr/>
        </p:nvSpPr>
        <p:spPr>
          <a:xfrm rot="0">
            <a:off x="16918147" y="9134475"/>
            <a:ext cx="682307" cy="581025"/>
          </a:xfrm>
          <a:prstGeom prst="rect">
            <a:avLst/>
          </a:prstGeom>
        </p:spPr>
        <p:txBody>
          <a:bodyPr anchor="t" rtlCol="false" tIns="0" lIns="0" bIns="0" rIns="0">
            <a:spAutoFit/>
          </a:bodyPr>
          <a:lstStyle/>
          <a:p>
            <a:pPr algn="r">
              <a:lnSpc>
                <a:spcPts val="4800"/>
              </a:lnSpc>
            </a:pPr>
            <a:r>
              <a:rPr lang="en-US" sz="3000">
                <a:solidFill>
                  <a:srgbClr val="333333"/>
                </a:solidFill>
                <a:latin typeface="Poppins Medium"/>
              </a:rPr>
              <a:t>18</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9525"/>
            <a:ext cx="18288000" cy="450526"/>
            <a:chOff x="0" y="0"/>
            <a:chExt cx="6186311" cy="152400"/>
          </a:xfrm>
        </p:grpSpPr>
        <p:sp>
          <p:nvSpPr>
            <p:cNvPr name="Freeform 3" id="3"/>
            <p:cNvSpPr/>
            <p:nvPr/>
          </p:nvSpPr>
          <p:spPr>
            <a:xfrm>
              <a:off x="0" y="0"/>
              <a:ext cx="6186311" cy="152400"/>
            </a:xfrm>
            <a:custGeom>
              <a:avLst/>
              <a:gdLst/>
              <a:ahLst/>
              <a:cxnLst/>
              <a:rect r="r" b="b" t="t" l="l"/>
              <a:pathLst>
                <a:path h="152400" w="6186311">
                  <a:moveTo>
                    <a:pt x="0" y="0"/>
                  </a:moveTo>
                  <a:lnTo>
                    <a:pt x="6186311" y="0"/>
                  </a:lnTo>
                  <a:lnTo>
                    <a:pt x="6186311" y="152400"/>
                  </a:lnTo>
                  <a:lnTo>
                    <a:pt x="0" y="152400"/>
                  </a:lnTo>
                  <a:close/>
                </a:path>
              </a:pathLst>
            </a:custGeom>
            <a:solidFill>
              <a:srgbClr val="73CDFF"/>
            </a:solidFill>
          </p:spPr>
        </p:sp>
      </p:grpSp>
      <p:sp>
        <p:nvSpPr>
          <p:cNvPr name="TextBox 4" id="4"/>
          <p:cNvSpPr txBox="true"/>
          <p:nvPr/>
        </p:nvSpPr>
        <p:spPr>
          <a:xfrm rot="0">
            <a:off x="16918147" y="9134475"/>
            <a:ext cx="682307" cy="581025"/>
          </a:xfrm>
          <a:prstGeom prst="rect">
            <a:avLst/>
          </a:prstGeom>
        </p:spPr>
        <p:txBody>
          <a:bodyPr anchor="t" rtlCol="false" tIns="0" lIns="0" bIns="0" rIns="0">
            <a:spAutoFit/>
          </a:bodyPr>
          <a:lstStyle/>
          <a:p>
            <a:pPr algn="r">
              <a:lnSpc>
                <a:spcPts val="4800"/>
              </a:lnSpc>
            </a:pPr>
            <a:r>
              <a:rPr lang="en-US" sz="3000">
                <a:solidFill>
                  <a:srgbClr val="333333"/>
                </a:solidFill>
                <a:latin typeface="Poppins Medium"/>
              </a:rPr>
              <a:t>1</a:t>
            </a:r>
          </a:p>
        </p:txBody>
      </p:sp>
      <p:sp>
        <p:nvSpPr>
          <p:cNvPr name="TextBox 5" id="5"/>
          <p:cNvSpPr txBox="true"/>
          <p:nvPr/>
        </p:nvSpPr>
        <p:spPr>
          <a:xfrm rot="0">
            <a:off x="6033120" y="447675"/>
            <a:ext cx="6221760" cy="1038225"/>
          </a:xfrm>
          <a:prstGeom prst="rect">
            <a:avLst/>
          </a:prstGeom>
        </p:spPr>
        <p:txBody>
          <a:bodyPr anchor="t" rtlCol="false" tIns="0" lIns="0" bIns="0" rIns="0">
            <a:spAutoFit/>
          </a:bodyPr>
          <a:lstStyle/>
          <a:p>
            <a:pPr algn="ctr">
              <a:lnSpc>
                <a:spcPts val="8400"/>
              </a:lnSpc>
            </a:pPr>
            <a:r>
              <a:rPr lang="en-US" sz="6000">
                <a:solidFill>
                  <a:srgbClr val="333333"/>
                </a:solidFill>
                <a:latin typeface="League Spartan"/>
              </a:rPr>
              <a:t>INTRODUCTION</a:t>
            </a:r>
          </a:p>
        </p:txBody>
      </p:sp>
      <p:sp>
        <p:nvSpPr>
          <p:cNvPr name="TextBox 6" id="6"/>
          <p:cNvSpPr txBox="true"/>
          <p:nvPr/>
        </p:nvSpPr>
        <p:spPr>
          <a:xfrm rot="0">
            <a:off x="1028700" y="1671369"/>
            <a:ext cx="16136063" cy="7524750"/>
          </a:xfrm>
          <a:prstGeom prst="rect">
            <a:avLst/>
          </a:prstGeom>
        </p:spPr>
        <p:txBody>
          <a:bodyPr anchor="t" rtlCol="false" tIns="0" lIns="0" bIns="0" rIns="0">
            <a:spAutoFit/>
          </a:bodyPr>
          <a:lstStyle/>
          <a:p>
            <a:pPr algn="just">
              <a:lnSpc>
                <a:spcPts val="4480"/>
              </a:lnSpc>
            </a:pPr>
            <a:r>
              <a:rPr lang="en-US" sz="3200">
                <a:solidFill>
                  <a:srgbClr val="000000"/>
                </a:solidFill>
                <a:latin typeface="Canva Sans"/>
              </a:rPr>
              <a:t>Learning Analytics (LA) focuses on the collection and analysis of learners’ data to improve their learning experience by providing informed guidance and optimizing learning materials</a:t>
            </a:r>
          </a:p>
          <a:p>
            <a:pPr>
              <a:lnSpc>
                <a:spcPts val="8000"/>
              </a:lnSpc>
            </a:pPr>
            <a:r>
              <a:rPr lang="en-US" sz="3200">
                <a:solidFill>
                  <a:srgbClr val="000000"/>
                </a:solidFill>
                <a:latin typeface="Canva Sans"/>
              </a:rPr>
              <a:t>This Project mainly details</a:t>
            </a:r>
          </a:p>
          <a:p>
            <a:pPr marL="2072642" indent="-518160" lvl="3">
              <a:lnSpc>
                <a:spcPts val="8000"/>
              </a:lnSpc>
              <a:buFont typeface="Arial"/>
              <a:buChar char="￭"/>
            </a:pPr>
            <a:r>
              <a:rPr lang="en-US" sz="3200">
                <a:solidFill>
                  <a:srgbClr val="000000"/>
                </a:solidFill>
                <a:latin typeface="Canva Sans"/>
              </a:rPr>
              <a:t>Meaningful indicators or metrics in a learning context.</a:t>
            </a:r>
          </a:p>
          <a:p>
            <a:pPr marL="2072642" indent="-518160" lvl="3">
              <a:lnSpc>
                <a:spcPts val="8000"/>
              </a:lnSpc>
              <a:buFont typeface="Arial"/>
              <a:buChar char="￭"/>
            </a:pPr>
            <a:r>
              <a:rPr lang="en-US" sz="3200">
                <a:solidFill>
                  <a:srgbClr val="000000"/>
                </a:solidFill>
                <a:latin typeface="Canva Sans"/>
              </a:rPr>
              <a:t>Inter-relationships between these metrics using the concepts of Learning Analytics (LA) and Educational Data Mining (EDM).</a:t>
            </a:r>
          </a:p>
          <a:p>
            <a:pPr marL="2072642" indent="-518160" lvl="3">
              <a:lnSpc>
                <a:spcPts val="8000"/>
              </a:lnSpc>
              <a:buFont typeface="Arial"/>
              <a:buChar char="￭"/>
            </a:pPr>
            <a:r>
              <a:rPr lang="en-US" sz="3200">
                <a:solidFill>
                  <a:srgbClr val="000000"/>
                </a:solidFill>
                <a:latin typeface="Canva Sans"/>
              </a:rPr>
              <a:t>Categorize students using K means Clustering Algorithm under Davies' Bouldin method.</a:t>
            </a:r>
          </a:p>
        </p:txBody>
      </p:sp>
    </p:spTree>
  </p:cSld>
  <p:clrMapOvr>
    <a:masterClrMapping/>
  </p:clrMapOvr>
</p:sld>
</file>

<file path=ppt/slides/slide20.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50526"/>
            <a:chOff x="0" y="0"/>
            <a:chExt cx="6186311" cy="152400"/>
          </a:xfrm>
        </p:grpSpPr>
        <p:sp>
          <p:nvSpPr>
            <p:cNvPr name="Freeform 3" id="3"/>
            <p:cNvSpPr/>
            <p:nvPr/>
          </p:nvSpPr>
          <p:spPr>
            <a:xfrm>
              <a:off x="0" y="0"/>
              <a:ext cx="6186311" cy="152400"/>
            </a:xfrm>
            <a:custGeom>
              <a:avLst/>
              <a:gdLst/>
              <a:ahLst/>
              <a:cxnLst/>
              <a:rect r="r" b="b" t="t" l="l"/>
              <a:pathLst>
                <a:path h="152400" w="6186311">
                  <a:moveTo>
                    <a:pt x="0" y="0"/>
                  </a:moveTo>
                  <a:lnTo>
                    <a:pt x="6186311" y="0"/>
                  </a:lnTo>
                  <a:lnTo>
                    <a:pt x="6186311" y="152400"/>
                  </a:lnTo>
                  <a:lnTo>
                    <a:pt x="0" y="152400"/>
                  </a:lnTo>
                  <a:close/>
                </a:path>
              </a:pathLst>
            </a:custGeom>
            <a:solidFill>
              <a:srgbClr val="73CDFF"/>
            </a:solidFill>
          </p:spPr>
        </p:sp>
      </p:grpSp>
      <p:graphicFrame>
        <p:nvGraphicFramePr>
          <p:cNvPr name="Table 4" id="4"/>
          <p:cNvGraphicFramePr>
            <a:graphicFrameLocks noGrp="true"/>
          </p:cNvGraphicFramePr>
          <p:nvPr/>
        </p:nvGraphicFramePr>
        <p:xfrm>
          <a:off x="9523256" y="1909632"/>
          <a:ext cx="7863651" cy="6959839"/>
        </p:xfrm>
        <a:graphic>
          <a:graphicData uri="http://schemas.openxmlformats.org/drawingml/2006/table">
            <a:tbl>
              <a:tblPr/>
              <a:tblGrid>
                <a:gridCol w="2526780"/>
                <a:gridCol w="2526780"/>
                <a:gridCol w="2810092"/>
              </a:tblGrid>
              <a:tr h="1532389">
                <a:tc>
                  <a:txBody>
                    <a:bodyPr anchor="t" rtlCol="false"/>
                    <a:lstStyle/>
                    <a:p>
                      <a:pPr algn="l">
                        <a:defRPr/>
                      </a:pPr>
                      <a:r>
                        <a:rPr lang="en-US" sz="2000">
                          <a:solidFill>
                            <a:srgbClr val="000000"/>
                          </a:solidFill>
                          <a:latin typeface="Canva Sans Bold"/>
                        </a:rPr>
                        <a:t>MODEL</a:t>
                      </a:r>
                      <a:endParaRPr lang="en-US" sz="1100"/>
                    </a:p>
                  </a:txBody>
                  <a:tcP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defRPr/>
                      </a:pPr>
                      <a:r>
                        <a:rPr lang="en-US" sz="2000">
                          <a:solidFill>
                            <a:srgbClr val="000000"/>
                          </a:solidFill>
                          <a:latin typeface="Canva Sans Bold"/>
                        </a:rPr>
                        <a:t>BINARY CLASSIFICATION</a:t>
                      </a:r>
                      <a:endParaRPr lang="en-US" sz="1100"/>
                    </a:p>
                  </a:txBody>
                  <a:tcP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defRPr/>
                      </a:pPr>
                      <a:r>
                        <a:rPr lang="en-US" sz="2000">
                          <a:solidFill>
                            <a:srgbClr val="000000"/>
                          </a:solidFill>
                          <a:latin typeface="Canva Sans Bold"/>
                        </a:rPr>
                        <a:t>MULTI-CLASS CLASSIFICATION</a:t>
                      </a:r>
                      <a:endParaRPr lang="en-US" sz="1100"/>
                    </a:p>
                  </a:txBody>
                  <a:tcP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84649">
                <a:tc>
                  <a:txBody>
                    <a:bodyPr anchor="t" rtlCol="false"/>
                    <a:lstStyle/>
                    <a:p>
                      <a:pPr algn="l">
                        <a:defRPr/>
                      </a:pPr>
                      <a:r>
                        <a:rPr lang="en-US" sz="2000">
                          <a:solidFill>
                            <a:srgbClr val="000000"/>
                          </a:solidFill>
                          <a:latin typeface="Canva Sans"/>
                        </a:rPr>
                        <a:t>LINEAR REGRESSION</a:t>
                      </a:r>
                      <a:endParaRPr lang="en-US" sz="1100"/>
                    </a:p>
                  </a:txBody>
                  <a:tcP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defRPr/>
                      </a:pPr>
                      <a:r>
                        <a:rPr lang="en-US" sz="2000">
                          <a:solidFill>
                            <a:srgbClr val="000000"/>
                          </a:solidFill>
                          <a:latin typeface="Canva Sans"/>
                        </a:rPr>
                        <a:t>0.53</a:t>
                      </a:r>
                      <a:endParaRPr lang="en-US" sz="1100"/>
                    </a:p>
                  </a:txBody>
                  <a:tcP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defRPr/>
                      </a:pPr>
                      <a:r>
                        <a:rPr lang="en-US" sz="2000">
                          <a:solidFill>
                            <a:srgbClr val="000000"/>
                          </a:solidFill>
                          <a:latin typeface="Canva Sans"/>
                        </a:rPr>
                        <a:t>0.027</a:t>
                      </a:r>
                      <a:endParaRPr lang="en-US" sz="1100"/>
                    </a:p>
                  </a:txBody>
                  <a:tcP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78024">
                <a:tc>
                  <a:txBody>
                    <a:bodyPr anchor="t" rtlCol="false"/>
                    <a:lstStyle/>
                    <a:p>
                      <a:pPr algn="l">
                        <a:defRPr/>
                      </a:pPr>
                      <a:r>
                        <a:rPr lang="en-US" sz="2000">
                          <a:solidFill>
                            <a:srgbClr val="000000"/>
                          </a:solidFill>
                          <a:latin typeface="Canva Sans"/>
                        </a:rPr>
                        <a:t>LOGISTIC REGRESSION</a:t>
                      </a:r>
                      <a:endParaRPr lang="en-US" sz="1100"/>
                    </a:p>
                  </a:txBody>
                  <a:tcP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defRPr/>
                      </a:pPr>
                      <a:r>
                        <a:rPr lang="en-US" sz="2000">
                          <a:solidFill>
                            <a:srgbClr val="000000"/>
                          </a:solidFill>
                          <a:latin typeface="Canva Sans"/>
                        </a:rPr>
                        <a:t>0.90</a:t>
                      </a:r>
                      <a:endParaRPr lang="en-US" sz="1100"/>
                    </a:p>
                  </a:txBody>
                  <a:tcP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defRPr/>
                      </a:pPr>
                      <a:r>
                        <a:rPr lang="en-US" sz="2000">
                          <a:solidFill>
                            <a:srgbClr val="000000"/>
                          </a:solidFill>
                          <a:latin typeface="Canva Sans"/>
                        </a:rPr>
                        <a:t>0.79</a:t>
                      </a:r>
                      <a:endParaRPr lang="en-US" sz="1100"/>
                    </a:p>
                  </a:txBody>
                  <a:tcP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532389">
                <a:tc>
                  <a:txBody>
                    <a:bodyPr anchor="t" rtlCol="false"/>
                    <a:lstStyle/>
                    <a:p>
                      <a:pPr algn="l">
                        <a:defRPr/>
                      </a:pPr>
                      <a:r>
                        <a:rPr lang="en-US" sz="2000">
                          <a:solidFill>
                            <a:srgbClr val="000000"/>
                          </a:solidFill>
                          <a:latin typeface="Canva Sans"/>
                        </a:rPr>
                        <a:t>RANDOM FOREST CLASSIFIER</a:t>
                      </a:r>
                      <a:endParaRPr lang="en-US" sz="1100"/>
                    </a:p>
                  </a:txBody>
                  <a:tcP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defRPr/>
                      </a:pPr>
                      <a:r>
                        <a:rPr lang="en-US" sz="2000">
                          <a:solidFill>
                            <a:srgbClr val="000000"/>
                          </a:solidFill>
                          <a:latin typeface="Canva Sans"/>
                        </a:rPr>
                        <a:t>0.89</a:t>
                      </a:r>
                      <a:endParaRPr lang="en-US" sz="1100"/>
                    </a:p>
                  </a:txBody>
                  <a:tcP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defRPr/>
                      </a:pPr>
                      <a:r>
                        <a:rPr lang="en-US" sz="2000">
                          <a:solidFill>
                            <a:srgbClr val="000000"/>
                          </a:solidFill>
                          <a:latin typeface="Canva Sans"/>
                        </a:rPr>
                        <a:t>0.79</a:t>
                      </a:r>
                      <a:endParaRPr lang="en-US" sz="1100"/>
                    </a:p>
                  </a:txBody>
                  <a:tcP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532389">
                <a:tc>
                  <a:txBody>
                    <a:bodyPr anchor="t" rtlCol="false"/>
                    <a:lstStyle/>
                    <a:p>
                      <a:pPr algn="l">
                        <a:defRPr/>
                      </a:pPr>
                      <a:r>
                        <a:rPr lang="en-US" sz="2000">
                          <a:solidFill>
                            <a:srgbClr val="000000"/>
                          </a:solidFill>
                          <a:latin typeface="Canva Sans"/>
                        </a:rPr>
                        <a:t>ARTIFICIAL NEURAL NETWORK</a:t>
                      </a:r>
                      <a:endParaRPr lang="en-US" sz="1100"/>
                    </a:p>
                  </a:txBody>
                  <a:tcP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defRPr/>
                      </a:pPr>
                      <a:r>
                        <a:rPr lang="en-US" sz="2000">
                          <a:solidFill>
                            <a:srgbClr val="000000"/>
                          </a:solidFill>
                          <a:latin typeface="Canva Sans"/>
                        </a:rPr>
                        <a:t>0.91</a:t>
                      </a:r>
                      <a:endParaRPr lang="en-US" sz="1100"/>
                    </a:p>
                  </a:txBody>
                  <a:tcP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defRPr/>
                      </a:pPr>
                      <a:r>
                        <a:rPr lang="en-US" sz="2000">
                          <a:solidFill>
                            <a:srgbClr val="000000"/>
                          </a:solidFill>
                          <a:latin typeface="Canva Sans"/>
                        </a:rPr>
                        <a:t>0.80</a:t>
                      </a:r>
                      <a:endParaRPr lang="en-US" sz="1100"/>
                    </a:p>
                  </a:txBody>
                  <a:tcP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5" id="5"/>
          <p:cNvSpPr txBox="true"/>
          <p:nvPr/>
        </p:nvSpPr>
        <p:spPr>
          <a:xfrm rot="0">
            <a:off x="16918147" y="9134475"/>
            <a:ext cx="682307" cy="581025"/>
          </a:xfrm>
          <a:prstGeom prst="rect">
            <a:avLst/>
          </a:prstGeom>
        </p:spPr>
        <p:txBody>
          <a:bodyPr anchor="t" rtlCol="false" tIns="0" lIns="0" bIns="0" rIns="0">
            <a:spAutoFit/>
          </a:bodyPr>
          <a:lstStyle/>
          <a:p>
            <a:pPr algn="r">
              <a:lnSpc>
                <a:spcPts val="4800"/>
              </a:lnSpc>
            </a:pPr>
            <a:r>
              <a:rPr lang="en-US" sz="3000">
                <a:solidFill>
                  <a:srgbClr val="333333"/>
                </a:solidFill>
                <a:latin typeface="Poppins Medium"/>
              </a:rPr>
              <a:t>19</a:t>
            </a:r>
          </a:p>
        </p:txBody>
      </p:sp>
      <p:sp>
        <p:nvSpPr>
          <p:cNvPr name="TextBox 6" id="6"/>
          <p:cNvSpPr txBox="true"/>
          <p:nvPr/>
        </p:nvSpPr>
        <p:spPr>
          <a:xfrm rot="0">
            <a:off x="1028700" y="1195255"/>
            <a:ext cx="5486549" cy="1019177"/>
          </a:xfrm>
          <a:prstGeom prst="rect">
            <a:avLst/>
          </a:prstGeom>
        </p:spPr>
        <p:txBody>
          <a:bodyPr anchor="t" rtlCol="false" tIns="0" lIns="0" bIns="0" rIns="0">
            <a:spAutoFit/>
          </a:bodyPr>
          <a:lstStyle/>
          <a:p>
            <a:pPr algn="ctr">
              <a:lnSpc>
                <a:spcPts val="8399"/>
              </a:lnSpc>
            </a:pPr>
            <a:r>
              <a:rPr lang="en-US" sz="5999">
                <a:solidFill>
                  <a:srgbClr val="333333"/>
                </a:solidFill>
                <a:latin typeface="League Spartan"/>
              </a:rPr>
              <a:t>CONCLUSION</a:t>
            </a:r>
          </a:p>
        </p:txBody>
      </p:sp>
      <p:sp>
        <p:nvSpPr>
          <p:cNvPr name="TextBox 7" id="7"/>
          <p:cNvSpPr txBox="true"/>
          <p:nvPr/>
        </p:nvSpPr>
        <p:spPr>
          <a:xfrm rot="0">
            <a:off x="860734" y="2499428"/>
            <a:ext cx="7773490" cy="5624195"/>
          </a:xfrm>
          <a:prstGeom prst="rect">
            <a:avLst/>
          </a:prstGeom>
        </p:spPr>
        <p:txBody>
          <a:bodyPr anchor="t" rtlCol="false" tIns="0" lIns="0" bIns="0" rIns="0">
            <a:spAutoFit/>
          </a:bodyPr>
          <a:lstStyle/>
          <a:p>
            <a:pPr>
              <a:lnSpc>
                <a:spcPts val="4480"/>
              </a:lnSpc>
            </a:pPr>
          </a:p>
          <a:p>
            <a:pPr marL="690881" indent="-345440" lvl="1">
              <a:lnSpc>
                <a:spcPts val="4480"/>
              </a:lnSpc>
              <a:buFont typeface="Arial"/>
              <a:buChar char="•"/>
            </a:pPr>
            <a:r>
              <a:rPr lang="en-US" sz="3200">
                <a:solidFill>
                  <a:srgbClr val="000000"/>
                </a:solidFill>
                <a:latin typeface="Canva Sans"/>
              </a:rPr>
              <a:t>Artificial Neural Networks gives the best accuracy:</a:t>
            </a:r>
          </a:p>
          <a:p>
            <a:pPr marL="2072642" indent="-518160" lvl="3">
              <a:lnSpc>
                <a:spcPts val="4480"/>
              </a:lnSpc>
              <a:buFont typeface="Arial"/>
              <a:buChar char="￭"/>
            </a:pPr>
            <a:r>
              <a:rPr lang="en-US" sz="3200">
                <a:solidFill>
                  <a:srgbClr val="000000"/>
                </a:solidFill>
                <a:latin typeface="Canva Sans"/>
              </a:rPr>
              <a:t> 80 % for Pass/Fail/Distinction Prediction (Multi-Class Classification) </a:t>
            </a:r>
          </a:p>
          <a:p>
            <a:pPr marL="2072642" indent="-518160" lvl="3">
              <a:lnSpc>
                <a:spcPts val="4480"/>
              </a:lnSpc>
              <a:buFont typeface="Arial"/>
              <a:buChar char="￭"/>
            </a:pPr>
            <a:r>
              <a:rPr lang="en-US" sz="3200">
                <a:solidFill>
                  <a:srgbClr val="000000"/>
                </a:solidFill>
                <a:latin typeface="Canva Sans"/>
              </a:rPr>
              <a:t> 91% for Pass/Fail Prediction (Binary Classification).</a:t>
            </a:r>
          </a:p>
          <a:p>
            <a:pPr algn="ctr">
              <a:lnSpc>
                <a:spcPts val="4480"/>
              </a:lnSpc>
            </a:pPr>
          </a:p>
        </p:txBody>
      </p:sp>
    </p:spTree>
  </p:cSld>
  <p:clrMapOvr>
    <a:masterClrMapping/>
  </p:clrMapOvr>
</p:sld>
</file>

<file path=ppt/slides/slide21.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50526"/>
            <a:chOff x="0" y="0"/>
            <a:chExt cx="6186311" cy="152400"/>
          </a:xfrm>
        </p:grpSpPr>
        <p:sp>
          <p:nvSpPr>
            <p:cNvPr name="Freeform 3" id="3"/>
            <p:cNvSpPr/>
            <p:nvPr/>
          </p:nvSpPr>
          <p:spPr>
            <a:xfrm>
              <a:off x="0" y="0"/>
              <a:ext cx="6186311" cy="152400"/>
            </a:xfrm>
            <a:custGeom>
              <a:avLst/>
              <a:gdLst/>
              <a:ahLst/>
              <a:cxnLst/>
              <a:rect r="r" b="b" t="t" l="l"/>
              <a:pathLst>
                <a:path h="152400" w="6186311">
                  <a:moveTo>
                    <a:pt x="0" y="0"/>
                  </a:moveTo>
                  <a:lnTo>
                    <a:pt x="6186311" y="0"/>
                  </a:lnTo>
                  <a:lnTo>
                    <a:pt x="6186311" y="152400"/>
                  </a:lnTo>
                  <a:lnTo>
                    <a:pt x="0" y="152400"/>
                  </a:lnTo>
                  <a:close/>
                </a:path>
              </a:pathLst>
            </a:custGeom>
            <a:solidFill>
              <a:srgbClr val="73CDFF"/>
            </a:solidFill>
          </p:spPr>
        </p:sp>
      </p:grpSp>
      <p:sp>
        <p:nvSpPr>
          <p:cNvPr name="TextBox 4" id="4"/>
          <p:cNvSpPr txBox="true"/>
          <p:nvPr/>
        </p:nvSpPr>
        <p:spPr>
          <a:xfrm rot="0">
            <a:off x="16918147" y="9134475"/>
            <a:ext cx="682307" cy="581025"/>
          </a:xfrm>
          <a:prstGeom prst="rect">
            <a:avLst/>
          </a:prstGeom>
        </p:spPr>
        <p:txBody>
          <a:bodyPr anchor="t" rtlCol="false" tIns="0" lIns="0" bIns="0" rIns="0">
            <a:spAutoFit/>
          </a:bodyPr>
          <a:lstStyle/>
          <a:p>
            <a:pPr algn="r">
              <a:lnSpc>
                <a:spcPts val="4800"/>
              </a:lnSpc>
            </a:pPr>
            <a:r>
              <a:rPr lang="en-US" sz="3000">
                <a:solidFill>
                  <a:srgbClr val="333333"/>
                </a:solidFill>
                <a:latin typeface="Poppins Medium"/>
              </a:rPr>
              <a:t>20</a:t>
            </a:r>
          </a:p>
        </p:txBody>
      </p:sp>
      <p:sp>
        <p:nvSpPr>
          <p:cNvPr name="TextBox 5" id="5"/>
          <p:cNvSpPr txBox="true"/>
          <p:nvPr/>
        </p:nvSpPr>
        <p:spPr>
          <a:xfrm rot="0">
            <a:off x="6641083" y="461962"/>
            <a:ext cx="5005834" cy="1019175"/>
          </a:xfrm>
          <a:prstGeom prst="rect">
            <a:avLst/>
          </a:prstGeom>
        </p:spPr>
        <p:txBody>
          <a:bodyPr anchor="t" rtlCol="false" tIns="0" lIns="0" bIns="0" rIns="0">
            <a:spAutoFit/>
          </a:bodyPr>
          <a:lstStyle/>
          <a:p>
            <a:pPr algn="ctr">
              <a:lnSpc>
                <a:spcPts val="8399"/>
              </a:lnSpc>
            </a:pPr>
            <a:r>
              <a:rPr lang="en-US" sz="5999">
                <a:solidFill>
                  <a:srgbClr val="333333"/>
                </a:solidFill>
                <a:latin typeface="League Spartan"/>
              </a:rPr>
              <a:t>REFERENCES</a:t>
            </a:r>
          </a:p>
        </p:txBody>
      </p:sp>
      <p:sp>
        <p:nvSpPr>
          <p:cNvPr name="TextBox 6" id="6"/>
          <p:cNvSpPr txBox="true"/>
          <p:nvPr/>
        </p:nvSpPr>
        <p:spPr>
          <a:xfrm rot="0">
            <a:off x="199869" y="2662321"/>
            <a:ext cx="18088131" cy="5669916"/>
          </a:xfrm>
          <a:prstGeom prst="rect">
            <a:avLst/>
          </a:prstGeom>
        </p:spPr>
        <p:txBody>
          <a:bodyPr anchor="t" rtlCol="false" tIns="0" lIns="0" bIns="0" rIns="0">
            <a:spAutoFit/>
          </a:bodyPr>
          <a:lstStyle/>
          <a:p>
            <a:pPr marL="626106" indent="-313053" lvl="1">
              <a:lnSpc>
                <a:spcPts val="4059"/>
              </a:lnSpc>
              <a:buFont typeface="Arial"/>
              <a:buChar char="•"/>
            </a:pPr>
            <a:r>
              <a:rPr lang="en-US" sz="2899">
                <a:solidFill>
                  <a:srgbClr val="333333"/>
                </a:solidFill>
                <a:latin typeface="Canva Sans"/>
              </a:rPr>
              <a:t>Francis, B. K., &amp; Babu, S. S. (2019) Predicting academic performance of students using a hybrid data mining approach. Journal of medical systems. </a:t>
            </a:r>
          </a:p>
          <a:p>
            <a:pPr marL="626106" indent="-313053" lvl="1">
              <a:lnSpc>
                <a:spcPts val="4059"/>
              </a:lnSpc>
              <a:buFont typeface="Arial"/>
              <a:buChar char="•"/>
            </a:pPr>
            <a:r>
              <a:rPr lang="en-US" sz="2899">
                <a:solidFill>
                  <a:srgbClr val="333333"/>
                </a:solidFill>
                <a:latin typeface="Canva Sans"/>
              </a:rPr>
              <a:t>Karimi, H., Derr, T., Huang, J., &amp; Tang, J.(2020) Online </a:t>
            </a:r>
            <a:r>
              <a:rPr lang="en-US" sz="2899">
                <a:solidFill>
                  <a:srgbClr val="333333"/>
                </a:solidFill>
                <a:latin typeface="Canva Sans"/>
              </a:rPr>
              <a:t>Academic Course Performance Prediction Using Relational Graph Convolutional Neural Network.</a:t>
            </a:r>
          </a:p>
          <a:p>
            <a:pPr marL="626106" indent="-313053" lvl="1">
              <a:lnSpc>
                <a:spcPts val="4059"/>
              </a:lnSpc>
              <a:buFont typeface="Arial"/>
              <a:buChar char="•"/>
            </a:pPr>
            <a:r>
              <a:rPr lang="en-US" sz="2899">
                <a:solidFill>
                  <a:srgbClr val="333333"/>
                </a:solidFill>
                <a:latin typeface="Canva Sans"/>
              </a:rPr>
              <a:t>Sandra Prusaka (2019) Student Failure | Modelling with a messy dataset.</a:t>
            </a:r>
          </a:p>
          <a:p>
            <a:pPr marL="626106" indent="-313053" lvl="1">
              <a:lnSpc>
                <a:spcPts val="4059"/>
              </a:lnSpc>
              <a:buFont typeface="Arial"/>
              <a:buChar char="•"/>
            </a:pPr>
            <a:r>
              <a:rPr lang="en-US" sz="2899">
                <a:solidFill>
                  <a:srgbClr val="333333"/>
                </a:solidFill>
                <a:latin typeface="Canva Sans"/>
              </a:rPr>
              <a:t>Sanyam Bharara &amp; Sai Sabitha &amp; Abhay Bansal (2017) Application of learning analytics using clustering data Mining for Students’ disposition analysis.</a:t>
            </a:r>
          </a:p>
          <a:p>
            <a:pPr marL="626106" indent="-313053" lvl="1">
              <a:lnSpc>
                <a:spcPts val="4059"/>
              </a:lnSpc>
              <a:buFont typeface="Arial"/>
              <a:buChar char="•"/>
            </a:pPr>
            <a:r>
              <a:rPr lang="en-US" sz="2899">
                <a:solidFill>
                  <a:srgbClr val="333333"/>
                </a:solidFill>
                <a:latin typeface="Canva Sans"/>
              </a:rPr>
              <a:t>Skand Arora , Manav Goel , A. Sai Sabitha &amp; Deepti Mehrotra (2017) Learner Groups in Massive Open Online Courses, American Journal of Distance Education.</a:t>
            </a:r>
          </a:p>
          <a:p>
            <a:pPr marL="626106" indent="-313053" lvl="1">
              <a:lnSpc>
                <a:spcPts val="4059"/>
              </a:lnSpc>
              <a:buFont typeface="Arial"/>
              <a:buChar char="•"/>
            </a:pPr>
            <a:r>
              <a:rPr lang="en-US" sz="2899">
                <a:solidFill>
                  <a:srgbClr val="333333"/>
                </a:solidFill>
                <a:latin typeface="Canva Sans"/>
              </a:rPr>
              <a:t>Victor Regis (2020) Student Performance Prediction: Complete analysis.</a:t>
            </a:r>
          </a:p>
          <a:p>
            <a:pPr>
              <a:lnSpc>
                <a:spcPts val="4059"/>
              </a:lnSpc>
            </a:pP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716182" y="9836474"/>
            <a:ext cx="16855636" cy="450526"/>
            <a:chOff x="0" y="0"/>
            <a:chExt cx="5701783" cy="152400"/>
          </a:xfrm>
        </p:grpSpPr>
        <p:sp>
          <p:nvSpPr>
            <p:cNvPr name="Freeform 3" id="3"/>
            <p:cNvSpPr/>
            <p:nvPr/>
          </p:nvSpPr>
          <p:spPr>
            <a:xfrm>
              <a:off x="0" y="0"/>
              <a:ext cx="5701783" cy="152400"/>
            </a:xfrm>
            <a:custGeom>
              <a:avLst/>
              <a:gdLst/>
              <a:ahLst/>
              <a:cxnLst/>
              <a:rect r="r" b="b" t="t" l="l"/>
              <a:pathLst>
                <a:path h="152400" w="5701783">
                  <a:moveTo>
                    <a:pt x="0" y="0"/>
                  </a:moveTo>
                  <a:lnTo>
                    <a:pt x="5701783" y="0"/>
                  </a:lnTo>
                  <a:lnTo>
                    <a:pt x="5701783" y="152400"/>
                  </a:lnTo>
                  <a:lnTo>
                    <a:pt x="0" y="152400"/>
                  </a:lnTo>
                  <a:close/>
                </a:path>
              </a:pathLst>
            </a:custGeom>
            <a:solidFill>
              <a:srgbClr val="73CDFF"/>
            </a:solidFill>
          </p:spPr>
        </p:sp>
      </p:grpSp>
      <p:sp>
        <p:nvSpPr>
          <p:cNvPr name="TextBox 4" id="4"/>
          <p:cNvSpPr txBox="true"/>
          <p:nvPr/>
        </p:nvSpPr>
        <p:spPr>
          <a:xfrm rot="0">
            <a:off x="716182" y="2864040"/>
            <a:ext cx="9386462" cy="2447660"/>
          </a:xfrm>
          <a:prstGeom prst="rect">
            <a:avLst/>
          </a:prstGeom>
        </p:spPr>
        <p:txBody>
          <a:bodyPr anchor="t" rtlCol="false" tIns="0" lIns="0" bIns="0" rIns="0">
            <a:spAutoFit/>
          </a:bodyPr>
          <a:lstStyle/>
          <a:p>
            <a:pPr>
              <a:lnSpc>
                <a:spcPts val="9600"/>
              </a:lnSpc>
            </a:pPr>
            <a:r>
              <a:rPr lang="en-US" sz="8000" spc="248">
                <a:solidFill>
                  <a:srgbClr val="333333"/>
                </a:solidFill>
                <a:latin typeface="Poppins Bold"/>
              </a:rPr>
              <a:t>Thank you</a:t>
            </a:r>
          </a:p>
          <a:p>
            <a:pPr>
              <a:lnSpc>
                <a:spcPts val="9600"/>
              </a:lnSpc>
            </a:pPr>
            <a:r>
              <a:rPr lang="en-US" sz="8000" spc="248">
                <a:solidFill>
                  <a:srgbClr val="333333"/>
                </a:solidFill>
                <a:latin typeface="Poppins Bold"/>
              </a:rPr>
              <a:t>for listening!</a:t>
            </a:r>
          </a:p>
        </p:txBody>
      </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0276991" y="1174601"/>
            <a:ext cx="6883091" cy="8274199"/>
          </a:xfrm>
          <a:prstGeom prst="rect">
            <a:avLst/>
          </a:prstGeom>
        </p:spPr>
      </p:pic>
    </p:spTree>
  </p:cSld>
  <p:clrMapOvr>
    <a:masterClrMapping/>
  </p:clrMapOvr>
</p:sld>
</file>

<file path=ppt/slides/slide3.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50526"/>
            <a:chOff x="0" y="0"/>
            <a:chExt cx="6186311" cy="152400"/>
          </a:xfrm>
        </p:grpSpPr>
        <p:sp>
          <p:nvSpPr>
            <p:cNvPr name="Freeform 3" id="3"/>
            <p:cNvSpPr/>
            <p:nvPr/>
          </p:nvSpPr>
          <p:spPr>
            <a:xfrm>
              <a:off x="0" y="0"/>
              <a:ext cx="6186311" cy="152400"/>
            </a:xfrm>
            <a:custGeom>
              <a:avLst/>
              <a:gdLst/>
              <a:ahLst/>
              <a:cxnLst/>
              <a:rect r="r" b="b" t="t" l="l"/>
              <a:pathLst>
                <a:path h="152400" w="6186311">
                  <a:moveTo>
                    <a:pt x="0" y="0"/>
                  </a:moveTo>
                  <a:lnTo>
                    <a:pt x="6186311" y="0"/>
                  </a:lnTo>
                  <a:lnTo>
                    <a:pt x="6186311" y="152400"/>
                  </a:lnTo>
                  <a:lnTo>
                    <a:pt x="0" y="152400"/>
                  </a:lnTo>
                  <a:close/>
                </a:path>
              </a:pathLst>
            </a:custGeom>
            <a:solidFill>
              <a:srgbClr val="73CDFF"/>
            </a:solidFill>
          </p:spPr>
        </p:sp>
      </p:grpSp>
      <p:sp>
        <p:nvSpPr>
          <p:cNvPr name="TextBox 4" id="4"/>
          <p:cNvSpPr txBox="true"/>
          <p:nvPr/>
        </p:nvSpPr>
        <p:spPr>
          <a:xfrm rot="0">
            <a:off x="16918147" y="9134475"/>
            <a:ext cx="682307" cy="581025"/>
          </a:xfrm>
          <a:prstGeom prst="rect">
            <a:avLst/>
          </a:prstGeom>
        </p:spPr>
        <p:txBody>
          <a:bodyPr anchor="t" rtlCol="false" tIns="0" lIns="0" bIns="0" rIns="0">
            <a:spAutoFit/>
          </a:bodyPr>
          <a:lstStyle/>
          <a:p>
            <a:pPr algn="r">
              <a:lnSpc>
                <a:spcPts val="4800"/>
              </a:lnSpc>
            </a:pPr>
            <a:r>
              <a:rPr lang="en-US" sz="3000">
                <a:solidFill>
                  <a:srgbClr val="333333"/>
                </a:solidFill>
                <a:latin typeface="Poppins Medium"/>
              </a:rPr>
              <a:t>2</a:t>
            </a:r>
          </a:p>
        </p:txBody>
      </p:sp>
      <p:sp>
        <p:nvSpPr>
          <p:cNvPr name="TextBox 5" id="5"/>
          <p:cNvSpPr txBox="true"/>
          <p:nvPr/>
        </p:nvSpPr>
        <p:spPr>
          <a:xfrm rot="0">
            <a:off x="6033120" y="447675"/>
            <a:ext cx="6221760" cy="1038225"/>
          </a:xfrm>
          <a:prstGeom prst="rect">
            <a:avLst/>
          </a:prstGeom>
        </p:spPr>
        <p:txBody>
          <a:bodyPr anchor="t" rtlCol="false" tIns="0" lIns="0" bIns="0" rIns="0">
            <a:spAutoFit/>
          </a:bodyPr>
          <a:lstStyle/>
          <a:p>
            <a:pPr algn="ctr">
              <a:lnSpc>
                <a:spcPts val="8400"/>
              </a:lnSpc>
            </a:pPr>
            <a:r>
              <a:rPr lang="en-US" sz="6000">
                <a:solidFill>
                  <a:srgbClr val="333333"/>
                </a:solidFill>
                <a:latin typeface="League Spartan"/>
              </a:rPr>
              <a:t>INTRODUCTION</a:t>
            </a:r>
          </a:p>
        </p:txBody>
      </p:sp>
      <p:sp>
        <p:nvSpPr>
          <p:cNvPr name="TextBox 6" id="6"/>
          <p:cNvSpPr txBox="true"/>
          <p:nvPr/>
        </p:nvSpPr>
        <p:spPr>
          <a:xfrm rot="0">
            <a:off x="929640" y="2470860"/>
            <a:ext cx="16670813" cy="5958205"/>
          </a:xfrm>
          <a:prstGeom prst="rect">
            <a:avLst/>
          </a:prstGeom>
        </p:spPr>
        <p:txBody>
          <a:bodyPr anchor="t" rtlCol="false" tIns="0" lIns="0" bIns="0" rIns="0">
            <a:spAutoFit/>
          </a:bodyPr>
          <a:lstStyle/>
          <a:p>
            <a:pPr algn="just" marL="2072642" indent="-518160" lvl="3">
              <a:lnSpc>
                <a:spcPts val="8000"/>
              </a:lnSpc>
              <a:buFont typeface="Arial"/>
              <a:buChar char="￭"/>
            </a:pPr>
            <a:r>
              <a:rPr lang="en-US" sz="3200">
                <a:solidFill>
                  <a:srgbClr val="000000"/>
                </a:solidFill>
                <a:latin typeface="Canva Sans"/>
              </a:rPr>
              <a:t>Visualization an</a:t>
            </a:r>
            <a:r>
              <a:rPr lang="en-US" sz="3200">
                <a:solidFill>
                  <a:srgbClr val="000000"/>
                </a:solidFill>
                <a:latin typeface="Canva Sans"/>
              </a:rPr>
              <a:t>d Analysis of clusters. </a:t>
            </a:r>
          </a:p>
          <a:p>
            <a:pPr algn="just" marL="2072642" indent="-518160" lvl="3">
              <a:lnSpc>
                <a:spcPts val="8000"/>
              </a:lnSpc>
              <a:buFont typeface="Arial"/>
              <a:buChar char="￭"/>
            </a:pPr>
            <a:r>
              <a:rPr lang="en-US" sz="3200">
                <a:solidFill>
                  <a:srgbClr val="000000"/>
                </a:solidFill>
                <a:latin typeface="Canva Sans"/>
              </a:rPr>
              <a:t>The important features affecting students' performance.</a:t>
            </a:r>
          </a:p>
          <a:p>
            <a:pPr algn="just" marL="2072642" indent="-518160" lvl="3">
              <a:lnSpc>
                <a:spcPts val="8000"/>
              </a:lnSpc>
              <a:buFont typeface="Arial"/>
              <a:buChar char="￭"/>
            </a:pPr>
            <a:r>
              <a:rPr lang="en-US" sz="3200">
                <a:solidFill>
                  <a:srgbClr val="000000"/>
                </a:solidFill>
                <a:latin typeface="Canva Sans"/>
              </a:rPr>
              <a:t>Prediction of students' final results based on the interactional, course, and grade factors using various prediction models.</a:t>
            </a:r>
          </a:p>
          <a:p>
            <a:pPr algn="just" marL="2072642" indent="-518160" lvl="3">
              <a:lnSpc>
                <a:spcPts val="8000"/>
              </a:lnSpc>
              <a:buFont typeface="Arial"/>
              <a:buChar char="￭"/>
            </a:pPr>
            <a:r>
              <a:rPr lang="en-US" sz="3200">
                <a:solidFill>
                  <a:srgbClr val="000000"/>
                </a:solidFill>
                <a:latin typeface="Canva Sans"/>
              </a:rPr>
              <a:t>Analysis and choosing best model for prediction</a:t>
            </a:r>
          </a:p>
          <a:p>
            <a:pPr algn="just">
              <a:lnSpc>
                <a:spcPts val="800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3908577" y="4974190"/>
            <a:ext cx="4040664" cy="3695371"/>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380387">
            <a:off x="15775057" y="2231463"/>
            <a:ext cx="2574734" cy="3786374"/>
          </a:xfrm>
          <a:prstGeom prst="rect">
            <a:avLst/>
          </a:prstGeom>
        </p:spPr>
      </p:pic>
      <p:grpSp>
        <p:nvGrpSpPr>
          <p:cNvPr name="Group 4" id="4"/>
          <p:cNvGrpSpPr/>
          <p:nvPr/>
        </p:nvGrpSpPr>
        <p:grpSpPr>
          <a:xfrm rot="0">
            <a:off x="0" y="0"/>
            <a:ext cx="18288000" cy="450526"/>
            <a:chOff x="0" y="0"/>
            <a:chExt cx="6186311" cy="152400"/>
          </a:xfrm>
        </p:grpSpPr>
        <p:sp>
          <p:nvSpPr>
            <p:cNvPr name="Freeform 5" id="5"/>
            <p:cNvSpPr/>
            <p:nvPr/>
          </p:nvSpPr>
          <p:spPr>
            <a:xfrm>
              <a:off x="0" y="0"/>
              <a:ext cx="6186311" cy="152400"/>
            </a:xfrm>
            <a:custGeom>
              <a:avLst/>
              <a:gdLst/>
              <a:ahLst/>
              <a:cxnLst/>
              <a:rect r="r" b="b" t="t" l="l"/>
              <a:pathLst>
                <a:path h="152400" w="6186311">
                  <a:moveTo>
                    <a:pt x="0" y="0"/>
                  </a:moveTo>
                  <a:lnTo>
                    <a:pt x="6186311" y="0"/>
                  </a:lnTo>
                  <a:lnTo>
                    <a:pt x="6186311" y="152400"/>
                  </a:lnTo>
                  <a:lnTo>
                    <a:pt x="0" y="152400"/>
                  </a:lnTo>
                  <a:close/>
                </a:path>
              </a:pathLst>
            </a:custGeom>
            <a:solidFill>
              <a:srgbClr val="73CDFF"/>
            </a:solidFill>
          </p:spPr>
        </p:sp>
      </p:grpSp>
      <p:pic>
        <p:nvPicPr>
          <p:cNvPr name="Picture 6" id="6"/>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1072933">
            <a:off x="13774597" y="1972578"/>
            <a:ext cx="1789198" cy="2659618"/>
          </a:xfrm>
          <a:prstGeom prst="rect">
            <a:avLst/>
          </a:prstGeom>
        </p:spPr>
      </p:pic>
      <p:sp>
        <p:nvSpPr>
          <p:cNvPr name="TextBox 7" id="7"/>
          <p:cNvSpPr txBox="true"/>
          <p:nvPr/>
        </p:nvSpPr>
        <p:spPr>
          <a:xfrm rot="0">
            <a:off x="1028700" y="2643725"/>
            <a:ext cx="12025748" cy="5609844"/>
          </a:xfrm>
          <a:prstGeom prst="rect">
            <a:avLst/>
          </a:prstGeom>
        </p:spPr>
        <p:txBody>
          <a:bodyPr anchor="t" rtlCol="false" tIns="0" lIns="0" bIns="0" rIns="0">
            <a:spAutoFit/>
          </a:bodyPr>
          <a:lstStyle/>
          <a:p>
            <a:pPr marL="690881" indent="-345440" lvl="1">
              <a:lnSpc>
                <a:spcPts val="5568"/>
              </a:lnSpc>
              <a:buFont typeface="Arial"/>
              <a:buChar char="•"/>
            </a:pPr>
            <a:r>
              <a:rPr lang="en-US" sz="3200">
                <a:solidFill>
                  <a:srgbClr val="000000"/>
                </a:solidFill>
                <a:latin typeface="Canva Sans"/>
              </a:rPr>
              <a:t>To un</a:t>
            </a:r>
            <a:r>
              <a:rPr lang="en-US" sz="3200">
                <a:solidFill>
                  <a:srgbClr val="000000"/>
                </a:solidFill>
                <a:latin typeface="Canva Sans"/>
              </a:rPr>
              <a:t>derstand the factors affecting student performance and dropout using data mining techniques:</a:t>
            </a:r>
          </a:p>
          <a:p>
            <a:pPr marL="2072642" indent="-518160" lvl="3">
              <a:lnSpc>
                <a:spcPts val="5568"/>
              </a:lnSpc>
              <a:buFont typeface="Arial"/>
              <a:buChar char="￭"/>
            </a:pPr>
            <a:r>
              <a:rPr lang="en-US" sz="3200">
                <a:solidFill>
                  <a:srgbClr val="000000"/>
                </a:solidFill>
                <a:latin typeface="Canva Sans"/>
              </a:rPr>
              <a:t>To understand student performance and drop out</a:t>
            </a:r>
          </a:p>
          <a:p>
            <a:pPr marL="2072642" indent="-518160" lvl="3">
              <a:lnSpc>
                <a:spcPts val="5568"/>
              </a:lnSpc>
              <a:buFont typeface="Arial"/>
              <a:buChar char="￭"/>
            </a:pPr>
            <a:r>
              <a:rPr lang="en-US" sz="3200">
                <a:solidFill>
                  <a:srgbClr val="000000"/>
                </a:solidFill>
                <a:latin typeface="Canva Sans"/>
              </a:rPr>
              <a:t>To categorize students based on their performance factor</a:t>
            </a:r>
          </a:p>
          <a:p>
            <a:pPr marL="690881" indent="-345440" lvl="1">
              <a:lnSpc>
                <a:spcPts val="5568"/>
              </a:lnSpc>
              <a:buFont typeface="Arial"/>
              <a:buChar char="•"/>
            </a:pPr>
            <a:r>
              <a:rPr lang="en-US" sz="3200">
                <a:solidFill>
                  <a:srgbClr val="000000"/>
                </a:solidFill>
                <a:latin typeface="Canva Sans"/>
              </a:rPr>
              <a:t>To predict student performance using various models and choosing the best model</a:t>
            </a:r>
          </a:p>
          <a:p>
            <a:pPr>
              <a:lnSpc>
                <a:spcPts val="5568"/>
              </a:lnSpc>
            </a:pPr>
          </a:p>
        </p:txBody>
      </p:sp>
      <p:sp>
        <p:nvSpPr>
          <p:cNvPr name="TextBox 8" id="8"/>
          <p:cNvSpPr txBox="true"/>
          <p:nvPr/>
        </p:nvSpPr>
        <p:spPr>
          <a:xfrm rot="0">
            <a:off x="16918147" y="9134475"/>
            <a:ext cx="682307" cy="581025"/>
          </a:xfrm>
          <a:prstGeom prst="rect">
            <a:avLst/>
          </a:prstGeom>
        </p:spPr>
        <p:txBody>
          <a:bodyPr anchor="t" rtlCol="false" tIns="0" lIns="0" bIns="0" rIns="0">
            <a:spAutoFit/>
          </a:bodyPr>
          <a:lstStyle/>
          <a:p>
            <a:pPr algn="r">
              <a:lnSpc>
                <a:spcPts val="4800"/>
              </a:lnSpc>
            </a:pPr>
            <a:r>
              <a:rPr lang="en-US" sz="3000">
                <a:solidFill>
                  <a:srgbClr val="2D4263"/>
                </a:solidFill>
                <a:latin typeface="Poppins Medium"/>
              </a:rPr>
              <a:t>3</a:t>
            </a:r>
          </a:p>
        </p:txBody>
      </p:sp>
      <p:sp>
        <p:nvSpPr>
          <p:cNvPr name="TextBox 9" id="9"/>
          <p:cNvSpPr txBox="true"/>
          <p:nvPr/>
        </p:nvSpPr>
        <p:spPr>
          <a:xfrm rot="0">
            <a:off x="1028700" y="838200"/>
            <a:ext cx="10592755" cy="923925"/>
          </a:xfrm>
          <a:prstGeom prst="rect">
            <a:avLst/>
          </a:prstGeom>
        </p:spPr>
        <p:txBody>
          <a:bodyPr anchor="t" rtlCol="false" tIns="0" lIns="0" bIns="0" rIns="0">
            <a:spAutoFit/>
          </a:bodyPr>
          <a:lstStyle/>
          <a:p>
            <a:pPr>
              <a:lnSpc>
                <a:spcPts val="7200"/>
              </a:lnSpc>
            </a:pPr>
            <a:r>
              <a:rPr lang="en-US" sz="6000" spc="186">
                <a:solidFill>
                  <a:srgbClr val="333333"/>
                </a:solidFill>
                <a:latin typeface="League Spartan Bold"/>
              </a:rPr>
              <a:t>PROBLEM STATEMENT</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50526"/>
            <a:chOff x="0" y="0"/>
            <a:chExt cx="6186311" cy="152400"/>
          </a:xfrm>
        </p:grpSpPr>
        <p:sp>
          <p:nvSpPr>
            <p:cNvPr name="Freeform 3" id="3"/>
            <p:cNvSpPr/>
            <p:nvPr/>
          </p:nvSpPr>
          <p:spPr>
            <a:xfrm>
              <a:off x="0" y="0"/>
              <a:ext cx="6186311" cy="152400"/>
            </a:xfrm>
            <a:custGeom>
              <a:avLst/>
              <a:gdLst/>
              <a:ahLst/>
              <a:cxnLst/>
              <a:rect r="r" b="b" t="t" l="l"/>
              <a:pathLst>
                <a:path h="152400" w="6186311">
                  <a:moveTo>
                    <a:pt x="0" y="0"/>
                  </a:moveTo>
                  <a:lnTo>
                    <a:pt x="6186311" y="0"/>
                  </a:lnTo>
                  <a:lnTo>
                    <a:pt x="6186311" y="152400"/>
                  </a:lnTo>
                  <a:lnTo>
                    <a:pt x="0" y="152400"/>
                  </a:lnTo>
                  <a:close/>
                </a:path>
              </a:pathLst>
            </a:custGeom>
            <a:solidFill>
              <a:srgbClr val="73CDFF"/>
            </a:solidFill>
          </p:spPr>
        </p:sp>
      </p:grpSp>
      <p:graphicFrame>
        <p:nvGraphicFramePr>
          <p:cNvPr name="Table 4" id="4"/>
          <p:cNvGraphicFramePr>
            <a:graphicFrameLocks noGrp="true"/>
          </p:cNvGraphicFramePr>
          <p:nvPr/>
        </p:nvGraphicFramePr>
        <p:xfrm>
          <a:off x="445629" y="1981167"/>
          <a:ext cx="17396742" cy="7734333"/>
        </p:xfrm>
        <a:graphic>
          <a:graphicData uri="http://schemas.openxmlformats.org/drawingml/2006/table">
            <a:tbl>
              <a:tblPr/>
              <a:tblGrid>
                <a:gridCol w="1057848"/>
                <a:gridCol w="4449617"/>
                <a:gridCol w="3428050"/>
                <a:gridCol w="3890189"/>
                <a:gridCol w="4571038"/>
              </a:tblGrid>
              <a:tr h="1555213">
                <a:tc>
                  <a:txBody>
                    <a:bodyPr anchor="t" rtlCol="false"/>
                    <a:lstStyle/>
                    <a:p>
                      <a:pPr algn="l">
                        <a:defRPr/>
                      </a:pPr>
                      <a:r>
                        <a:rPr lang="en-US" sz="2999">
                          <a:solidFill>
                            <a:srgbClr val="000000"/>
                          </a:solidFill>
                          <a:latin typeface="Canva Sans Bold"/>
                        </a:rPr>
                        <a:t>S.No</a:t>
                      </a:r>
                      <a:endParaRPr lang="en-US" sz="1100"/>
                    </a:p>
                  </a:txBody>
                  <a:tcP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defRPr/>
                      </a:pPr>
                      <a:r>
                        <a:rPr lang="en-US" sz="2999">
                          <a:solidFill>
                            <a:srgbClr val="000000"/>
                          </a:solidFill>
                          <a:latin typeface="Canva Sans Bold"/>
                        </a:rPr>
                        <a:t>Author &amp; Title</a:t>
                      </a:r>
                      <a:endParaRPr lang="en-US" sz="1100"/>
                    </a:p>
                  </a:txBody>
                  <a:tcP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defRPr/>
                      </a:pPr>
                      <a:r>
                        <a:rPr lang="en-US" sz="2999">
                          <a:solidFill>
                            <a:srgbClr val="000000"/>
                          </a:solidFill>
                          <a:latin typeface="Canva Sans Bold"/>
                        </a:rPr>
                        <a:t> Problem Statement </a:t>
                      </a:r>
                      <a:endParaRPr lang="en-US" sz="1100"/>
                    </a:p>
                  </a:txBody>
                  <a:tcP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defRPr/>
                      </a:pPr>
                      <a:r>
                        <a:rPr lang="en-US" sz="2999">
                          <a:solidFill>
                            <a:srgbClr val="000000"/>
                          </a:solidFill>
                          <a:latin typeface="Canva Sans Bold"/>
                        </a:rPr>
                        <a:t>Solution</a:t>
                      </a:r>
                      <a:endParaRPr lang="en-US" sz="1100"/>
                    </a:p>
                  </a:txBody>
                  <a:tcP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defRPr/>
                      </a:pPr>
                      <a:r>
                        <a:rPr lang="en-US" sz="2999">
                          <a:solidFill>
                            <a:srgbClr val="000000"/>
                          </a:solidFill>
                          <a:latin typeface="Canva Sans Bold"/>
                        </a:rPr>
                        <a:t>Future Work</a:t>
                      </a:r>
                      <a:endParaRPr lang="en-US" sz="1100"/>
                    </a:p>
                  </a:txBody>
                  <a:tcP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3090275">
                <a:tc>
                  <a:txBody>
                    <a:bodyPr anchor="t" rtlCol="false"/>
                    <a:lstStyle/>
                    <a:p>
                      <a:pPr algn="l">
                        <a:defRPr/>
                      </a:pPr>
                      <a:r>
                        <a:rPr lang="en-US" sz="1800">
                          <a:solidFill>
                            <a:srgbClr val="000000"/>
                          </a:solidFill>
                          <a:latin typeface="Canva Sans"/>
                        </a:rPr>
                        <a:t>1</a:t>
                      </a:r>
                      <a:endParaRPr lang="en-US" sz="1100"/>
                    </a:p>
                  </a:txBody>
                  <a:tcP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defRPr/>
                      </a:pPr>
                      <a:r>
                        <a:rPr lang="en-US" sz="1800">
                          <a:solidFill>
                            <a:srgbClr val="000000"/>
                          </a:solidFill>
                          <a:latin typeface="Canva Sans"/>
                        </a:rPr>
                        <a:t>Skand Arora , Manav Goel , A. Sai Sabitha &amp; Deepti Mehrotra .</a:t>
                      </a:r>
                      <a:endParaRPr lang="en-US" sz="1100"/>
                    </a:p>
                  </a:txBody>
                  <a:tcP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defRPr/>
                      </a:pPr>
                      <a:r>
                        <a:rPr lang="en-US"/>
                        <a:t>Understand the factors that reflect the students’ intention and </a:t>
                      </a:r>
                    </a:p>
                    <a:p>
                      <a:r>
                        <a:rPr lang="en-US"/>
                        <a:t>involvement in  academics</a:t>
                      </a:r>
                    </a:p>
                    <a:p>
                      <a:r>
                        <a:rPr lang="en-US" sz="1800">
                          <a:solidFill>
                            <a:srgbClr val="000000"/>
                          </a:solidFill>
                          <a:latin typeface="Canva Sans"/>
                        </a:rPr>
                        <a:t>using k means ++ clusterization</a:t>
                      </a:r>
                    </a:p>
                  </a:txBody>
                  <a:tcP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defRPr/>
                      </a:pPr>
                      <a:r>
                        <a:rPr lang="en-US" sz="1800">
                          <a:solidFill>
                            <a:srgbClr val="000000"/>
                          </a:solidFill>
                          <a:latin typeface="Canva Sans"/>
                        </a:rPr>
                        <a:t>more event-based learning activities can be added to enhance student involvement and retention in the course; thereby one segment of learners can be pushed to the other segment or push each segment of learners.</a:t>
                      </a:r>
                      <a:endParaRPr lang="en-US" sz="1100"/>
                    </a:p>
                  </a:txBody>
                  <a:tcP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defRPr/>
                      </a:pPr>
                      <a:r>
                        <a:rPr lang="en-US"/>
                        <a:t>Research work can be extended by mapping the learners to different learning styles</a:t>
                      </a:r>
                    </a:p>
                    <a:p>
                      <a:r>
                        <a:rPr lang="en-US" sz="1800">
                          <a:solidFill>
                            <a:srgbClr val="000000"/>
                          </a:solidFill>
                          <a:latin typeface="Canva Sans"/>
                        </a:rPr>
                        <a:t>and can be used to construct a learner’s model.</a:t>
                      </a:r>
                    </a:p>
                  </a:txBody>
                  <a:tcP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3088845">
                <a:tc>
                  <a:txBody>
                    <a:bodyPr anchor="t" rtlCol="false"/>
                    <a:lstStyle/>
                    <a:p>
                      <a:pPr algn="l">
                        <a:defRPr/>
                      </a:pPr>
                      <a:r>
                        <a:rPr lang="en-US" sz="1800">
                          <a:solidFill>
                            <a:srgbClr val="000000"/>
                          </a:solidFill>
                          <a:latin typeface="Canva Sans"/>
                        </a:rPr>
                        <a:t>2</a:t>
                      </a:r>
                      <a:endParaRPr lang="en-US" sz="1100"/>
                    </a:p>
                  </a:txBody>
                  <a:tcP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defRPr/>
                      </a:pPr>
                      <a:r>
                        <a:rPr lang="en-US" sz="1800">
                          <a:solidFill>
                            <a:srgbClr val="000000"/>
                          </a:solidFill>
                          <a:latin typeface="Canva Sans"/>
                        </a:rPr>
                        <a:t>Application of learning analytics using clustering data Mining for Students’ disposition analysis - Bharara, S., Sabitha, S., &amp; Bansal, A. .</a:t>
                      </a:r>
                      <a:endParaRPr lang="en-US" sz="1100"/>
                    </a:p>
                  </a:txBody>
                  <a:tcP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defRPr/>
                      </a:pPr>
                      <a:r>
                        <a:rPr lang="en-US" sz="1800">
                          <a:solidFill>
                            <a:srgbClr val="000000"/>
                          </a:solidFill>
                          <a:latin typeface="Canva Sans"/>
                        </a:rPr>
                        <a:t>To find meaningful indicators or metrics in a learning context using the concepts of Learning Analytics and Educational Data Mining.</a:t>
                      </a:r>
                      <a:endParaRPr lang="en-US" sz="1100"/>
                    </a:p>
                  </a:txBody>
                  <a:tcP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defRPr/>
                      </a:pPr>
                      <a:r>
                        <a:rPr lang="en-US" sz="1800">
                          <a:solidFill>
                            <a:srgbClr val="000000"/>
                          </a:solidFill>
                          <a:latin typeface="Canva Sans"/>
                        </a:rPr>
                        <a:t>Designing a learning management system to collect data, track activity, and providing its access to enrolled students.</a:t>
                      </a:r>
                      <a:endParaRPr lang="en-US" sz="1100"/>
                    </a:p>
                  </a:txBody>
                  <a:tcP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defRPr/>
                      </a:pPr>
                      <a:r>
                        <a:rPr lang="en-US" sz="1800">
                          <a:solidFill>
                            <a:srgbClr val="000000"/>
                          </a:solidFill>
                          <a:latin typeface="Canva Sans"/>
                        </a:rPr>
                        <a:t> To use mixed-method evaluation approaches to study the inter-relationships between the different features.</a:t>
                      </a:r>
                      <a:endParaRPr lang="en-US" sz="1100"/>
                    </a:p>
                  </a:txBody>
                  <a:tcP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5" id="5"/>
          <p:cNvSpPr txBox="true"/>
          <p:nvPr/>
        </p:nvSpPr>
        <p:spPr>
          <a:xfrm rot="0">
            <a:off x="16918147" y="9591675"/>
            <a:ext cx="682307" cy="581025"/>
          </a:xfrm>
          <a:prstGeom prst="rect">
            <a:avLst/>
          </a:prstGeom>
        </p:spPr>
        <p:txBody>
          <a:bodyPr anchor="t" rtlCol="false" tIns="0" lIns="0" bIns="0" rIns="0">
            <a:spAutoFit/>
          </a:bodyPr>
          <a:lstStyle/>
          <a:p>
            <a:pPr algn="r">
              <a:lnSpc>
                <a:spcPts val="4800"/>
              </a:lnSpc>
            </a:pPr>
            <a:r>
              <a:rPr lang="en-US" sz="3000">
                <a:solidFill>
                  <a:srgbClr val="333333"/>
                </a:solidFill>
                <a:latin typeface="Poppins Medium"/>
              </a:rPr>
              <a:t>4</a:t>
            </a:r>
          </a:p>
        </p:txBody>
      </p:sp>
      <p:sp>
        <p:nvSpPr>
          <p:cNvPr name="TextBox 6" id="6"/>
          <p:cNvSpPr txBox="true"/>
          <p:nvPr/>
        </p:nvSpPr>
        <p:spPr>
          <a:xfrm rot="0">
            <a:off x="5310340" y="447680"/>
            <a:ext cx="8145810" cy="1038215"/>
          </a:xfrm>
          <a:prstGeom prst="rect">
            <a:avLst/>
          </a:prstGeom>
        </p:spPr>
        <p:txBody>
          <a:bodyPr anchor="t" rtlCol="false" tIns="0" lIns="0" bIns="0" rIns="0">
            <a:spAutoFit/>
          </a:bodyPr>
          <a:lstStyle/>
          <a:p>
            <a:pPr algn="just">
              <a:lnSpc>
                <a:spcPts val="8400"/>
              </a:lnSpc>
            </a:pPr>
            <a:r>
              <a:rPr lang="en-US" sz="6000">
                <a:solidFill>
                  <a:srgbClr val="333333"/>
                </a:solidFill>
                <a:latin typeface="League Spartan"/>
              </a:rPr>
              <a:t>LITERATURE SURVEY</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50526"/>
            <a:chOff x="0" y="0"/>
            <a:chExt cx="6186311" cy="152400"/>
          </a:xfrm>
        </p:grpSpPr>
        <p:sp>
          <p:nvSpPr>
            <p:cNvPr name="Freeform 3" id="3"/>
            <p:cNvSpPr/>
            <p:nvPr/>
          </p:nvSpPr>
          <p:spPr>
            <a:xfrm>
              <a:off x="0" y="0"/>
              <a:ext cx="6186311" cy="152400"/>
            </a:xfrm>
            <a:custGeom>
              <a:avLst/>
              <a:gdLst/>
              <a:ahLst/>
              <a:cxnLst/>
              <a:rect r="r" b="b" t="t" l="l"/>
              <a:pathLst>
                <a:path h="152400" w="6186311">
                  <a:moveTo>
                    <a:pt x="0" y="0"/>
                  </a:moveTo>
                  <a:lnTo>
                    <a:pt x="6186311" y="0"/>
                  </a:lnTo>
                  <a:lnTo>
                    <a:pt x="6186311" y="152400"/>
                  </a:lnTo>
                  <a:lnTo>
                    <a:pt x="0" y="152400"/>
                  </a:lnTo>
                  <a:close/>
                </a:path>
              </a:pathLst>
            </a:custGeom>
            <a:solidFill>
              <a:srgbClr val="73CDFF"/>
            </a:solidFill>
          </p:spPr>
        </p:sp>
      </p:grpSp>
      <p:graphicFrame>
        <p:nvGraphicFramePr>
          <p:cNvPr name="Table 4" id="4"/>
          <p:cNvGraphicFramePr>
            <a:graphicFrameLocks noGrp="true"/>
          </p:cNvGraphicFramePr>
          <p:nvPr/>
        </p:nvGraphicFramePr>
        <p:xfrm>
          <a:off x="445629" y="1747544"/>
          <a:ext cx="17396742" cy="7739356"/>
        </p:xfrm>
        <a:graphic>
          <a:graphicData uri="http://schemas.openxmlformats.org/drawingml/2006/table">
            <a:tbl>
              <a:tblPr/>
              <a:tblGrid>
                <a:gridCol w="1057848"/>
                <a:gridCol w="4449617"/>
                <a:gridCol w="3428050"/>
                <a:gridCol w="4227733"/>
                <a:gridCol w="4233493"/>
              </a:tblGrid>
              <a:tr h="1560256">
                <a:tc>
                  <a:txBody>
                    <a:bodyPr anchor="t" rtlCol="false"/>
                    <a:lstStyle/>
                    <a:p>
                      <a:pPr algn="l">
                        <a:defRPr/>
                      </a:pPr>
                      <a:r>
                        <a:rPr lang="en-US" sz="3000">
                          <a:solidFill>
                            <a:srgbClr val="000000"/>
                          </a:solidFill>
                          <a:latin typeface="Canva Sans Bold"/>
                        </a:rPr>
                        <a:t>S.No</a:t>
                      </a:r>
                      <a:endParaRPr lang="en-US" sz="1100"/>
                    </a:p>
                  </a:txBody>
                  <a:tcP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defRPr/>
                      </a:pPr>
                      <a:r>
                        <a:rPr lang="en-US" sz="3000">
                          <a:solidFill>
                            <a:srgbClr val="000000"/>
                          </a:solidFill>
                          <a:latin typeface="Canva Sans Bold"/>
                        </a:rPr>
                        <a:t>Author &amp; Title</a:t>
                      </a:r>
                      <a:endParaRPr lang="en-US" sz="1100"/>
                    </a:p>
                  </a:txBody>
                  <a:tcP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defRPr/>
                      </a:pPr>
                      <a:r>
                        <a:rPr lang="en-US" sz="3000">
                          <a:solidFill>
                            <a:srgbClr val="000000"/>
                          </a:solidFill>
                          <a:latin typeface="Canva Sans Bold"/>
                        </a:rPr>
                        <a:t> Problem Statement </a:t>
                      </a:r>
                      <a:endParaRPr lang="en-US" sz="1100"/>
                    </a:p>
                  </a:txBody>
                  <a:tcP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defRPr/>
                      </a:pPr>
                      <a:r>
                        <a:rPr lang="en-US" sz="3000">
                          <a:solidFill>
                            <a:srgbClr val="000000"/>
                          </a:solidFill>
                          <a:latin typeface="Canva Sans Bold"/>
                        </a:rPr>
                        <a:t>Solution</a:t>
                      </a:r>
                      <a:endParaRPr lang="en-US" sz="1100"/>
                    </a:p>
                  </a:txBody>
                  <a:tcP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defRPr/>
                      </a:pPr>
                      <a:r>
                        <a:rPr lang="en-US" sz="3000">
                          <a:solidFill>
                            <a:srgbClr val="000000"/>
                          </a:solidFill>
                          <a:latin typeface="Canva Sans Bold"/>
                        </a:rPr>
                        <a:t>Future Work</a:t>
                      </a:r>
                      <a:endParaRPr lang="en-US" sz="1100"/>
                    </a:p>
                  </a:txBody>
                  <a:tcP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3090265">
                <a:tc>
                  <a:txBody>
                    <a:bodyPr anchor="t" rtlCol="false"/>
                    <a:lstStyle/>
                    <a:p>
                      <a:pPr algn="l">
                        <a:defRPr/>
                      </a:pPr>
                      <a:r>
                        <a:rPr lang="en-US" sz="1800">
                          <a:solidFill>
                            <a:srgbClr val="000000"/>
                          </a:solidFill>
                          <a:latin typeface="Canva Sans"/>
                        </a:rPr>
                        <a:t>3</a:t>
                      </a:r>
                      <a:endParaRPr lang="en-US" sz="1100"/>
                    </a:p>
                  </a:txBody>
                  <a:tcP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defRPr/>
                      </a:pPr>
                      <a:r>
                        <a:rPr lang="en-US" sz="1799">
                          <a:solidFill>
                            <a:srgbClr val="000000"/>
                          </a:solidFill>
                          <a:latin typeface="Canva Sans"/>
                        </a:rPr>
                        <a:t>Journal of medical systems - Francis, B. K., &amp; Babu, S. S.</a:t>
                      </a:r>
                      <a:endParaRPr lang="en-US" sz="1100"/>
                    </a:p>
                  </a:txBody>
                  <a:tcP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defRPr/>
                      </a:pPr>
                      <a:r>
                        <a:rPr lang="en-US" sz="1799">
                          <a:solidFill>
                            <a:srgbClr val="000000"/>
                          </a:solidFill>
                          <a:latin typeface="Canva Sans"/>
                        </a:rPr>
                        <a:t> on validating and developing mathematical models that can be used to predict the academic performance</a:t>
                      </a:r>
                      <a:endParaRPr lang="en-US" sz="1100"/>
                    </a:p>
                  </a:txBody>
                  <a:tcP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defRPr/>
                      </a:pPr>
                      <a:r>
                        <a:rPr lang="en-US" sz="1799">
                          <a:solidFill>
                            <a:srgbClr val="000000"/>
                          </a:solidFill>
                          <a:latin typeface="Canva Sans"/>
                        </a:rPr>
                        <a:t>shows that there is a strong relation between behavior of learner and their academic performance of the students.</a:t>
                      </a:r>
                      <a:endParaRPr lang="en-US" sz="1100"/>
                    </a:p>
                  </a:txBody>
                  <a:tcP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defRPr/>
                      </a:pPr>
                      <a:r>
                        <a:rPr lang="en-US" sz="1799">
                          <a:solidFill>
                            <a:srgbClr val="000000"/>
                          </a:solidFill>
                          <a:latin typeface="Canva Sans"/>
                        </a:rPr>
                        <a:t>In future the model could be extended further to support huge varieties of features of the student dataset.</a:t>
                      </a:r>
                      <a:endParaRPr lang="en-US" sz="1100"/>
                    </a:p>
                  </a:txBody>
                  <a:tcP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3088835">
                <a:tc>
                  <a:txBody>
                    <a:bodyPr anchor="t" rtlCol="false"/>
                    <a:lstStyle/>
                    <a:p>
                      <a:pPr algn="l">
                        <a:defRPr/>
                      </a:pPr>
                      <a:r>
                        <a:rPr lang="en-US" sz="1800">
                          <a:solidFill>
                            <a:srgbClr val="000000"/>
                          </a:solidFill>
                          <a:latin typeface="Canva Sans"/>
                        </a:rPr>
                        <a:t>4</a:t>
                      </a:r>
                      <a:endParaRPr lang="en-US" sz="1100"/>
                    </a:p>
                  </a:txBody>
                  <a:tcP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defRPr/>
                      </a:pPr>
                      <a:r>
                        <a:rPr lang="en-US" sz="1800">
                          <a:solidFill>
                            <a:srgbClr val="000000"/>
                          </a:solidFill>
                          <a:latin typeface="Canva Sans"/>
                        </a:rPr>
                        <a:t>Online Academic Course Performance Prediction Using Relational Graph Convolutional Neural Network - Karimi, H., Derr, T., Huang, J., &amp; Tang, J. </a:t>
                      </a:r>
                      <a:endParaRPr lang="en-US" sz="1100"/>
                    </a:p>
                  </a:txBody>
                  <a:tcP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defRPr/>
                      </a:pPr>
                      <a:r>
                        <a:rPr lang="en-US"/>
                        <a:t>To harness the interactions of students with an online</a:t>
                      </a:r>
                    </a:p>
                    <a:p>
                      <a:r>
                        <a:rPr lang="en-US" sz="1800">
                          <a:solidFill>
                            <a:srgbClr val="000000"/>
                          </a:solidFill>
                          <a:latin typeface="Canva Sans"/>
                        </a:rPr>
                        <a:t>platform and accurately predict the course outcome</a:t>
                      </a:r>
                    </a:p>
                  </a:txBody>
                  <a:tcP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defRPr/>
                      </a:pPr>
                      <a:r>
                        <a:rPr lang="en-US"/>
                        <a:t>Deep Online Performance Evaluation (DOPE)</a:t>
                      </a:r>
                    </a:p>
                    <a:p>
                      <a:r>
                        <a:rPr lang="en-US"/>
                        <a:t>DOPE utilizes an LSTM for harnessing the student</a:t>
                      </a:r>
                    </a:p>
                    <a:p>
                      <a:r>
                        <a:rPr lang="en-US" sz="1800">
                          <a:solidFill>
                            <a:srgbClr val="000000"/>
                          </a:solidFill>
                          <a:latin typeface="Canva Sans"/>
                        </a:rPr>
                        <a:t>behavior data into a condensed encoding, as the data has a natural inherent sequential form.</a:t>
                      </a:r>
                    </a:p>
                  </a:txBody>
                  <a:tcP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defRPr/>
                      </a:pPr>
                      <a:r>
                        <a:rPr lang="en-US"/>
                        <a:t>More advanced ways of</a:t>
                      </a:r>
                    </a:p>
                    <a:p>
                      <a:r>
                        <a:rPr lang="en-US" sz="1800">
                          <a:solidFill>
                            <a:srgbClr val="000000"/>
                          </a:solidFill>
                          <a:latin typeface="Canva Sans"/>
                        </a:rPr>
                        <a:t>handling behavioral data could be investigated. Analyze the imbalance and sparse issues of the dataset.</a:t>
                      </a:r>
                    </a:p>
                  </a:txBody>
                  <a:tcP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5" id="5"/>
          <p:cNvSpPr txBox="true"/>
          <p:nvPr/>
        </p:nvSpPr>
        <p:spPr>
          <a:xfrm rot="0">
            <a:off x="16918147" y="9363075"/>
            <a:ext cx="682307" cy="581025"/>
          </a:xfrm>
          <a:prstGeom prst="rect">
            <a:avLst/>
          </a:prstGeom>
        </p:spPr>
        <p:txBody>
          <a:bodyPr anchor="t" rtlCol="false" tIns="0" lIns="0" bIns="0" rIns="0">
            <a:spAutoFit/>
          </a:bodyPr>
          <a:lstStyle/>
          <a:p>
            <a:pPr algn="r">
              <a:lnSpc>
                <a:spcPts val="4800"/>
              </a:lnSpc>
            </a:pPr>
            <a:r>
              <a:rPr lang="en-US" sz="3000">
                <a:solidFill>
                  <a:srgbClr val="333333"/>
                </a:solidFill>
                <a:latin typeface="Poppins Medium"/>
              </a:rPr>
              <a:t>5</a:t>
            </a:r>
          </a:p>
        </p:txBody>
      </p:sp>
      <p:sp>
        <p:nvSpPr>
          <p:cNvPr name="TextBox 6" id="6"/>
          <p:cNvSpPr txBox="true"/>
          <p:nvPr/>
        </p:nvSpPr>
        <p:spPr>
          <a:xfrm rot="0">
            <a:off x="5310340" y="447680"/>
            <a:ext cx="8145810" cy="1038215"/>
          </a:xfrm>
          <a:prstGeom prst="rect">
            <a:avLst/>
          </a:prstGeom>
        </p:spPr>
        <p:txBody>
          <a:bodyPr anchor="t" rtlCol="false" tIns="0" lIns="0" bIns="0" rIns="0">
            <a:spAutoFit/>
          </a:bodyPr>
          <a:lstStyle/>
          <a:p>
            <a:pPr algn="just">
              <a:lnSpc>
                <a:spcPts val="8400"/>
              </a:lnSpc>
            </a:pPr>
            <a:r>
              <a:rPr lang="en-US" sz="6000">
                <a:solidFill>
                  <a:srgbClr val="333333"/>
                </a:solidFill>
                <a:latin typeface="League Spartan"/>
              </a:rPr>
              <a:t>LITERATURE SURVEY</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50526"/>
            <a:chOff x="0" y="0"/>
            <a:chExt cx="6186311" cy="152400"/>
          </a:xfrm>
        </p:grpSpPr>
        <p:sp>
          <p:nvSpPr>
            <p:cNvPr name="Freeform 3" id="3"/>
            <p:cNvSpPr/>
            <p:nvPr/>
          </p:nvSpPr>
          <p:spPr>
            <a:xfrm>
              <a:off x="0" y="0"/>
              <a:ext cx="6186311" cy="152400"/>
            </a:xfrm>
            <a:custGeom>
              <a:avLst/>
              <a:gdLst/>
              <a:ahLst/>
              <a:cxnLst/>
              <a:rect r="r" b="b" t="t" l="l"/>
              <a:pathLst>
                <a:path h="152400" w="6186311">
                  <a:moveTo>
                    <a:pt x="0" y="0"/>
                  </a:moveTo>
                  <a:lnTo>
                    <a:pt x="6186311" y="0"/>
                  </a:lnTo>
                  <a:lnTo>
                    <a:pt x="6186311" y="152400"/>
                  </a:lnTo>
                  <a:lnTo>
                    <a:pt x="0" y="152400"/>
                  </a:lnTo>
                  <a:close/>
                </a:path>
              </a:pathLst>
            </a:custGeom>
            <a:solidFill>
              <a:srgbClr val="73CDFF"/>
            </a:solidFill>
          </p:spPr>
        </p:sp>
      </p:grpSp>
      <p:pic>
        <p:nvPicPr>
          <p:cNvPr name="Picture 4" id="4"/>
          <p:cNvPicPr>
            <a:picLocks noChangeAspect="true"/>
          </p:cNvPicPr>
          <p:nvPr/>
        </p:nvPicPr>
        <p:blipFill>
          <a:blip r:embed="rId2"/>
          <a:srcRect l="0" t="0" r="0" b="0"/>
          <a:stretch>
            <a:fillRect/>
          </a:stretch>
        </p:blipFill>
        <p:spPr>
          <a:xfrm flipH="false" flipV="false" rot="0">
            <a:off x="4821200" y="3115380"/>
            <a:ext cx="8645599" cy="6371520"/>
          </a:xfrm>
          <a:prstGeom prst="rect">
            <a:avLst/>
          </a:prstGeom>
        </p:spPr>
      </p:pic>
      <p:sp>
        <p:nvSpPr>
          <p:cNvPr name="TextBox 5" id="5"/>
          <p:cNvSpPr txBox="true"/>
          <p:nvPr/>
        </p:nvSpPr>
        <p:spPr>
          <a:xfrm rot="0">
            <a:off x="16918147" y="9134475"/>
            <a:ext cx="682307" cy="581025"/>
          </a:xfrm>
          <a:prstGeom prst="rect">
            <a:avLst/>
          </a:prstGeom>
        </p:spPr>
        <p:txBody>
          <a:bodyPr anchor="t" rtlCol="false" tIns="0" lIns="0" bIns="0" rIns="0">
            <a:spAutoFit/>
          </a:bodyPr>
          <a:lstStyle/>
          <a:p>
            <a:pPr algn="r">
              <a:lnSpc>
                <a:spcPts val="4800"/>
              </a:lnSpc>
            </a:pPr>
            <a:r>
              <a:rPr lang="en-US" sz="3000">
                <a:solidFill>
                  <a:srgbClr val="333333"/>
                </a:solidFill>
                <a:latin typeface="Poppins Medium"/>
              </a:rPr>
              <a:t>6</a:t>
            </a:r>
          </a:p>
        </p:txBody>
      </p:sp>
      <p:sp>
        <p:nvSpPr>
          <p:cNvPr name="TextBox 6" id="6"/>
          <p:cNvSpPr txBox="true"/>
          <p:nvPr/>
        </p:nvSpPr>
        <p:spPr>
          <a:xfrm rot="0">
            <a:off x="4089631" y="674413"/>
            <a:ext cx="10108738" cy="1038192"/>
          </a:xfrm>
          <a:prstGeom prst="rect">
            <a:avLst/>
          </a:prstGeom>
        </p:spPr>
        <p:txBody>
          <a:bodyPr anchor="t" rtlCol="false" tIns="0" lIns="0" bIns="0" rIns="0">
            <a:spAutoFit/>
          </a:bodyPr>
          <a:lstStyle/>
          <a:p>
            <a:pPr algn="ctr">
              <a:lnSpc>
                <a:spcPts val="8400"/>
              </a:lnSpc>
            </a:pPr>
            <a:r>
              <a:rPr lang="en-US" sz="6000">
                <a:solidFill>
                  <a:srgbClr val="333333"/>
                </a:solidFill>
                <a:latin typeface="League Spartan Bold"/>
              </a:rPr>
              <a:t>ARCHITECTURE DIAGRAM</a:t>
            </a:r>
          </a:p>
        </p:txBody>
      </p:sp>
      <p:sp>
        <p:nvSpPr>
          <p:cNvPr name="TextBox 7" id="7"/>
          <p:cNvSpPr txBox="true"/>
          <p:nvPr/>
        </p:nvSpPr>
        <p:spPr>
          <a:xfrm rot="0">
            <a:off x="920713" y="1974592"/>
            <a:ext cx="7800975" cy="566420"/>
          </a:xfrm>
          <a:prstGeom prst="rect">
            <a:avLst/>
          </a:prstGeom>
        </p:spPr>
        <p:txBody>
          <a:bodyPr anchor="t" rtlCol="false" tIns="0" lIns="0" bIns="0" rIns="0">
            <a:spAutoFit/>
          </a:bodyPr>
          <a:lstStyle/>
          <a:p>
            <a:pPr algn="ctr" marL="690881" indent="-345440" lvl="1">
              <a:lnSpc>
                <a:spcPts val="4480"/>
              </a:lnSpc>
              <a:buFont typeface="Arial"/>
              <a:buChar char="•"/>
            </a:pPr>
            <a:r>
              <a:rPr lang="en-US" sz="3200">
                <a:solidFill>
                  <a:srgbClr val="333333"/>
                </a:solidFill>
                <a:latin typeface="Canva Sans"/>
              </a:rPr>
              <a:t>STUDENT PERFORMANCE ANALYSIS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50526"/>
            <a:chOff x="0" y="0"/>
            <a:chExt cx="6186311" cy="152400"/>
          </a:xfrm>
        </p:grpSpPr>
        <p:sp>
          <p:nvSpPr>
            <p:cNvPr name="Freeform 3" id="3"/>
            <p:cNvSpPr/>
            <p:nvPr/>
          </p:nvSpPr>
          <p:spPr>
            <a:xfrm>
              <a:off x="0" y="0"/>
              <a:ext cx="6186311" cy="152400"/>
            </a:xfrm>
            <a:custGeom>
              <a:avLst/>
              <a:gdLst/>
              <a:ahLst/>
              <a:cxnLst/>
              <a:rect r="r" b="b" t="t" l="l"/>
              <a:pathLst>
                <a:path h="152400" w="6186311">
                  <a:moveTo>
                    <a:pt x="0" y="0"/>
                  </a:moveTo>
                  <a:lnTo>
                    <a:pt x="6186311" y="0"/>
                  </a:lnTo>
                  <a:lnTo>
                    <a:pt x="6186311" y="152400"/>
                  </a:lnTo>
                  <a:lnTo>
                    <a:pt x="0" y="152400"/>
                  </a:lnTo>
                  <a:close/>
                </a:path>
              </a:pathLst>
            </a:custGeom>
            <a:solidFill>
              <a:srgbClr val="73CDFF"/>
            </a:solidFill>
          </p:spPr>
        </p:sp>
      </p:grpSp>
      <p:pic>
        <p:nvPicPr>
          <p:cNvPr name="Picture 4" id="4"/>
          <p:cNvPicPr>
            <a:picLocks noChangeAspect="true"/>
          </p:cNvPicPr>
          <p:nvPr/>
        </p:nvPicPr>
        <p:blipFill>
          <a:blip r:embed="rId2"/>
          <a:srcRect l="0" t="0" r="0" b="0"/>
          <a:stretch>
            <a:fillRect/>
          </a:stretch>
        </p:blipFill>
        <p:spPr>
          <a:xfrm flipH="false" flipV="false" rot="0">
            <a:off x="4876650" y="3188269"/>
            <a:ext cx="8534701" cy="6298631"/>
          </a:xfrm>
          <a:prstGeom prst="rect">
            <a:avLst/>
          </a:prstGeom>
        </p:spPr>
      </p:pic>
      <p:sp>
        <p:nvSpPr>
          <p:cNvPr name="TextBox 5" id="5"/>
          <p:cNvSpPr txBox="true"/>
          <p:nvPr/>
        </p:nvSpPr>
        <p:spPr>
          <a:xfrm rot="0">
            <a:off x="16918147" y="9134475"/>
            <a:ext cx="682307" cy="581025"/>
          </a:xfrm>
          <a:prstGeom prst="rect">
            <a:avLst/>
          </a:prstGeom>
        </p:spPr>
        <p:txBody>
          <a:bodyPr anchor="t" rtlCol="false" tIns="0" lIns="0" bIns="0" rIns="0">
            <a:spAutoFit/>
          </a:bodyPr>
          <a:lstStyle/>
          <a:p>
            <a:pPr algn="r">
              <a:lnSpc>
                <a:spcPts val="4800"/>
              </a:lnSpc>
            </a:pPr>
            <a:r>
              <a:rPr lang="en-US" sz="3000">
                <a:solidFill>
                  <a:srgbClr val="333333"/>
                </a:solidFill>
                <a:latin typeface="Poppins Medium"/>
              </a:rPr>
              <a:t>7</a:t>
            </a:r>
          </a:p>
        </p:txBody>
      </p:sp>
      <p:sp>
        <p:nvSpPr>
          <p:cNvPr name="TextBox 6" id="6"/>
          <p:cNvSpPr txBox="true"/>
          <p:nvPr/>
        </p:nvSpPr>
        <p:spPr>
          <a:xfrm rot="0">
            <a:off x="4089631" y="558201"/>
            <a:ext cx="10108738" cy="1038192"/>
          </a:xfrm>
          <a:prstGeom prst="rect">
            <a:avLst/>
          </a:prstGeom>
        </p:spPr>
        <p:txBody>
          <a:bodyPr anchor="t" rtlCol="false" tIns="0" lIns="0" bIns="0" rIns="0">
            <a:spAutoFit/>
          </a:bodyPr>
          <a:lstStyle/>
          <a:p>
            <a:pPr algn="ctr" marL="0" indent="0" lvl="0">
              <a:lnSpc>
                <a:spcPts val="8400"/>
              </a:lnSpc>
              <a:spcBef>
                <a:spcPct val="0"/>
              </a:spcBef>
            </a:pPr>
            <a:r>
              <a:rPr lang="en-US" sz="6000" u="none">
                <a:solidFill>
                  <a:srgbClr val="333333"/>
                </a:solidFill>
                <a:latin typeface="League Spartan Bold"/>
              </a:rPr>
              <a:t>ARCHITECTURE DIAGRAM</a:t>
            </a:r>
          </a:p>
        </p:txBody>
      </p:sp>
      <p:sp>
        <p:nvSpPr>
          <p:cNvPr name="TextBox 7" id="7"/>
          <p:cNvSpPr txBox="true"/>
          <p:nvPr/>
        </p:nvSpPr>
        <p:spPr>
          <a:xfrm rot="0">
            <a:off x="1176883" y="1929131"/>
            <a:ext cx="7966472" cy="566420"/>
          </a:xfrm>
          <a:prstGeom prst="rect">
            <a:avLst/>
          </a:prstGeom>
        </p:spPr>
        <p:txBody>
          <a:bodyPr anchor="t" rtlCol="false" tIns="0" lIns="0" bIns="0" rIns="0">
            <a:spAutoFit/>
          </a:bodyPr>
          <a:lstStyle/>
          <a:p>
            <a:pPr algn="ctr">
              <a:lnSpc>
                <a:spcPts val="4480"/>
              </a:lnSpc>
            </a:pPr>
            <a:r>
              <a:rPr lang="en-US" sz="3200">
                <a:solidFill>
                  <a:srgbClr val="333333"/>
                </a:solidFill>
                <a:latin typeface="Canva Sans"/>
              </a:rPr>
              <a:t>2.STUDENT PERFORMANCE PREDICTION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6704787" y="9393555"/>
            <a:ext cx="682307" cy="581025"/>
          </a:xfrm>
          <a:prstGeom prst="rect">
            <a:avLst/>
          </a:prstGeom>
        </p:spPr>
        <p:txBody>
          <a:bodyPr anchor="t" rtlCol="false" tIns="0" lIns="0" bIns="0" rIns="0">
            <a:spAutoFit/>
          </a:bodyPr>
          <a:lstStyle/>
          <a:p>
            <a:pPr algn="r">
              <a:lnSpc>
                <a:spcPts val="4800"/>
              </a:lnSpc>
            </a:pPr>
            <a:r>
              <a:rPr lang="en-US" sz="3000">
                <a:solidFill>
                  <a:srgbClr val="333333"/>
                </a:solidFill>
                <a:latin typeface="Poppins Medium"/>
              </a:rPr>
              <a:t>8</a:t>
            </a:r>
          </a:p>
        </p:txBody>
      </p:sp>
      <p:grpSp>
        <p:nvGrpSpPr>
          <p:cNvPr name="Group 3" id="3"/>
          <p:cNvGrpSpPr/>
          <p:nvPr/>
        </p:nvGrpSpPr>
        <p:grpSpPr>
          <a:xfrm rot="0">
            <a:off x="0" y="0"/>
            <a:ext cx="18288000" cy="450526"/>
            <a:chOff x="0" y="0"/>
            <a:chExt cx="6186311" cy="152400"/>
          </a:xfrm>
        </p:grpSpPr>
        <p:sp>
          <p:nvSpPr>
            <p:cNvPr name="Freeform 4" id="4"/>
            <p:cNvSpPr/>
            <p:nvPr/>
          </p:nvSpPr>
          <p:spPr>
            <a:xfrm>
              <a:off x="0" y="0"/>
              <a:ext cx="6186311" cy="152400"/>
            </a:xfrm>
            <a:custGeom>
              <a:avLst/>
              <a:gdLst/>
              <a:ahLst/>
              <a:cxnLst/>
              <a:rect r="r" b="b" t="t" l="l"/>
              <a:pathLst>
                <a:path h="152400" w="6186311">
                  <a:moveTo>
                    <a:pt x="0" y="0"/>
                  </a:moveTo>
                  <a:lnTo>
                    <a:pt x="6186311" y="0"/>
                  </a:lnTo>
                  <a:lnTo>
                    <a:pt x="6186311" y="152400"/>
                  </a:lnTo>
                  <a:lnTo>
                    <a:pt x="0" y="152400"/>
                  </a:lnTo>
                  <a:close/>
                </a:path>
              </a:pathLst>
            </a:custGeom>
            <a:solidFill>
              <a:srgbClr val="73CDFF"/>
            </a:solidFill>
          </p:spPr>
        </p:sp>
      </p:grpSp>
      <p:sp>
        <p:nvSpPr>
          <p:cNvPr name="TextBox 5" id="5"/>
          <p:cNvSpPr txBox="true"/>
          <p:nvPr/>
        </p:nvSpPr>
        <p:spPr>
          <a:xfrm rot="0">
            <a:off x="5950074" y="871879"/>
            <a:ext cx="6387852" cy="1038225"/>
          </a:xfrm>
          <a:prstGeom prst="rect">
            <a:avLst/>
          </a:prstGeom>
        </p:spPr>
        <p:txBody>
          <a:bodyPr anchor="t" rtlCol="false" tIns="0" lIns="0" bIns="0" rIns="0">
            <a:spAutoFit/>
          </a:bodyPr>
          <a:lstStyle/>
          <a:p>
            <a:pPr algn="ctr">
              <a:lnSpc>
                <a:spcPts val="8400"/>
              </a:lnSpc>
            </a:pPr>
            <a:r>
              <a:rPr lang="en-US" sz="6000">
                <a:solidFill>
                  <a:srgbClr val="333333"/>
                </a:solidFill>
                <a:latin typeface="League Spartan"/>
              </a:rPr>
              <a:t>METHODOLOGY</a:t>
            </a:r>
          </a:p>
        </p:txBody>
      </p:sp>
      <p:sp>
        <p:nvSpPr>
          <p:cNvPr name="TextBox 6" id="6"/>
          <p:cNvSpPr txBox="true"/>
          <p:nvPr/>
        </p:nvSpPr>
        <p:spPr>
          <a:xfrm rot="0">
            <a:off x="1028700" y="2307403"/>
            <a:ext cx="13572465" cy="1085817"/>
          </a:xfrm>
          <a:prstGeom prst="rect">
            <a:avLst/>
          </a:prstGeom>
        </p:spPr>
        <p:txBody>
          <a:bodyPr anchor="t" rtlCol="false" tIns="0" lIns="0" bIns="0" rIns="0">
            <a:spAutoFit/>
          </a:bodyPr>
          <a:lstStyle/>
          <a:p>
            <a:pPr algn="ctr">
              <a:lnSpc>
                <a:spcPts val="8400"/>
              </a:lnSpc>
            </a:pPr>
            <a:r>
              <a:rPr lang="en-US" sz="6000">
                <a:solidFill>
                  <a:srgbClr val="333333"/>
                </a:solidFill>
                <a:latin typeface="Canva Sans"/>
              </a:rPr>
              <a:t>STUDENT PERFORMANCE ANALYSYS</a:t>
            </a:r>
          </a:p>
        </p:txBody>
      </p:sp>
      <p:sp>
        <p:nvSpPr>
          <p:cNvPr name="TextBox 7" id="7"/>
          <p:cNvSpPr txBox="true"/>
          <p:nvPr/>
        </p:nvSpPr>
        <p:spPr>
          <a:xfrm rot="0">
            <a:off x="950416" y="4034147"/>
            <a:ext cx="9999315" cy="2813989"/>
          </a:xfrm>
          <a:prstGeom prst="rect">
            <a:avLst/>
          </a:prstGeom>
        </p:spPr>
        <p:txBody>
          <a:bodyPr anchor="t" rtlCol="false" tIns="0" lIns="0" bIns="0" rIns="0">
            <a:spAutoFit/>
          </a:bodyPr>
          <a:lstStyle/>
          <a:p>
            <a:pPr marL="690881" indent="-345440" lvl="1">
              <a:lnSpc>
                <a:spcPts val="4480"/>
              </a:lnSpc>
              <a:buFont typeface="Arial"/>
              <a:buChar char="•"/>
            </a:pPr>
            <a:r>
              <a:rPr lang="en-US" sz="3200">
                <a:solidFill>
                  <a:srgbClr val="000000"/>
                </a:solidFill>
                <a:latin typeface="Canva Sans"/>
              </a:rPr>
              <a:t>Data preparation and Preprocessing</a:t>
            </a:r>
          </a:p>
          <a:p>
            <a:pPr marL="690881" indent="-345440" lvl="1">
              <a:lnSpc>
                <a:spcPts val="4480"/>
              </a:lnSpc>
              <a:buFont typeface="Arial"/>
              <a:buChar char="•"/>
            </a:pPr>
            <a:r>
              <a:rPr lang="en-US" sz="3200">
                <a:solidFill>
                  <a:srgbClr val="000000"/>
                </a:solidFill>
                <a:latin typeface="Canva Sans"/>
              </a:rPr>
              <a:t>Feature selection and Feature elimination</a:t>
            </a:r>
          </a:p>
          <a:p>
            <a:pPr marL="690881" indent="-345440" lvl="1">
              <a:lnSpc>
                <a:spcPts val="4480"/>
              </a:lnSpc>
              <a:buFont typeface="Arial"/>
              <a:buChar char="•"/>
            </a:pPr>
            <a:r>
              <a:rPr lang="en-US" sz="3200">
                <a:solidFill>
                  <a:srgbClr val="000000"/>
                </a:solidFill>
                <a:latin typeface="Canva Sans"/>
              </a:rPr>
              <a:t>K means Clusterization under Davies bouldin method </a:t>
            </a:r>
          </a:p>
          <a:p>
            <a:pPr marL="690881" indent="-345440" lvl="1">
              <a:lnSpc>
                <a:spcPts val="4480"/>
              </a:lnSpc>
              <a:buFont typeface="Arial"/>
              <a:buChar char="•"/>
            </a:pPr>
            <a:r>
              <a:rPr lang="en-US" sz="3200">
                <a:solidFill>
                  <a:srgbClr val="000000"/>
                </a:solidFill>
                <a:latin typeface="Canva Sans"/>
              </a:rPr>
              <a:t>Analysis and Conclusion.</a:t>
            </a:r>
          </a:p>
        </p:txBody>
      </p:sp>
      <p:pic>
        <p:nvPicPr>
          <p:cNvPr name="Picture 8" id="8"/>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2050792" y="3936145"/>
            <a:ext cx="6526768" cy="632503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DAFMHjgTSGI</dc:identifier>
  <dcterms:modified xsi:type="dcterms:W3CDTF">2011-08-01T06:04:30Z</dcterms:modified>
  <cp:revision>1</cp:revision>
  <dc:title>Student Performance Analysis and Prediction</dc:title>
</cp:coreProperties>
</file>