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touseef" initials="mt" lastIdx="1" clrIdx="0">
    <p:extLst>
      <p:ext uri="{19B8F6BF-5375-455C-9EA6-DF929625EA0E}">
        <p15:presenceInfo xmlns:p15="http://schemas.microsoft.com/office/powerpoint/2012/main" userId="ed55769a10af54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1684"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79B2-A803-4A78-B66D-98918F76C904}"/>
              </a:ext>
            </a:extLst>
          </p:cNvPr>
          <p:cNvSpPr>
            <a:spLocks noGrp="1"/>
          </p:cNvSpPr>
          <p:nvPr>
            <p:ph type="ctrTitle"/>
          </p:nvPr>
        </p:nvSpPr>
        <p:spPr/>
        <p:txBody>
          <a:bodyPr>
            <a:normAutofit/>
          </a:bodyPr>
          <a:lstStyle/>
          <a:p>
            <a:r>
              <a:rPr lang="en-US" dirty="0"/>
              <a:t>Customer Segmentation</a:t>
            </a:r>
            <a:endParaRPr lang="en-IN" dirty="0"/>
          </a:p>
        </p:txBody>
      </p:sp>
      <p:sp>
        <p:nvSpPr>
          <p:cNvPr id="3" name="Subtitle 2">
            <a:extLst>
              <a:ext uri="{FF2B5EF4-FFF2-40B4-BE49-F238E27FC236}">
                <a16:creationId xmlns:a16="http://schemas.microsoft.com/office/drawing/2014/main" id="{228F800E-F420-4A22-B389-1D37643303EF}"/>
              </a:ext>
            </a:extLst>
          </p:cNvPr>
          <p:cNvSpPr>
            <a:spLocks noGrp="1"/>
          </p:cNvSpPr>
          <p:nvPr>
            <p:ph type="subTitle" idx="1"/>
          </p:nvPr>
        </p:nvSpPr>
        <p:spPr/>
        <p:txBody>
          <a:bodyPr/>
          <a:lstStyle/>
          <a:p>
            <a:r>
              <a:rPr lang="en-US" dirty="0"/>
              <a:t>By: </a:t>
            </a:r>
            <a:r>
              <a:rPr lang="en-US" b="1" dirty="0"/>
              <a:t>Mohammed Touseef</a:t>
            </a:r>
          </a:p>
          <a:p>
            <a:r>
              <a:rPr lang="en-US" dirty="0"/>
              <a:t>Position: </a:t>
            </a:r>
            <a:r>
              <a:rPr lang="en-US" b="1" dirty="0"/>
              <a:t>Data science intern</a:t>
            </a:r>
            <a:endParaRPr lang="en-IN" b="1" dirty="0"/>
          </a:p>
        </p:txBody>
      </p:sp>
      <p:pic>
        <p:nvPicPr>
          <p:cNvPr id="4" name="Picture 3">
            <a:extLst>
              <a:ext uri="{FF2B5EF4-FFF2-40B4-BE49-F238E27FC236}">
                <a16:creationId xmlns:a16="http://schemas.microsoft.com/office/drawing/2014/main" id="{68406315-08A5-4477-BF50-4E8A56E2AF27}"/>
              </a:ext>
            </a:extLst>
          </p:cNvPr>
          <p:cNvPicPr>
            <a:picLocks noChangeAspect="1"/>
          </p:cNvPicPr>
          <p:nvPr/>
        </p:nvPicPr>
        <p:blipFill>
          <a:blip r:embed="rId2"/>
          <a:stretch>
            <a:fillRect/>
          </a:stretch>
        </p:blipFill>
        <p:spPr>
          <a:xfrm>
            <a:off x="9599432" y="1594367"/>
            <a:ext cx="1455420" cy="1455420"/>
          </a:xfrm>
          <a:prstGeom prst="rect">
            <a:avLst/>
          </a:prstGeom>
        </p:spPr>
      </p:pic>
    </p:spTree>
    <p:extLst>
      <p:ext uri="{BB962C8B-B14F-4D97-AF65-F5344CB8AC3E}">
        <p14:creationId xmlns:p14="http://schemas.microsoft.com/office/powerpoint/2010/main" val="2601345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105C-4F3D-441B-A059-F60C7367F339}"/>
              </a:ext>
            </a:extLst>
          </p:cNvPr>
          <p:cNvSpPr>
            <a:spLocks noGrp="1"/>
          </p:cNvSpPr>
          <p:nvPr>
            <p:ph type="ctrTitle"/>
          </p:nvPr>
        </p:nvSpPr>
        <p:spPr/>
        <p:txBody>
          <a:bodyPr/>
          <a:lstStyle/>
          <a:p>
            <a:r>
              <a:rPr lang="en-US" dirty="0"/>
              <a:t>Visualization</a:t>
            </a:r>
            <a:endParaRPr lang="en-IN" dirty="0"/>
          </a:p>
        </p:txBody>
      </p:sp>
    </p:spTree>
    <p:extLst>
      <p:ext uri="{BB962C8B-B14F-4D97-AF65-F5344CB8AC3E}">
        <p14:creationId xmlns:p14="http://schemas.microsoft.com/office/powerpoint/2010/main" val="375123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3FB8-C187-4A03-AF68-EEB44A01B68C}"/>
              </a:ext>
            </a:extLst>
          </p:cNvPr>
          <p:cNvSpPr>
            <a:spLocks noGrp="1"/>
          </p:cNvSpPr>
          <p:nvPr>
            <p:ph type="title"/>
          </p:nvPr>
        </p:nvSpPr>
        <p:spPr/>
        <p:txBody>
          <a:bodyPr/>
          <a:lstStyle/>
          <a:p>
            <a:r>
              <a:rPr lang="en-IN" dirty="0"/>
              <a:t>What’s the percentage of Male &amp; Female in total customers?</a:t>
            </a:r>
          </a:p>
        </p:txBody>
      </p:sp>
      <p:pic>
        <p:nvPicPr>
          <p:cNvPr id="5" name="Picture 4">
            <a:extLst>
              <a:ext uri="{FF2B5EF4-FFF2-40B4-BE49-F238E27FC236}">
                <a16:creationId xmlns:a16="http://schemas.microsoft.com/office/drawing/2014/main" id="{3E8CB747-A9EE-4CC7-A372-C17CA1CF0B84}"/>
              </a:ext>
            </a:extLst>
          </p:cNvPr>
          <p:cNvPicPr>
            <a:picLocks noChangeAspect="1"/>
          </p:cNvPicPr>
          <p:nvPr/>
        </p:nvPicPr>
        <p:blipFill>
          <a:blip r:embed="rId2"/>
          <a:stretch>
            <a:fillRect/>
          </a:stretch>
        </p:blipFill>
        <p:spPr>
          <a:xfrm>
            <a:off x="4495684" y="2279394"/>
            <a:ext cx="3200632" cy="3284386"/>
          </a:xfrm>
          <a:prstGeom prst="rect">
            <a:avLst/>
          </a:prstGeom>
        </p:spPr>
      </p:pic>
    </p:spTree>
    <p:extLst>
      <p:ext uri="{BB962C8B-B14F-4D97-AF65-F5344CB8AC3E}">
        <p14:creationId xmlns:p14="http://schemas.microsoft.com/office/powerpoint/2010/main" val="13006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A5A2-44FD-4BB4-B58C-D2FE4779F473}"/>
              </a:ext>
            </a:extLst>
          </p:cNvPr>
          <p:cNvSpPr>
            <a:spLocks noGrp="1"/>
          </p:cNvSpPr>
          <p:nvPr>
            <p:ph type="title"/>
          </p:nvPr>
        </p:nvSpPr>
        <p:spPr/>
        <p:txBody>
          <a:bodyPr/>
          <a:lstStyle/>
          <a:p>
            <a:r>
              <a:rPr lang="en-IN" dirty="0"/>
              <a:t>FREQUENCY DISTRIBUTION</a:t>
            </a:r>
            <a:br>
              <a:rPr lang="en-IN" dirty="0"/>
            </a:br>
            <a:endParaRPr lang="en-IN" dirty="0"/>
          </a:p>
        </p:txBody>
      </p:sp>
      <p:pic>
        <p:nvPicPr>
          <p:cNvPr id="5" name="Picture 4">
            <a:extLst>
              <a:ext uri="{FF2B5EF4-FFF2-40B4-BE49-F238E27FC236}">
                <a16:creationId xmlns:a16="http://schemas.microsoft.com/office/drawing/2014/main" id="{480FF419-69B8-4A1F-99AA-7C0C792DF6EE}"/>
              </a:ext>
            </a:extLst>
          </p:cNvPr>
          <p:cNvPicPr>
            <a:picLocks noChangeAspect="1"/>
          </p:cNvPicPr>
          <p:nvPr/>
        </p:nvPicPr>
        <p:blipFill>
          <a:blip r:embed="rId2"/>
          <a:stretch>
            <a:fillRect/>
          </a:stretch>
        </p:blipFill>
        <p:spPr>
          <a:xfrm>
            <a:off x="6484643" y="2299716"/>
            <a:ext cx="4111559" cy="2948743"/>
          </a:xfrm>
          <a:prstGeom prst="rect">
            <a:avLst/>
          </a:prstGeom>
        </p:spPr>
      </p:pic>
      <p:pic>
        <p:nvPicPr>
          <p:cNvPr id="7" name="Picture 6">
            <a:extLst>
              <a:ext uri="{FF2B5EF4-FFF2-40B4-BE49-F238E27FC236}">
                <a16:creationId xmlns:a16="http://schemas.microsoft.com/office/drawing/2014/main" id="{73865A03-E6C1-438E-8D98-79321886E5A8}"/>
              </a:ext>
            </a:extLst>
          </p:cNvPr>
          <p:cNvPicPr>
            <a:picLocks noChangeAspect="1"/>
          </p:cNvPicPr>
          <p:nvPr/>
        </p:nvPicPr>
        <p:blipFill>
          <a:blip r:embed="rId3"/>
          <a:stretch>
            <a:fillRect/>
          </a:stretch>
        </p:blipFill>
        <p:spPr>
          <a:xfrm>
            <a:off x="1451579" y="2238764"/>
            <a:ext cx="4255779" cy="3009695"/>
          </a:xfrm>
          <a:prstGeom prst="rect">
            <a:avLst/>
          </a:prstGeom>
        </p:spPr>
      </p:pic>
    </p:spTree>
    <p:extLst>
      <p:ext uri="{BB962C8B-B14F-4D97-AF65-F5344CB8AC3E}">
        <p14:creationId xmlns:p14="http://schemas.microsoft.com/office/powerpoint/2010/main" val="2957343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1546-EB42-4D31-950D-C26D668F8A40}"/>
              </a:ext>
            </a:extLst>
          </p:cNvPr>
          <p:cNvSpPr>
            <a:spLocks noGrp="1"/>
          </p:cNvSpPr>
          <p:nvPr>
            <p:ph type="title"/>
          </p:nvPr>
        </p:nvSpPr>
        <p:spPr/>
        <p:txBody>
          <a:bodyPr/>
          <a:lstStyle/>
          <a:p>
            <a:r>
              <a:rPr lang="en-US" dirty="0"/>
              <a:t>Which age group earns more income? </a:t>
            </a:r>
            <a:endParaRPr lang="en-IN" dirty="0"/>
          </a:p>
        </p:txBody>
      </p:sp>
      <p:pic>
        <p:nvPicPr>
          <p:cNvPr id="5" name="Picture 4">
            <a:extLst>
              <a:ext uri="{FF2B5EF4-FFF2-40B4-BE49-F238E27FC236}">
                <a16:creationId xmlns:a16="http://schemas.microsoft.com/office/drawing/2014/main" id="{CDFC8870-CF1B-46BB-B045-8F6692ACC5A8}"/>
              </a:ext>
            </a:extLst>
          </p:cNvPr>
          <p:cNvPicPr>
            <a:picLocks noChangeAspect="1"/>
          </p:cNvPicPr>
          <p:nvPr/>
        </p:nvPicPr>
        <p:blipFill>
          <a:blip r:embed="rId2"/>
          <a:stretch>
            <a:fillRect/>
          </a:stretch>
        </p:blipFill>
        <p:spPr>
          <a:xfrm>
            <a:off x="4055448" y="2248309"/>
            <a:ext cx="4395536" cy="3341730"/>
          </a:xfrm>
          <a:prstGeom prst="rect">
            <a:avLst/>
          </a:prstGeom>
        </p:spPr>
      </p:pic>
    </p:spTree>
    <p:extLst>
      <p:ext uri="{BB962C8B-B14F-4D97-AF65-F5344CB8AC3E}">
        <p14:creationId xmlns:p14="http://schemas.microsoft.com/office/powerpoint/2010/main" val="316030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CA2F-9286-4B9C-A3C8-F82AFACD48ED}"/>
              </a:ext>
            </a:extLst>
          </p:cNvPr>
          <p:cNvSpPr>
            <a:spLocks noGrp="1"/>
          </p:cNvSpPr>
          <p:nvPr>
            <p:ph type="title"/>
          </p:nvPr>
        </p:nvSpPr>
        <p:spPr/>
        <p:txBody>
          <a:bodyPr/>
          <a:lstStyle/>
          <a:p>
            <a:r>
              <a:rPr lang="en-US" dirty="0"/>
              <a:t>Will spending score decrease after certain age?</a:t>
            </a:r>
            <a:endParaRPr lang="en-IN" dirty="0"/>
          </a:p>
        </p:txBody>
      </p:sp>
      <p:pic>
        <p:nvPicPr>
          <p:cNvPr id="8" name="Content Placeholder 4">
            <a:extLst>
              <a:ext uri="{FF2B5EF4-FFF2-40B4-BE49-F238E27FC236}">
                <a16:creationId xmlns:a16="http://schemas.microsoft.com/office/drawing/2014/main" id="{41BAE8CC-F9CC-4CCA-8537-9DE5158DD576}"/>
              </a:ext>
            </a:extLst>
          </p:cNvPr>
          <p:cNvPicPr>
            <a:picLocks noGrp="1" noChangeAspect="1"/>
          </p:cNvPicPr>
          <p:nvPr>
            <p:ph idx="1"/>
          </p:nvPr>
        </p:nvPicPr>
        <p:blipFill>
          <a:blip r:embed="rId2"/>
          <a:stretch>
            <a:fillRect/>
          </a:stretch>
        </p:blipFill>
        <p:spPr>
          <a:xfrm>
            <a:off x="1451579" y="2319815"/>
            <a:ext cx="4983490" cy="3391175"/>
          </a:xfrm>
        </p:spPr>
      </p:pic>
      <p:sp>
        <p:nvSpPr>
          <p:cNvPr id="10" name="TextBox 9">
            <a:extLst>
              <a:ext uri="{FF2B5EF4-FFF2-40B4-BE49-F238E27FC236}">
                <a16:creationId xmlns:a16="http://schemas.microsoft.com/office/drawing/2014/main" id="{CAE5A830-F8E6-4848-8BF1-F3855F947747}"/>
              </a:ext>
            </a:extLst>
          </p:cNvPr>
          <p:cNvSpPr txBox="1"/>
          <p:nvPr/>
        </p:nvSpPr>
        <p:spPr>
          <a:xfrm>
            <a:off x="6638226" y="3234171"/>
            <a:ext cx="5297100" cy="646331"/>
          </a:xfrm>
          <a:prstGeom prst="rect">
            <a:avLst/>
          </a:prstGeom>
          <a:noFill/>
        </p:spPr>
        <p:txBody>
          <a:bodyPr wrap="square">
            <a:spAutoFit/>
          </a:bodyPr>
          <a:lstStyle/>
          <a:p>
            <a:r>
              <a:rPr lang="en-US" dirty="0"/>
              <a:t>We can find a relation that people with age &gt;= 40 have spending rate less than 60</a:t>
            </a:r>
          </a:p>
        </p:txBody>
      </p:sp>
    </p:spTree>
    <p:extLst>
      <p:ext uri="{BB962C8B-B14F-4D97-AF65-F5344CB8AC3E}">
        <p14:creationId xmlns:p14="http://schemas.microsoft.com/office/powerpoint/2010/main" val="23507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EA47-1116-46AE-89EC-FC41DADCC0FD}"/>
              </a:ext>
            </a:extLst>
          </p:cNvPr>
          <p:cNvSpPr>
            <a:spLocks noGrp="1"/>
          </p:cNvSpPr>
          <p:nvPr>
            <p:ph type="title"/>
          </p:nvPr>
        </p:nvSpPr>
        <p:spPr/>
        <p:txBody>
          <a:bodyPr/>
          <a:lstStyle/>
          <a:p>
            <a:r>
              <a:rPr lang="en-US" dirty="0"/>
              <a:t>Are there any clusters in annual income and spending score ?</a:t>
            </a:r>
            <a:endParaRPr lang="en-IN" dirty="0"/>
          </a:p>
        </p:txBody>
      </p:sp>
      <p:pic>
        <p:nvPicPr>
          <p:cNvPr id="4" name="Content Placeholder 4">
            <a:extLst>
              <a:ext uri="{FF2B5EF4-FFF2-40B4-BE49-F238E27FC236}">
                <a16:creationId xmlns:a16="http://schemas.microsoft.com/office/drawing/2014/main" id="{57242BDD-4EB8-4E64-B86E-CC20F9890A09}"/>
              </a:ext>
            </a:extLst>
          </p:cNvPr>
          <p:cNvPicPr>
            <a:picLocks noGrp="1" noChangeAspect="1"/>
          </p:cNvPicPr>
          <p:nvPr>
            <p:ph idx="1"/>
          </p:nvPr>
        </p:nvPicPr>
        <p:blipFill>
          <a:blip r:embed="rId2"/>
          <a:stretch>
            <a:fillRect/>
          </a:stretch>
        </p:blipFill>
        <p:spPr>
          <a:xfrm>
            <a:off x="3432819" y="2106210"/>
            <a:ext cx="5326362" cy="3615824"/>
          </a:xfrm>
        </p:spPr>
      </p:pic>
    </p:spTree>
    <p:extLst>
      <p:ext uri="{BB962C8B-B14F-4D97-AF65-F5344CB8AC3E}">
        <p14:creationId xmlns:p14="http://schemas.microsoft.com/office/powerpoint/2010/main" val="366959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48B9-969E-4071-AAFA-A370FF23BD83}"/>
              </a:ext>
            </a:extLst>
          </p:cNvPr>
          <p:cNvSpPr>
            <a:spLocks noGrp="1"/>
          </p:cNvSpPr>
          <p:nvPr>
            <p:ph type="ctrTitle"/>
          </p:nvPr>
        </p:nvSpPr>
        <p:spPr/>
        <p:txBody>
          <a:bodyPr/>
          <a:lstStyle/>
          <a:p>
            <a:r>
              <a:rPr lang="en-US" dirty="0"/>
              <a:t>clustering</a:t>
            </a:r>
            <a:endParaRPr lang="en-IN" dirty="0"/>
          </a:p>
        </p:txBody>
      </p:sp>
    </p:spTree>
    <p:extLst>
      <p:ext uri="{BB962C8B-B14F-4D97-AF65-F5344CB8AC3E}">
        <p14:creationId xmlns:p14="http://schemas.microsoft.com/office/powerpoint/2010/main" val="329902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4BBC-A305-4541-9A25-E14FA8154EEC}"/>
              </a:ext>
            </a:extLst>
          </p:cNvPr>
          <p:cNvSpPr>
            <a:spLocks noGrp="1"/>
          </p:cNvSpPr>
          <p:nvPr>
            <p:ph type="title"/>
          </p:nvPr>
        </p:nvSpPr>
        <p:spPr/>
        <p:txBody>
          <a:bodyPr/>
          <a:lstStyle/>
          <a:p>
            <a:r>
              <a:rPr lang="en-IN" dirty="0"/>
              <a:t>What is clustering ?</a:t>
            </a:r>
          </a:p>
        </p:txBody>
      </p:sp>
      <p:sp>
        <p:nvSpPr>
          <p:cNvPr id="3" name="Content Placeholder 2">
            <a:extLst>
              <a:ext uri="{FF2B5EF4-FFF2-40B4-BE49-F238E27FC236}">
                <a16:creationId xmlns:a16="http://schemas.microsoft.com/office/drawing/2014/main" id="{94015CC9-D24D-4061-8FAF-72091B0A92F1}"/>
              </a:ext>
            </a:extLst>
          </p:cNvPr>
          <p:cNvSpPr>
            <a:spLocks noGrp="1"/>
          </p:cNvSpPr>
          <p:nvPr>
            <p:ph idx="1"/>
          </p:nvPr>
        </p:nvSpPr>
        <p:spPr/>
        <p:txBody>
          <a:bodyPr/>
          <a:lstStyle/>
          <a:p>
            <a:r>
              <a:rPr lang="en-US" b="1" i="0" dirty="0">
                <a:solidFill>
                  <a:srgbClr val="292929"/>
                </a:solidFill>
                <a:effectLst/>
                <a:latin typeface="medium-content-serif-font"/>
              </a:rPr>
              <a:t>Clustering</a:t>
            </a:r>
            <a:r>
              <a:rPr lang="en-US" b="0" i="0" dirty="0">
                <a:solidFill>
                  <a:srgbClr val="292929"/>
                </a:solidFill>
                <a:effectLst/>
                <a:latin typeface="medium-content-serif-font"/>
              </a:rPr>
              <a:t> is one of the most common exploratory data analysis technique</a:t>
            </a:r>
          </a:p>
          <a:p>
            <a:r>
              <a:rPr lang="en-US" dirty="0">
                <a:solidFill>
                  <a:srgbClr val="292929"/>
                </a:solidFill>
                <a:latin typeface="medium-content-serif-font"/>
              </a:rPr>
              <a:t>We can define it has </a:t>
            </a:r>
            <a:r>
              <a:rPr lang="en-US" b="0" i="0" dirty="0">
                <a:solidFill>
                  <a:srgbClr val="292929"/>
                </a:solidFill>
                <a:effectLst/>
                <a:latin typeface="medium-content-serif-font"/>
              </a:rPr>
              <a:t>the task of identifying subgroups in the data such that data points in the same subgroup (cluster) are very similar while data points in different clusters are very different</a:t>
            </a:r>
          </a:p>
          <a:p>
            <a:r>
              <a:rPr lang="en-US" dirty="0">
                <a:solidFill>
                  <a:srgbClr val="292929"/>
                </a:solidFill>
                <a:latin typeface="medium-content-serif-font"/>
              </a:rPr>
              <a:t>We use  </a:t>
            </a:r>
            <a:r>
              <a:rPr lang="en-US" b="0" i="0" dirty="0">
                <a:solidFill>
                  <a:srgbClr val="292929"/>
                </a:solidFill>
                <a:effectLst/>
                <a:latin typeface="medium-content-serif-font"/>
              </a:rPr>
              <a:t>similarity measure such as Euclidean-based distance or correlation-based distance.</a:t>
            </a:r>
          </a:p>
          <a:p>
            <a:r>
              <a:rPr lang="en-US" dirty="0">
                <a:solidFill>
                  <a:srgbClr val="292929"/>
                </a:solidFill>
                <a:latin typeface="medium-content-serif-font"/>
              </a:rPr>
              <a:t>Some of the most popular  applications of clustering is customer segmentation ,image </a:t>
            </a:r>
            <a:r>
              <a:rPr lang="en-IN" b="0" i="0" dirty="0">
                <a:solidFill>
                  <a:srgbClr val="292929"/>
                </a:solidFill>
                <a:effectLst/>
                <a:latin typeface="medium-content-serif-font"/>
              </a:rPr>
              <a:t>compression</a:t>
            </a:r>
            <a:r>
              <a:rPr lang="en-US" dirty="0">
                <a:solidFill>
                  <a:srgbClr val="292929"/>
                </a:solidFill>
                <a:latin typeface="medium-content-serif-font"/>
              </a:rPr>
              <a:t> &amp; </a:t>
            </a:r>
            <a:r>
              <a:rPr lang="en-IN" b="0" i="0" dirty="0">
                <a:solidFill>
                  <a:srgbClr val="292929"/>
                </a:solidFill>
                <a:effectLst/>
                <a:latin typeface="medium-content-serif-font"/>
              </a:rPr>
              <a:t>document clustering  </a:t>
            </a:r>
            <a:endParaRPr lang="en-IN" dirty="0"/>
          </a:p>
        </p:txBody>
      </p:sp>
    </p:spTree>
    <p:extLst>
      <p:ext uri="{BB962C8B-B14F-4D97-AF65-F5344CB8AC3E}">
        <p14:creationId xmlns:p14="http://schemas.microsoft.com/office/powerpoint/2010/main" val="139572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CC2F-3525-4220-8D09-0F43906DF146}"/>
              </a:ext>
            </a:extLst>
          </p:cNvPr>
          <p:cNvSpPr>
            <a:spLocks noGrp="1"/>
          </p:cNvSpPr>
          <p:nvPr>
            <p:ph type="title"/>
          </p:nvPr>
        </p:nvSpPr>
        <p:spPr/>
        <p:txBody>
          <a:bodyPr/>
          <a:lstStyle/>
          <a:p>
            <a:r>
              <a:rPr lang="en-IN" dirty="0"/>
              <a:t>What is K-Means Clustering?</a:t>
            </a:r>
          </a:p>
        </p:txBody>
      </p:sp>
      <p:sp>
        <p:nvSpPr>
          <p:cNvPr id="3" name="Content Placeholder 2">
            <a:extLst>
              <a:ext uri="{FF2B5EF4-FFF2-40B4-BE49-F238E27FC236}">
                <a16:creationId xmlns:a16="http://schemas.microsoft.com/office/drawing/2014/main" id="{A8213005-9049-44A7-A469-51C832E90FA0}"/>
              </a:ext>
            </a:extLst>
          </p:cNvPr>
          <p:cNvSpPr>
            <a:spLocks noGrp="1"/>
          </p:cNvSpPr>
          <p:nvPr>
            <p:ph idx="1"/>
          </p:nvPr>
        </p:nvSpPr>
        <p:spPr/>
        <p:txBody>
          <a:bodyPr>
            <a:normAutofit lnSpcReduction="10000"/>
          </a:bodyPr>
          <a:lstStyle/>
          <a:p>
            <a:r>
              <a:rPr lang="en-US" b="1" i="0" dirty="0">
                <a:solidFill>
                  <a:srgbClr val="292929"/>
                </a:solidFill>
                <a:effectLst/>
                <a:latin typeface="medium-content-serif-font"/>
              </a:rPr>
              <a:t>K-means</a:t>
            </a:r>
            <a:r>
              <a:rPr lang="en-US" b="0" i="0" dirty="0">
                <a:solidFill>
                  <a:srgbClr val="292929"/>
                </a:solidFill>
                <a:effectLst/>
                <a:latin typeface="medium-content-serif-font"/>
              </a:rPr>
              <a:t> algorithm is an iterative algorithm</a:t>
            </a:r>
          </a:p>
          <a:p>
            <a:r>
              <a:rPr lang="en-US" dirty="0">
                <a:solidFill>
                  <a:srgbClr val="292929"/>
                </a:solidFill>
                <a:latin typeface="medium-content-serif-font"/>
              </a:rPr>
              <a:t>The algorithm tries to partition the dataset into k pre-defined </a:t>
            </a:r>
            <a:r>
              <a:rPr lang="en-IN" b="0" i="0" dirty="0">
                <a:solidFill>
                  <a:srgbClr val="292929"/>
                </a:solidFill>
                <a:effectLst/>
                <a:latin typeface="medium-content-serif-font"/>
              </a:rPr>
              <a:t> distinct non-overlapping cluster </a:t>
            </a:r>
          </a:p>
          <a:p>
            <a:r>
              <a:rPr lang="en-IN" dirty="0">
                <a:solidFill>
                  <a:srgbClr val="292929"/>
                </a:solidFill>
                <a:latin typeface="medium-content-serif-font"/>
              </a:rPr>
              <a:t>Each data point will belong to only one cluster </a:t>
            </a:r>
          </a:p>
          <a:p>
            <a:r>
              <a:rPr lang="en-US" b="0" i="0" dirty="0">
                <a:solidFill>
                  <a:srgbClr val="292929"/>
                </a:solidFill>
                <a:effectLst/>
                <a:latin typeface="medium-content-serif-font"/>
              </a:rPr>
              <a:t>It assigns data points to a cluster such that the sum of the squared distance between the data points and the cluster’s centroid</a:t>
            </a:r>
          </a:p>
          <a:p>
            <a:r>
              <a:rPr lang="en-US" b="0" i="0" dirty="0">
                <a:solidFill>
                  <a:srgbClr val="292929"/>
                </a:solidFill>
                <a:effectLst/>
                <a:latin typeface="medium-content-serif-font"/>
              </a:rPr>
              <a:t>The less variation we have within clusters, the more homogeneous  the data points are within the same cluster.</a:t>
            </a:r>
            <a:endParaRPr lang="en-IN" b="0" i="0" dirty="0">
              <a:solidFill>
                <a:srgbClr val="292929"/>
              </a:solidFill>
              <a:effectLst/>
              <a:latin typeface="medium-content-serif-font"/>
            </a:endParaRPr>
          </a:p>
          <a:p>
            <a:endParaRPr lang="en-IN" dirty="0"/>
          </a:p>
        </p:txBody>
      </p:sp>
    </p:spTree>
    <p:extLst>
      <p:ext uri="{BB962C8B-B14F-4D97-AF65-F5344CB8AC3E}">
        <p14:creationId xmlns:p14="http://schemas.microsoft.com/office/powerpoint/2010/main" val="1835559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D349-135B-43BA-879B-B2487F70B8BD}"/>
              </a:ext>
            </a:extLst>
          </p:cNvPr>
          <p:cNvSpPr>
            <a:spLocks noGrp="1"/>
          </p:cNvSpPr>
          <p:nvPr>
            <p:ph type="title"/>
          </p:nvPr>
        </p:nvSpPr>
        <p:spPr/>
        <p:txBody>
          <a:bodyPr/>
          <a:lstStyle/>
          <a:p>
            <a:r>
              <a:rPr lang="en-US" sz="3200" dirty="0"/>
              <a:t>Pictorial representation of k means algorithm</a:t>
            </a:r>
            <a:endParaRPr lang="en-IN" sz="3200" dirty="0"/>
          </a:p>
        </p:txBody>
      </p:sp>
      <p:pic>
        <p:nvPicPr>
          <p:cNvPr id="4" name="Picture 3">
            <a:extLst>
              <a:ext uri="{FF2B5EF4-FFF2-40B4-BE49-F238E27FC236}">
                <a16:creationId xmlns:a16="http://schemas.microsoft.com/office/drawing/2014/main" id="{5178367E-3305-4F99-85CA-EC8550AD6344}"/>
              </a:ext>
            </a:extLst>
          </p:cNvPr>
          <p:cNvPicPr>
            <a:picLocks noChangeAspect="1"/>
          </p:cNvPicPr>
          <p:nvPr/>
        </p:nvPicPr>
        <p:blipFill>
          <a:blip r:embed="rId2"/>
          <a:stretch>
            <a:fillRect/>
          </a:stretch>
        </p:blipFill>
        <p:spPr>
          <a:xfrm>
            <a:off x="925524" y="2121370"/>
            <a:ext cx="3555526" cy="3461283"/>
          </a:xfrm>
          <a:prstGeom prst="rect">
            <a:avLst/>
          </a:prstGeom>
        </p:spPr>
      </p:pic>
      <p:sp>
        <p:nvSpPr>
          <p:cNvPr id="5" name="Arrow: Right 4">
            <a:extLst>
              <a:ext uri="{FF2B5EF4-FFF2-40B4-BE49-F238E27FC236}">
                <a16:creationId xmlns:a16="http://schemas.microsoft.com/office/drawing/2014/main" id="{B614FE19-6D81-4714-A8B4-166DD519EBE8}"/>
              </a:ext>
            </a:extLst>
          </p:cNvPr>
          <p:cNvSpPr/>
          <p:nvPr/>
        </p:nvSpPr>
        <p:spPr>
          <a:xfrm>
            <a:off x="4857013" y="2993908"/>
            <a:ext cx="2233914" cy="17162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K-Means </a:t>
            </a:r>
          </a:p>
        </p:txBody>
      </p:sp>
      <p:pic>
        <p:nvPicPr>
          <p:cNvPr id="6" name="Picture 5">
            <a:extLst>
              <a:ext uri="{FF2B5EF4-FFF2-40B4-BE49-F238E27FC236}">
                <a16:creationId xmlns:a16="http://schemas.microsoft.com/office/drawing/2014/main" id="{E5609F2B-06EE-4AE9-9D2F-A58CB3EA0149}"/>
              </a:ext>
            </a:extLst>
          </p:cNvPr>
          <p:cNvPicPr>
            <a:picLocks noChangeAspect="1"/>
          </p:cNvPicPr>
          <p:nvPr/>
        </p:nvPicPr>
        <p:blipFill>
          <a:blip r:embed="rId3"/>
          <a:stretch>
            <a:fillRect/>
          </a:stretch>
        </p:blipFill>
        <p:spPr>
          <a:xfrm>
            <a:off x="7316301" y="2121370"/>
            <a:ext cx="3820232" cy="3461283"/>
          </a:xfrm>
          <a:prstGeom prst="rect">
            <a:avLst/>
          </a:prstGeom>
        </p:spPr>
      </p:pic>
    </p:spTree>
    <p:extLst>
      <p:ext uri="{BB962C8B-B14F-4D97-AF65-F5344CB8AC3E}">
        <p14:creationId xmlns:p14="http://schemas.microsoft.com/office/powerpoint/2010/main" val="106693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9061B-C1EF-49A6-B06F-223C3F3335F6}"/>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3336362C-BE24-4B82-8479-048369B52538}"/>
              </a:ext>
            </a:extLst>
          </p:cNvPr>
          <p:cNvSpPr>
            <a:spLocks noGrp="1"/>
          </p:cNvSpPr>
          <p:nvPr>
            <p:ph idx="1"/>
          </p:nvPr>
        </p:nvSpPr>
        <p:spPr/>
        <p:txBody>
          <a:bodyPr/>
          <a:lstStyle/>
          <a:p>
            <a:pPr marL="0" indent="0">
              <a:buNone/>
            </a:pPr>
            <a:r>
              <a:rPr lang="en-US" b="0" i="0" dirty="0">
                <a:solidFill>
                  <a:srgbClr val="525C65"/>
                </a:solidFill>
                <a:effectLst/>
                <a:latin typeface="Helvetica Neue"/>
              </a:rPr>
              <a:t>Let's imagine you're owning a supermarket mall and through membership cards, you have some basic data about your customers like Customer ID, age, gender, annual income and spending score, which is something you assign to the customer based on your defined parameters like customer behavior and purchasing data .based on this parameters we can provide variety of discounts &amp; offers which in return</a:t>
            </a:r>
            <a:r>
              <a:rPr lang="en-US" dirty="0">
                <a:solidFill>
                  <a:srgbClr val="525C65"/>
                </a:solidFill>
                <a:latin typeface="Helvetica Neue"/>
              </a:rPr>
              <a:t> we get more customers in the future resulting to more profit</a:t>
            </a:r>
            <a:r>
              <a:rPr lang="en-US" b="0" i="0" dirty="0">
                <a:solidFill>
                  <a:srgbClr val="525C65"/>
                </a:solidFill>
                <a:effectLst/>
                <a:latin typeface="Helvetica Neue"/>
              </a:rPr>
              <a:t>.</a:t>
            </a:r>
            <a:endParaRPr lang="en-IN" dirty="0"/>
          </a:p>
        </p:txBody>
      </p:sp>
    </p:spTree>
    <p:extLst>
      <p:ext uri="{BB962C8B-B14F-4D97-AF65-F5344CB8AC3E}">
        <p14:creationId xmlns:p14="http://schemas.microsoft.com/office/powerpoint/2010/main" val="529257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BCA9-007B-44EE-87EB-0D1811523B30}"/>
              </a:ext>
            </a:extLst>
          </p:cNvPr>
          <p:cNvSpPr>
            <a:spLocks noGrp="1"/>
          </p:cNvSpPr>
          <p:nvPr>
            <p:ph type="title"/>
          </p:nvPr>
        </p:nvSpPr>
        <p:spPr/>
        <p:txBody>
          <a:bodyPr>
            <a:normAutofit fontScale="90000"/>
          </a:bodyPr>
          <a:lstStyle/>
          <a:p>
            <a:r>
              <a:rPr lang="en-IN" sz="3600" dirty="0"/>
              <a:t>How to choose K(centroids) for clustering ?</a:t>
            </a:r>
          </a:p>
        </p:txBody>
      </p:sp>
      <p:sp>
        <p:nvSpPr>
          <p:cNvPr id="3" name="Content Placeholder 2">
            <a:extLst>
              <a:ext uri="{FF2B5EF4-FFF2-40B4-BE49-F238E27FC236}">
                <a16:creationId xmlns:a16="http://schemas.microsoft.com/office/drawing/2014/main" id="{813FA9EC-6B62-4594-A17F-AE4948065AF7}"/>
              </a:ext>
            </a:extLst>
          </p:cNvPr>
          <p:cNvSpPr>
            <a:spLocks noGrp="1"/>
          </p:cNvSpPr>
          <p:nvPr>
            <p:ph idx="1"/>
          </p:nvPr>
        </p:nvSpPr>
        <p:spPr>
          <a:xfrm>
            <a:off x="1451579" y="2268097"/>
            <a:ext cx="9603275" cy="1593742"/>
          </a:xfrm>
        </p:spPr>
        <p:txBody>
          <a:bodyPr>
            <a:normAutofit/>
          </a:bodyPr>
          <a:lstStyle/>
          <a:p>
            <a:pPr marL="457200" indent="-457200">
              <a:buFont typeface="+mj-lt"/>
              <a:buAutoNum type="arabicPeriod"/>
            </a:pPr>
            <a:r>
              <a:rPr lang="en-IN" sz="2800" dirty="0"/>
              <a:t>Elbow Method </a:t>
            </a:r>
          </a:p>
          <a:p>
            <a:pPr marL="457200" indent="-457200">
              <a:buFont typeface="+mj-lt"/>
              <a:buAutoNum type="arabicPeriod"/>
            </a:pPr>
            <a:r>
              <a:rPr lang="en-IN" sz="2800" i="0" dirty="0">
                <a:solidFill>
                  <a:srgbClr val="000000"/>
                </a:solidFill>
                <a:effectLst/>
                <a:latin typeface="Helvetica Neue"/>
              </a:rPr>
              <a:t>Silhouette Coefficient Method</a:t>
            </a:r>
            <a:endParaRPr lang="en-IN" sz="2800" b="0" i="0" dirty="0">
              <a:solidFill>
                <a:srgbClr val="444444"/>
              </a:solidFill>
              <a:effectLst/>
              <a:latin typeface="Georgia" panose="02040502050405020303" pitchFamily="18" charset="0"/>
            </a:endParaRPr>
          </a:p>
        </p:txBody>
      </p:sp>
    </p:spTree>
    <p:extLst>
      <p:ext uri="{BB962C8B-B14F-4D97-AF65-F5344CB8AC3E}">
        <p14:creationId xmlns:p14="http://schemas.microsoft.com/office/powerpoint/2010/main" val="2072998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6478-CE1F-4FDA-9B01-729B8AD655D4}"/>
              </a:ext>
            </a:extLst>
          </p:cNvPr>
          <p:cNvSpPr>
            <a:spLocks noGrp="1"/>
          </p:cNvSpPr>
          <p:nvPr>
            <p:ph type="ctrTitle"/>
          </p:nvPr>
        </p:nvSpPr>
        <p:spPr/>
        <p:txBody>
          <a:bodyPr/>
          <a:lstStyle/>
          <a:p>
            <a:r>
              <a:rPr lang="en-IN" dirty="0"/>
              <a:t>Clustering for 2 Features </a:t>
            </a:r>
          </a:p>
        </p:txBody>
      </p:sp>
    </p:spTree>
    <p:extLst>
      <p:ext uri="{BB962C8B-B14F-4D97-AF65-F5344CB8AC3E}">
        <p14:creationId xmlns:p14="http://schemas.microsoft.com/office/powerpoint/2010/main" val="120768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8563-2980-4B96-88C1-C8B6914C5380}"/>
              </a:ext>
            </a:extLst>
          </p:cNvPr>
          <p:cNvSpPr>
            <a:spLocks noGrp="1"/>
          </p:cNvSpPr>
          <p:nvPr>
            <p:ph type="title"/>
          </p:nvPr>
        </p:nvSpPr>
        <p:spPr/>
        <p:txBody>
          <a:bodyPr>
            <a:normAutofit/>
          </a:bodyPr>
          <a:lstStyle/>
          <a:p>
            <a:r>
              <a:rPr lang="en-IN" sz="3600" dirty="0"/>
              <a:t>Elbow Method </a:t>
            </a:r>
          </a:p>
        </p:txBody>
      </p:sp>
      <p:pic>
        <p:nvPicPr>
          <p:cNvPr id="4" name="Content Placeholder 4">
            <a:extLst>
              <a:ext uri="{FF2B5EF4-FFF2-40B4-BE49-F238E27FC236}">
                <a16:creationId xmlns:a16="http://schemas.microsoft.com/office/drawing/2014/main" id="{DF31AF07-3975-4673-8557-C1F59E4A908B}"/>
              </a:ext>
            </a:extLst>
          </p:cNvPr>
          <p:cNvPicPr>
            <a:picLocks noGrp="1" noChangeAspect="1"/>
          </p:cNvPicPr>
          <p:nvPr>
            <p:ph idx="1"/>
          </p:nvPr>
        </p:nvPicPr>
        <p:blipFill>
          <a:blip r:embed="rId2"/>
          <a:stretch>
            <a:fillRect/>
          </a:stretch>
        </p:blipFill>
        <p:spPr>
          <a:xfrm>
            <a:off x="1451579" y="2064198"/>
            <a:ext cx="9603275" cy="1769183"/>
          </a:xfrm>
        </p:spPr>
      </p:pic>
      <p:pic>
        <p:nvPicPr>
          <p:cNvPr id="5" name="Picture 4">
            <a:extLst>
              <a:ext uri="{FF2B5EF4-FFF2-40B4-BE49-F238E27FC236}">
                <a16:creationId xmlns:a16="http://schemas.microsoft.com/office/drawing/2014/main" id="{C73366DD-730C-4FA9-805A-5B9CE886DBA7}"/>
              </a:ext>
            </a:extLst>
          </p:cNvPr>
          <p:cNvPicPr>
            <a:picLocks noChangeAspect="1"/>
          </p:cNvPicPr>
          <p:nvPr/>
        </p:nvPicPr>
        <p:blipFill>
          <a:blip r:embed="rId3"/>
          <a:stretch>
            <a:fillRect/>
          </a:stretch>
        </p:blipFill>
        <p:spPr>
          <a:xfrm>
            <a:off x="1451579" y="4010905"/>
            <a:ext cx="9603275" cy="1986684"/>
          </a:xfrm>
          <a:prstGeom prst="rect">
            <a:avLst/>
          </a:prstGeom>
        </p:spPr>
      </p:pic>
    </p:spTree>
    <p:extLst>
      <p:ext uri="{BB962C8B-B14F-4D97-AF65-F5344CB8AC3E}">
        <p14:creationId xmlns:p14="http://schemas.microsoft.com/office/powerpoint/2010/main" val="338188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6471-0BC8-482E-9E23-95DFDCCF980A}"/>
              </a:ext>
            </a:extLst>
          </p:cNvPr>
          <p:cNvSpPr>
            <a:spLocks noGrp="1"/>
          </p:cNvSpPr>
          <p:nvPr>
            <p:ph type="title"/>
          </p:nvPr>
        </p:nvSpPr>
        <p:spPr/>
        <p:txBody>
          <a:bodyPr>
            <a:normAutofit/>
          </a:bodyPr>
          <a:lstStyle/>
          <a:p>
            <a:r>
              <a:rPr lang="en-IN" sz="3600" dirty="0"/>
              <a:t>Elbow Method Plot</a:t>
            </a:r>
          </a:p>
        </p:txBody>
      </p:sp>
      <p:pic>
        <p:nvPicPr>
          <p:cNvPr id="4" name="Content Placeholder 6">
            <a:extLst>
              <a:ext uri="{FF2B5EF4-FFF2-40B4-BE49-F238E27FC236}">
                <a16:creationId xmlns:a16="http://schemas.microsoft.com/office/drawing/2014/main" id="{48EB2C80-00FC-494B-8CB2-1BF6428308C5}"/>
              </a:ext>
            </a:extLst>
          </p:cNvPr>
          <p:cNvPicPr>
            <a:picLocks noGrp="1" noChangeAspect="1"/>
          </p:cNvPicPr>
          <p:nvPr>
            <p:ph idx="1"/>
          </p:nvPr>
        </p:nvPicPr>
        <p:blipFill>
          <a:blip r:embed="rId2"/>
          <a:stretch>
            <a:fillRect/>
          </a:stretch>
        </p:blipFill>
        <p:spPr>
          <a:xfrm>
            <a:off x="1041125" y="2101980"/>
            <a:ext cx="5212091" cy="3380239"/>
          </a:xfrm>
        </p:spPr>
      </p:pic>
      <p:pic>
        <p:nvPicPr>
          <p:cNvPr id="5" name="Picture 4">
            <a:extLst>
              <a:ext uri="{FF2B5EF4-FFF2-40B4-BE49-F238E27FC236}">
                <a16:creationId xmlns:a16="http://schemas.microsoft.com/office/drawing/2014/main" id="{90290CEF-C551-468D-AC8F-C50DC38AF765}"/>
              </a:ext>
            </a:extLst>
          </p:cNvPr>
          <p:cNvPicPr>
            <a:picLocks noChangeAspect="1"/>
          </p:cNvPicPr>
          <p:nvPr/>
        </p:nvPicPr>
        <p:blipFill>
          <a:blip r:embed="rId3"/>
          <a:stretch>
            <a:fillRect/>
          </a:stretch>
        </p:blipFill>
        <p:spPr>
          <a:xfrm>
            <a:off x="991150" y="5730445"/>
            <a:ext cx="10524132" cy="967824"/>
          </a:xfrm>
          <a:prstGeom prst="rect">
            <a:avLst/>
          </a:prstGeom>
        </p:spPr>
      </p:pic>
    </p:spTree>
    <p:extLst>
      <p:ext uri="{BB962C8B-B14F-4D97-AF65-F5344CB8AC3E}">
        <p14:creationId xmlns:p14="http://schemas.microsoft.com/office/powerpoint/2010/main" val="281975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3EFF-3730-4FD9-AB8C-2BBFD5AA2435}"/>
              </a:ext>
            </a:extLst>
          </p:cNvPr>
          <p:cNvSpPr>
            <a:spLocks noGrp="1"/>
          </p:cNvSpPr>
          <p:nvPr>
            <p:ph type="title"/>
          </p:nvPr>
        </p:nvSpPr>
        <p:spPr/>
        <p:txBody>
          <a:bodyPr>
            <a:normAutofit/>
          </a:bodyPr>
          <a:lstStyle/>
          <a:p>
            <a:r>
              <a:rPr lang="en-IN" sz="3600" i="0" dirty="0">
                <a:solidFill>
                  <a:srgbClr val="000000"/>
                </a:solidFill>
                <a:effectLst/>
                <a:latin typeface="Helvetica Neue"/>
              </a:rPr>
              <a:t>Silhouette Coefficient Method</a:t>
            </a:r>
            <a:endParaRPr lang="en-IN" sz="3600" dirty="0"/>
          </a:p>
        </p:txBody>
      </p:sp>
      <p:pic>
        <p:nvPicPr>
          <p:cNvPr id="4" name="Content Placeholder 4">
            <a:extLst>
              <a:ext uri="{FF2B5EF4-FFF2-40B4-BE49-F238E27FC236}">
                <a16:creationId xmlns:a16="http://schemas.microsoft.com/office/drawing/2014/main" id="{13FCD588-4455-4200-9F70-7473167341B1}"/>
              </a:ext>
            </a:extLst>
          </p:cNvPr>
          <p:cNvPicPr>
            <a:picLocks noGrp="1" noChangeAspect="1"/>
          </p:cNvPicPr>
          <p:nvPr>
            <p:ph idx="1"/>
          </p:nvPr>
        </p:nvPicPr>
        <p:blipFill>
          <a:blip r:embed="rId2"/>
          <a:stretch>
            <a:fillRect/>
          </a:stretch>
        </p:blipFill>
        <p:spPr>
          <a:xfrm>
            <a:off x="1295400" y="2087961"/>
            <a:ext cx="9601200" cy="1485899"/>
          </a:xfrm>
        </p:spPr>
      </p:pic>
      <p:pic>
        <p:nvPicPr>
          <p:cNvPr id="5" name="Picture 4">
            <a:extLst>
              <a:ext uri="{FF2B5EF4-FFF2-40B4-BE49-F238E27FC236}">
                <a16:creationId xmlns:a16="http://schemas.microsoft.com/office/drawing/2014/main" id="{2759B898-6202-4A2F-8C56-E53143461CCB}"/>
              </a:ext>
            </a:extLst>
          </p:cNvPr>
          <p:cNvPicPr>
            <a:picLocks noChangeAspect="1"/>
          </p:cNvPicPr>
          <p:nvPr/>
        </p:nvPicPr>
        <p:blipFill>
          <a:blip r:embed="rId3"/>
          <a:stretch>
            <a:fillRect/>
          </a:stretch>
        </p:blipFill>
        <p:spPr>
          <a:xfrm>
            <a:off x="1048305" y="3935970"/>
            <a:ext cx="10409822" cy="1751542"/>
          </a:xfrm>
          <a:prstGeom prst="rect">
            <a:avLst/>
          </a:prstGeom>
        </p:spPr>
      </p:pic>
    </p:spTree>
    <p:extLst>
      <p:ext uri="{BB962C8B-B14F-4D97-AF65-F5344CB8AC3E}">
        <p14:creationId xmlns:p14="http://schemas.microsoft.com/office/powerpoint/2010/main" val="28283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67F4-589C-474C-BDAC-99AF7B787C82}"/>
              </a:ext>
            </a:extLst>
          </p:cNvPr>
          <p:cNvSpPr>
            <a:spLocks noGrp="1"/>
          </p:cNvSpPr>
          <p:nvPr>
            <p:ph type="title"/>
          </p:nvPr>
        </p:nvSpPr>
        <p:spPr/>
        <p:txBody>
          <a:bodyPr>
            <a:normAutofit/>
          </a:bodyPr>
          <a:lstStyle/>
          <a:p>
            <a:r>
              <a:rPr lang="en-IN" i="0" dirty="0">
                <a:solidFill>
                  <a:srgbClr val="000000"/>
                </a:solidFill>
                <a:effectLst/>
                <a:latin typeface="Helvetica Neue"/>
              </a:rPr>
              <a:t>Silhouette Coefficient Method Plot</a:t>
            </a:r>
            <a:endParaRPr lang="en-IN" dirty="0"/>
          </a:p>
        </p:txBody>
      </p:sp>
      <p:pic>
        <p:nvPicPr>
          <p:cNvPr id="4" name="Content Placeholder 4">
            <a:extLst>
              <a:ext uri="{FF2B5EF4-FFF2-40B4-BE49-F238E27FC236}">
                <a16:creationId xmlns:a16="http://schemas.microsoft.com/office/drawing/2014/main" id="{84DDC54E-65CF-4FCA-8C11-E27D1B338D60}"/>
              </a:ext>
            </a:extLst>
          </p:cNvPr>
          <p:cNvPicPr>
            <a:picLocks noGrp="1" noChangeAspect="1"/>
          </p:cNvPicPr>
          <p:nvPr>
            <p:ph idx="1"/>
          </p:nvPr>
        </p:nvPicPr>
        <p:blipFill>
          <a:blip r:embed="rId2"/>
          <a:stretch>
            <a:fillRect/>
          </a:stretch>
        </p:blipFill>
        <p:spPr>
          <a:xfrm>
            <a:off x="3397287" y="2154660"/>
            <a:ext cx="5397425" cy="3636540"/>
          </a:xfrm>
        </p:spPr>
      </p:pic>
    </p:spTree>
    <p:extLst>
      <p:ext uri="{BB962C8B-B14F-4D97-AF65-F5344CB8AC3E}">
        <p14:creationId xmlns:p14="http://schemas.microsoft.com/office/powerpoint/2010/main" val="17905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5E93-47B3-42F3-A767-4F2C921B606F}"/>
              </a:ext>
            </a:extLst>
          </p:cNvPr>
          <p:cNvSpPr>
            <a:spLocks noGrp="1"/>
          </p:cNvSpPr>
          <p:nvPr>
            <p:ph type="title"/>
          </p:nvPr>
        </p:nvSpPr>
        <p:spPr/>
        <p:txBody>
          <a:bodyPr>
            <a:normAutofit/>
          </a:bodyPr>
          <a:lstStyle/>
          <a:p>
            <a:r>
              <a:rPr lang="en-IN" sz="3600" dirty="0"/>
              <a:t>K Means Algorithm</a:t>
            </a:r>
          </a:p>
        </p:txBody>
      </p:sp>
      <p:pic>
        <p:nvPicPr>
          <p:cNvPr id="4" name="Content Placeholder 4">
            <a:extLst>
              <a:ext uri="{FF2B5EF4-FFF2-40B4-BE49-F238E27FC236}">
                <a16:creationId xmlns:a16="http://schemas.microsoft.com/office/drawing/2014/main" id="{2A6E6704-A69C-44B2-AE4B-E55DED2D07DF}"/>
              </a:ext>
            </a:extLst>
          </p:cNvPr>
          <p:cNvPicPr>
            <a:picLocks noGrp="1" noChangeAspect="1"/>
          </p:cNvPicPr>
          <p:nvPr>
            <p:ph idx="1"/>
          </p:nvPr>
        </p:nvPicPr>
        <p:blipFill>
          <a:blip r:embed="rId2"/>
          <a:stretch>
            <a:fillRect/>
          </a:stretch>
        </p:blipFill>
        <p:spPr>
          <a:xfrm>
            <a:off x="1451579" y="2316137"/>
            <a:ext cx="9601200" cy="3305537"/>
          </a:xfrm>
        </p:spPr>
      </p:pic>
    </p:spTree>
    <p:extLst>
      <p:ext uri="{BB962C8B-B14F-4D97-AF65-F5344CB8AC3E}">
        <p14:creationId xmlns:p14="http://schemas.microsoft.com/office/powerpoint/2010/main" val="191514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6AD8-C34A-4938-BABD-A148EE82373C}"/>
              </a:ext>
            </a:extLst>
          </p:cNvPr>
          <p:cNvSpPr>
            <a:spLocks noGrp="1"/>
          </p:cNvSpPr>
          <p:nvPr>
            <p:ph type="title"/>
          </p:nvPr>
        </p:nvSpPr>
        <p:spPr/>
        <p:txBody>
          <a:bodyPr>
            <a:normAutofit/>
          </a:bodyPr>
          <a:lstStyle/>
          <a:p>
            <a:r>
              <a:rPr lang="en-IN" sz="3600" dirty="0"/>
              <a:t>K Means Plotting </a:t>
            </a:r>
          </a:p>
        </p:txBody>
      </p:sp>
      <p:pic>
        <p:nvPicPr>
          <p:cNvPr id="4" name="Content Placeholder 12">
            <a:extLst>
              <a:ext uri="{FF2B5EF4-FFF2-40B4-BE49-F238E27FC236}">
                <a16:creationId xmlns:a16="http://schemas.microsoft.com/office/drawing/2014/main" id="{4BB0D49C-4EDB-457E-9C03-237F18DD14EE}"/>
              </a:ext>
            </a:extLst>
          </p:cNvPr>
          <p:cNvPicPr>
            <a:picLocks noGrp="1" noChangeAspect="1"/>
          </p:cNvPicPr>
          <p:nvPr>
            <p:ph idx="1"/>
          </p:nvPr>
        </p:nvPicPr>
        <p:blipFill>
          <a:blip r:embed="rId2"/>
          <a:stretch>
            <a:fillRect/>
          </a:stretch>
        </p:blipFill>
        <p:spPr>
          <a:xfrm>
            <a:off x="1451579" y="2540668"/>
            <a:ext cx="9601200" cy="2918813"/>
          </a:xfrm>
        </p:spPr>
      </p:pic>
    </p:spTree>
    <p:extLst>
      <p:ext uri="{BB962C8B-B14F-4D97-AF65-F5344CB8AC3E}">
        <p14:creationId xmlns:p14="http://schemas.microsoft.com/office/powerpoint/2010/main" val="281889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CA5E-1E0C-4A34-B3D0-E67D094F9107}"/>
              </a:ext>
            </a:extLst>
          </p:cNvPr>
          <p:cNvSpPr>
            <a:spLocks noGrp="1"/>
          </p:cNvSpPr>
          <p:nvPr>
            <p:ph type="title"/>
          </p:nvPr>
        </p:nvSpPr>
        <p:spPr/>
        <p:txBody>
          <a:bodyPr>
            <a:normAutofit/>
          </a:bodyPr>
          <a:lstStyle/>
          <a:p>
            <a:r>
              <a:rPr lang="en-IN" sz="3600" dirty="0"/>
              <a:t>Before &amp; After Applying  K-Means </a:t>
            </a:r>
          </a:p>
        </p:txBody>
      </p:sp>
      <p:pic>
        <p:nvPicPr>
          <p:cNvPr id="4" name="Content Placeholder 4">
            <a:extLst>
              <a:ext uri="{FF2B5EF4-FFF2-40B4-BE49-F238E27FC236}">
                <a16:creationId xmlns:a16="http://schemas.microsoft.com/office/drawing/2014/main" id="{7A59C37E-8E29-4739-8A8E-B9F2C70F2A1F}"/>
              </a:ext>
            </a:extLst>
          </p:cNvPr>
          <p:cNvPicPr>
            <a:picLocks noGrp="1" noChangeAspect="1"/>
          </p:cNvPicPr>
          <p:nvPr>
            <p:ph idx="1"/>
          </p:nvPr>
        </p:nvPicPr>
        <p:blipFill>
          <a:blip r:embed="rId2"/>
          <a:stretch>
            <a:fillRect/>
          </a:stretch>
        </p:blipFill>
        <p:spPr>
          <a:xfrm>
            <a:off x="748371" y="2556708"/>
            <a:ext cx="4294304" cy="2915207"/>
          </a:xfrm>
        </p:spPr>
      </p:pic>
      <p:sp>
        <p:nvSpPr>
          <p:cNvPr id="6" name="Arrow: Right 5">
            <a:extLst>
              <a:ext uri="{FF2B5EF4-FFF2-40B4-BE49-F238E27FC236}">
                <a16:creationId xmlns:a16="http://schemas.microsoft.com/office/drawing/2014/main" id="{5E7FA8A6-D477-4071-A03F-CE7C64B43AD1}"/>
              </a:ext>
            </a:extLst>
          </p:cNvPr>
          <p:cNvSpPr/>
          <p:nvPr/>
        </p:nvSpPr>
        <p:spPr>
          <a:xfrm>
            <a:off x="5316562" y="3129101"/>
            <a:ext cx="2233914" cy="17162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K-Means </a:t>
            </a:r>
          </a:p>
        </p:txBody>
      </p:sp>
      <p:pic>
        <p:nvPicPr>
          <p:cNvPr id="7" name="Picture 6">
            <a:extLst>
              <a:ext uri="{FF2B5EF4-FFF2-40B4-BE49-F238E27FC236}">
                <a16:creationId xmlns:a16="http://schemas.microsoft.com/office/drawing/2014/main" id="{C283A085-148B-4088-B18E-36FD80EBBAA4}"/>
              </a:ext>
            </a:extLst>
          </p:cNvPr>
          <p:cNvPicPr>
            <a:picLocks noChangeAspect="1"/>
          </p:cNvPicPr>
          <p:nvPr/>
        </p:nvPicPr>
        <p:blipFill>
          <a:blip r:embed="rId3"/>
          <a:stretch>
            <a:fillRect/>
          </a:stretch>
        </p:blipFill>
        <p:spPr>
          <a:xfrm>
            <a:off x="7824363" y="2556708"/>
            <a:ext cx="4010280" cy="2860992"/>
          </a:xfrm>
          <a:prstGeom prst="rect">
            <a:avLst/>
          </a:prstGeom>
        </p:spPr>
      </p:pic>
    </p:spTree>
    <p:extLst>
      <p:ext uri="{BB962C8B-B14F-4D97-AF65-F5344CB8AC3E}">
        <p14:creationId xmlns:p14="http://schemas.microsoft.com/office/powerpoint/2010/main" val="39494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A426-4519-4BB8-952E-1F47C6B66B95}"/>
              </a:ext>
            </a:extLst>
          </p:cNvPr>
          <p:cNvSpPr>
            <a:spLocks noGrp="1"/>
          </p:cNvSpPr>
          <p:nvPr>
            <p:ph type="ctrTitle"/>
          </p:nvPr>
        </p:nvSpPr>
        <p:spPr/>
        <p:txBody>
          <a:bodyPr/>
          <a:lstStyle/>
          <a:p>
            <a:r>
              <a:rPr lang="en-IN" dirty="0"/>
              <a:t>Clustering for 3 Features </a:t>
            </a:r>
          </a:p>
        </p:txBody>
      </p:sp>
    </p:spTree>
    <p:extLst>
      <p:ext uri="{BB962C8B-B14F-4D97-AF65-F5344CB8AC3E}">
        <p14:creationId xmlns:p14="http://schemas.microsoft.com/office/powerpoint/2010/main" val="284302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2318-DD33-4632-BC21-4CBF45E109DE}"/>
              </a:ext>
            </a:extLst>
          </p:cNvPr>
          <p:cNvSpPr>
            <a:spLocks noGrp="1"/>
          </p:cNvSpPr>
          <p:nvPr>
            <p:ph type="title"/>
          </p:nvPr>
        </p:nvSpPr>
        <p:spPr/>
        <p:txBody>
          <a:bodyPr>
            <a:normAutofit/>
          </a:bodyPr>
          <a:lstStyle/>
          <a:p>
            <a:r>
              <a:rPr lang="en-US" dirty="0"/>
              <a:t>Aim</a:t>
            </a:r>
            <a:endParaRPr lang="en-IN" dirty="0"/>
          </a:p>
        </p:txBody>
      </p:sp>
      <p:sp>
        <p:nvSpPr>
          <p:cNvPr id="3" name="Content Placeholder 2">
            <a:extLst>
              <a:ext uri="{FF2B5EF4-FFF2-40B4-BE49-F238E27FC236}">
                <a16:creationId xmlns:a16="http://schemas.microsoft.com/office/drawing/2014/main" id="{D6C53598-1E6C-4EB5-9641-DBCAD93BBF17}"/>
              </a:ext>
            </a:extLst>
          </p:cNvPr>
          <p:cNvSpPr>
            <a:spLocks noGrp="1"/>
          </p:cNvSpPr>
          <p:nvPr>
            <p:ph idx="1"/>
          </p:nvPr>
        </p:nvSpPr>
        <p:spPr/>
        <p:txBody>
          <a:bodyPr/>
          <a:lstStyle/>
          <a:p>
            <a:pPr marL="0" indent="0">
              <a:buNone/>
            </a:pPr>
            <a:r>
              <a:rPr lang="en-US" b="0" i="0" dirty="0">
                <a:solidFill>
                  <a:srgbClr val="525C65"/>
                </a:solidFill>
                <a:effectLst/>
                <a:latin typeface="Helvetica Neue"/>
              </a:rPr>
              <a:t>The main aim of this problem is learning the purpose of the customer segmentation concepts, also known as market basket analysis, trying to understand customers and separate them in different groups according to their preferences, and once the division is done, this information can be given to marketing team so they can plan the strategy accordingly.</a:t>
            </a:r>
            <a:endParaRPr lang="en-IN" dirty="0"/>
          </a:p>
        </p:txBody>
      </p:sp>
    </p:spTree>
    <p:extLst>
      <p:ext uri="{BB962C8B-B14F-4D97-AF65-F5344CB8AC3E}">
        <p14:creationId xmlns:p14="http://schemas.microsoft.com/office/powerpoint/2010/main" val="3298569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CDF-8894-4A3A-8BD4-97C97C00CE55}"/>
              </a:ext>
            </a:extLst>
          </p:cNvPr>
          <p:cNvSpPr>
            <a:spLocks noGrp="1"/>
          </p:cNvSpPr>
          <p:nvPr>
            <p:ph type="title"/>
          </p:nvPr>
        </p:nvSpPr>
        <p:spPr/>
        <p:txBody>
          <a:bodyPr>
            <a:normAutofit/>
          </a:bodyPr>
          <a:lstStyle/>
          <a:p>
            <a:r>
              <a:rPr lang="en-IN" sz="3600" dirty="0"/>
              <a:t>Selecting  the 3 important features</a:t>
            </a:r>
          </a:p>
        </p:txBody>
      </p:sp>
      <p:pic>
        <p:nvPicPr>
          <p:cNvPr id="4" name="Content Placeholder 6">
            <a:extLst>
              <a:ext uri="{FF2B5EF4-FFF2-40B4-BE49-F238E27FC236}">
                <a16:creationId xmlns:a16="http://schemas.microsoft.com/office/drawing/2014/main" id="{5AB806CE-07EC-49B7-8EA4-4CA3C61F8D71}"/>
              </a:ext>
            </a:extLst>
          </p:cNvPr>
          <p:cNvPicPr>
            <a:picLocks noGrp="1" noChangeAspect="1"/>
          </p:cNvPicPr>
          <p:nvPr>
            <p:ph idx="1"/>
          </p:nvPr>
        </p:nvPicPr>
        <p:blipFill>
          <a:blip r:embed="rId2"/>
          <a:stretch>
            <a:fillRect/>
          </a:stretch>
        </p:blipFill>
        <p:spPr>
          <a:xfrm>
            <a:off x="1704701" y="2075973"/>
            <a:ext cx="8782597" cy="3689955"/>
          </a:xfrm>
        </p:spPr>
      </p:pic>
    </p:spTree>
    <p:extLst>
      <p:ext uri="{BB962C8B-B14F-4D97-AF65-F5344CB8AC3E}">
        <p14:creationId xmlns:p14="http://schemas.microsoft.com/office/powerpoint/2010/main" val="217088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A531-2650-487F-B18C-BC0290B93325}"/>
              </a:ext>
            </a:extLst>
          </p:cNvPr>
          <p:cNvSpPr>
            <a:spLocks noGrp="1"/>
          </p:cNvSpPr>
          <p:nvPr>
            <p:ph type="title"/>
          </p:nvPr>
        </p:nvSpPr>
        <p:spPr/>
        <p:txBody>
          <a:bodyPr>
            <a:normAutofit/>
          </a:bodyPr>
          <a:lstStyle/>
          <a:p>
            <a:r>
              <a:rPr lang="en-IN" sz="3600" dirty="0"/>
              <a:t>Elbow Method </a:t>
            </a:r>
          </a:p>
        </p:txBody>
      </p:sp>
      <p:pic>
        <p:nvPicPr>
          <p:cNvPr id="4" name="Content Placeholder 7">
            <a:extLst>
              <a:ext uri="{FF2B5EF4-FFF2-40B4-BE49-F238E27FC236}">
                <a16:creationId xmlns:a16="http://schemas.microsoft.com/office/drawing/2014/main" id="{6FD29843-624D-4728-872B-9C2F37FBDDFB}"/>
              </a:ext>
            </a:extLst>
          </p:cNvPr>
          <p:cNvPicPr>
            <a:picLocks noGrp="1" noChangeAspect="1"/>
          </p:cNvPicPr>
          <p:nvPr>
            <p:ph idx="1"/>
          </p:nvPr>
        </p:nvPicPr>
        <p:blipFill>
          <a:blip r:embed="rId2"/>
          <a:stretch>
            <a:fillRect/>
          </a:stretch>
        </p:blipFill>
        <p:spPr>
          <a:xfrm>
            <a:off x="1295400" y="2033921"/>
            <a:ext cx="9601200" cy="1861846"/>
          </a:xfrm>
        </p:spPr>
      </p:pic>
      <p:pic>
        <p:nvPicPr>
          <p:cNvPr id="5" name="Picture 4">
            <a:extLst>
              <a:ext uri="{FF2B5EF4-FFF2-40B4-BE49-F238E27FC236}">
                <a16:creationId xmlns:a16="http://schemas.microsoft.com/office/drawing/2014/main" id="{74D6B070-B446-451C-BF7C-F665C63CD65C}"/>
              </a:ext>
            </a:extLst>
          </p:cNvPr>
          <p:cNvPicPr>
            <a:picLocks noChangeAspect="1"/>
          </p:cNvPicPr>
          <p:nvPr/>
        </p:nvPicPr>
        <p:blipFill>
          <a:blip r:embed="rId3"/>
          <a:stretch>
            <a:fillRect/>
          </a:stretch>
        </p:blipFill>
        <p:spPr>
          <a:xfrm>
            <a:off x="983529" y="4073324"/>
            <a:ext cx="10539373" cy="1861845"/>
          </a:xfrm>
          <a:prstGeom prst="rect">
            <a:avLst/>
          </a:prstGeom>
        </p:spPr>
      </p:pic>
    </p:spTree>
    <p:extLst>
      <p:ext uri="{BB962C8B-B14F-4D97-AF65-F5344CB8AC3E}">
        <p14:creationId xmlns:p14="http://schemas.microsoft.com/office/powerpoint/2010/main" val="26484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2736-C9D0-4B78-BDE1-17D6012A1E75}"/>
              </a:ext>
            </a:extLst>
          </p:cNvPr>
          <p:cNvSpPr>
            <a:spLocks noGrp="1"/>
          </p:cNvSpPr>
          <p:nvPr>
            <p:ph type="title"/>
          </p:nvPr>
        </p:nvSpPr>
        <p:spPr/>
        <p:txBody>
          <a:bodyPr>
            <a:normAutofit/>
          </a:bodyPr>
          <a:lstStyle/>
          <a:p>
            <a:r>
              <a:rPr lang="en-IN" sz="3600" dirty="0"/>
              <a:t>Elbow Method Plot</a:t>
            </a:r>
          </a:p>
        </p:txBody>
      </p:sp>
      <p:pic>
        <p:nvPicPr>
          <p:cNvPr id="4" name="Content Placeholder 5">
            <a:extLst>
              <a:ext uri="{FF2B5EF4-FFF2-40B4-BE49-F238E27FC236}">
                <a16:creationId xmlns:a16="http://schemas.microsoft.com/office/drawing/2014/main" id="{11B62DD3-FA91-4406-B8D8-1C8A0B37F542}"/>
              </a:ext>
            </a:extLst>
          </p:cNvPr>
          <p:cNvPicPr>
            <a:picLocks noGrp="1" noChangeAspect="1"/>
          </p:cNvPicPr>
          <p:nvPr>
            <p:ph idx="1"/>
          </p:nvPr>
        </p:nvPicPr>
        <p:blipFill>
          <a:blip r:embed="rId2"/>
          <a:stretch>
            <a:fillRect/>
          </a:stretch>
        </p:blipFill>
        <p:spPr>
          <a:xfrm>
            <a:off x="1451579" y="2196255"/>
            <a:ext cx="4888659" cy="3170481"/>
          </a:xfrm>
        </p:spPr>
      </p:pic>
      <p:pic>
        <p:nvPicPr>
          <p:cNvPr id="5" name="Picture 4">
            <a:extLst>
              <a:ext uri="{FF2B5EF4-FFF2-40B4-BE49-F238E27FC236}">
                <a16:creationId xmlns:a16="http://schemas.microsoft.com/office/drawing/2014/main" id="{E860C853-77FC-41D8-84D8-FF02EC9A1A1E}"/>
              </a:ext>
            </a:extLst>
          </p:cNvPr>
          <p:cNvPicPr>
            <a:picLocks noChangeAspect="1"/>
          </p:cNvPicPr>
          <p:nvPr/>
        </p:nvPicPr>
        <p:blipFill>
          <a:blip r:embed="rId3"/>
          <a:stretch>
            <a:fillRect/>
          </a:stretch>
        </p:blipFill>
        <p:spPr>
          <a:xfrm>
            <a:off x="1451579" y="5669784"/>
            <a:ext cx="10486029" cy="967824"/>
          </a:xfrm>
          <a:prstGeom prst="rect">
            <a:avLst/>
          </a:prstGeom>
        </p:spPr>
      </p:pic>
    </p:spTree>
    <p:extLst>
      <p:ext uri="{BB962C8B-B14F-4D97-AF65-F5344CB8AC3E}">
        <p14:creationId xmlns:p14="http://schemas.microsoft.com/office/powerpoint/2010/main" val="171164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7799-FDDC-4B3B-82BE-07EBBC100C7E}"/>
              </a:ext>
            </a:extLst>
          </p:cNvPr>
          <p:cNvSpPr>
            <a:spLocks noGrp="1"/>
          </p:cNvSpPr>
          <p:nvPr>
            <p:ph type="title"/>
          </p:nvPr>
        </p:nvSpPr>
        <p:spPr/>
        <p:txBody>
          <a:bodyPr/>
          <a:lstStyle/>
          <a:p>
            <a:r>
              <a:rPr lang="en-IN" b="1" i="0" dirty="0">
                <a:solidFill>
                  <a:srgbClr val="000000"/>
                </a:solidFill>
                <a:effectLst/>
                <a:latin typeface="Helvetica Neue"/>
              </a:rPr>
              <a:t>Silhouette Coefficient Method</a:t>
            </a:r>
            <a:endParaRPr lang="en-IN" dirty="0"/>
          </a:p>
        </p:txBody>
      </p:sp>
      <p:pic>
        <p:nvPicPr>
          <p:cNvPr id="4" name="Content Placeholder 7">
            <a:extLst>
              <a:ext uri="{FF2B5EF4-FFF2-40B4-BE49-F238E27FC236}">
                <a16:creationId xmlns:a16="http://schemas.microsoft.com/office/drawing/2014/main" id="{BFAAA19D-391E-420B-9017-BACDED2CE278}"/>
              </a:ext>
            </a:extLst>
          </p:cNvPr>
          <p:cNvPicPr>
            <a:picLocks noGrp="1" noChangeAspect="1"/>
          </p:cNvPicPr>
          <p:nvPr>
            <p:ph idx="1"/>
          </p:nvPr>
        </p:nvPicPr>
        <p:blipFill>
          <a:blip r:embed="rId2"/>
          <a:stretch>
            <a:fillRect/>
          </a:stretch>
        </p:blipFill>
        <p:spPr>
          <a:xfrm>
            <a:off x="1295400" y="2210230"/>
            <a:ext cx="9601200" cy="1485900"/>
          </a:xfrm>
        </p:spPr>
      </p:pic>
      <p:pic>
        <p:nvPicPr>
          <p:cNvPr id="5" name="Picture 4">
            <a:extLst>
              <a:ext uri="{FF2B5EF4-FFF2-40B4-BE49-F238E27FC236}">
                <a16:creationId xmlns:a16="http://schemas.microsoft.com/office/drawing/2014/main" id="{974E19CF-86BA-4175-B27E-56A0384AD741}"/>
              </a:ext>
            </a:extLst>
          </p:cNvPr>
          <p:cNvPicPr>
            <a:picLocks noChangeAspect="1"/>
          </p:cNvPicPr>
          <p:nvPr/>
        </p:nvPicPr>
        <p:blipFill>
          <a:blip r:embed="rId3"/>
          <a:stretch>
            <a:fillRect/>
          </a:stretch>
        </p:blipFill>
        <p:spPr>
          <a:xfrm>
            <a:off x="1044494" y="3950307"/>
            <a:ext cx="10417443" cy="1687884"/>
          </a:xfrm>
          <a:prstGeom prst="rect">
            <a:avLst/>
          </a:prstGeom>
        </p:spPr>
      </p:pic>
    </p:spTree>
    <p:extLst>
      <p:ext uri="{BB962C8B-B14F-4D97-AF65-F5344CB8AC3E}">
        <p14:creationId xmlns:p14="http://schemas.microsoft.com/office/powerpoint/2010/main" val="4228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A7C7-B3F4-4F64-AB2E-0B04EB085D46}"/>
              </a:ext>
            </a:extLst>
          </p:cNvPr>
          <p:cNvSpPr>
            <a:spLocks noGrp="1"/>
          </p:cNvSpPr>
          <p:nvPr>
            <p:ph type="title"/>
          </p:nvPr>
        </p:nvSpPr>
        <p:spPr/>
        <p:txBody>
          <a:bodyPr/>
          <a:lstStyle/>
          <a:p>
            <a:r>
              <a:rPr lang="en-IN" b="1" i="0" dirty="0">
                <a:solidFill>
                  <a:srgbClr val="000000"/>
                </a:solidFill>
                <a:effectLst/>
                <a:latin typeface="Helvetica Neue"/>
              </a:rPr>
              <a:t>Silhouette Coefficient Method Plot</a:t>
            </a:r>
            <a:endParaRPr lang="en-IN" dirty="0"/>
          </a:p>
        </p:txBody>
      </p:sp>
      <p:pic>
        <p:nvPicPr>
          <p:cNvPr id="4" name="Content Placeholder 18">
            <a:extLst>
              <a:ext uri="{FF2B5EF4-FFF2-40B4-BE49-F238E27FC236}">
                <a16:creationId xmlns:a16="http://schemas.microsoft.com/office/drawing/2014/main" id="{85986E21-2759-4482-8BBC-74015AA7AB23}"/>
              </a:ext>
            </a:extLst>
          </p:cNvPr>
          <p:cNvPicPr>
            <a:picLocks noGrp="1" noChangeAspect="1"/>
          </p:cNvPicPr>
          <p:nvPr>
            <p:ph idx="1"/>
          </p:nvPr>
        </p:nvPicPr>
        <p:blipFill>
          <a:blip r:embed="rId2"/>
          <a:stretch>
            <a:fillRect/>
          </a:stretch>
        </p:blipFill>
        <p:spPr>
          <a:xfrm>
            <a:off x="3353607" y="2065193"/>
            <a:ext cx="5484785" cy="3742050"/>
          </a:xfrm>
        </p:spPr>
      </p:pic>
    </p:spTree>
    <p:extLst>
      <p:ext uri="{BB962C8B-B14F-4D97-AF65-F5344CB8AC3E}">
        <p14:creationId xmlns:p14="http://schemas.microsoft.com/office/powerpoint/2010/main" val="2775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B016-5948-4E03-A89C-ACF95AF5F7A0}"/>
              </a:ext>
            </a:extLst>
          </p:cNvPr>
          <p:cNvSpPr>
            <a:spLocks noGrp="1"/>
          </p:cNvSpPr>
          <p:nvPr>
            <p:ph type="title"/>
          </p:nvPr>
        </p:nvSpPr>
        <p:spPr/>
        <p:txBody>
          <a:bodyPr>
            <a:normAutofit/>
          </a:bodyPr>
          <a:lstStyle/>
          <a:p>
            <a:r>
              <a:rPr lang="en-IN" sz="3600" dirty="0"/>
              <a:t>K Means Algorithm</a:t>
            </a:r>
          </a:p>
        </p:txBody>
      </p:sp>
      <p:pic>
        <p:nvPicPr>
          <p:cNvPr id="4" name="Content Placeholder 6">
            <a:extLst>
              <a:ext uri="{FF2B5EF4-FFF2-40B4-BE49-F238E27FC236}">
                <a16:creationId xmlns:a16="http://schemas.microsoft.com/office/drawing/2014/main" id="{CBEFC4AE-0806-4BE4-9579-F39D1F44B59D}"/>
              </a:ext>
            </a:extLst>
          </p:cNvPr>
          <p:cNvPicPr>
            <a:picLocks noGrp="1" noChangeAspect="1"/>
          </p:cNvPicPr>
          <p:nvPr>
            <p:ph idx="1"/>
          </p:nvPr>
        </p:nvPicPr>
        <p:blipFill>
          <a:blip r:embed="rId2"/>
          <a:stretch>
            <a:fillRect/>
          </a:stretch>
        </p:blipFill>
        <p:spPr>
          <a:xfrm>
            <a:off x="1295400" y="2335356"/>
            <a:ext cx="9601200" cy="2668891"/>
          </a:xfrm>
        </p:spPr>
      </p:pic>
    </p:spTree>
    <p:extLst>
      <p:ext uri="{BB962C8B-B14F-4D97-AF65-F5344CB8AC3E}">
        <p14:creationId xmlns:p14="http://schemas.microsoft.com/office/powerpoint/2010/main" val="421053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BE88-C561-42CA-9C26-A678893E7F15}"/>
              </a:ext>
            </a:extLst>
          </p:cNvPr>
          <p:cNvSpPr>
            <a:spLocks noGrp="1"/>
          </p:cNvSpPr>
          <p:nvPr>
            <p:ph type="title"/>
          </p:nvPr>
        </p:nvSpPr>
        <p:spPr/>
        <p:txBody>
          <a:bodyPr>
            <a:normAutofit/>
          </a:bodyPr>
          <a:lstStyle/>
          <a:p>
            <a:r>
              <a:rPr lang="en-IN" sz="3600" dirty="0"/>
              <a:t>K Means Plotting </a:t>
            </a:r>
          </a:p>
        </p:txBody>
      </p:sp>
      <p:pic>
        <p:nvPicPr>
          <p:cNvPr id="4" name="Content Placeholder 5">
            <a:extLst>
              <a:ext uri="{FF2B5EF4-FFF2-40B4-BE49-F238E27FC236}">
                <a16:creationId xmlns:a16="http://schemas.microsoft.com/office/drawing/2014/main" id="{2D2E69FD-87CD-424C-91F4-B2B07F11B920}"/>
              </a:ext>
            </a:extLst>
          </p:cNvPr>
          <p:cNvPicPr>
            <a:picLocks noGrp="1" noChangeAspect="1"/>
          </p:cNvPicPr>
          <p:nvPr>
            <p:ph idx="1"/>
          </p:nvPr>
        </p:nvPicPr>
        <p:blipFill>
          <a:blip r:embed="rId2"/>
          <a:stretch>
            <a:fillRect/>
          </a:stretch>
        </p:blipFill>
        <p:spPr>
          <a:xfrm>
            <a:off x="1955331" y="2130175"/>
            <a:ext cx="8595769" cy="3628772"/>
          </a:xfrm>
        </p:spPr>
      </p:pic>
    </p:spTree>
    <p:extLst>
      <p:ext uri="{BB962C8B-B14F-4D97-AF65-F5344CB8AC3E}">
        <p14:creationId xmlns:p14="http://schemas.microsoft.com/office/powerpoint/2010/main" val="223658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59A7-CF76-416A-BE48-60449C7BC046}"/>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4543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0216-71E7-4877-ACF3-C100026474E8}"/>
              </a:ext>
            </a:extLst>
          </p:cNvPr>
          <p:cNvSpPr>
            <a:spLocks noGrp="1"/>
          </p:cNvSpPr>
          <p:nvPr>
            <p:ph type="title"/>
          </p:nvPr>
        </p:nvSpPr>
        <p:spPr/>
        <p:txBody>
          <a:bodyPr/>
          <a:lstStyle/>
          <a:p>
            <a:r>
              <a:rPr lang="en-US" dirty="0"/>
              <a:t>Reading the given dataset</a:t>
            </a:r>
            <a:endParaRPr lang="en-IN" dirty="0"/>
          </a:p>
        </p:txBody>
      </p:sp>
      <p:pic>
        <p:nvPicPr>
          <p:cNvPr id="5" name="Picture 4">
            <a:extLst>
              <a:ext uri="{FF2B5EF4-FFF2-40B4-BE49-F238E27FC236}">
                <a16:creationId xmlns:a16="http://schemas.microsoft.com/office/drawing/2014/main" id="{CBA6B8FA-6351-43D2-9F8F-8CA01930D4ED}"/>
              </a:ext>
            </a:extLst>
          </p:cNvPr>
          <p:cNvPicPr>
            <a:picLocks noChangeAspect="1"/>
          </p:cNvPicPr>
          <p:nvPr/>
        </p:nvPicPr>
        <p:blipFill>
          <a:blip r:embed="rId2"/>
          <a:stretch>
            <a:fillRect/>
          </a:stretch>
        </p:blipFill>
        <p:spPr>
          <a:xfrm>
            <a:off x="1451579" y="2265336"/>
            <a:ext cx="6901729" cy="2327327"/>
          </a:xfrm>
          <a:prstGeom prst="rect">
            <a:avLst/>
          </a:prstGeom>
        </p:spPr>
      </p:pic>
    </p:spTree>
    <p:extLst>
      <p:ext uri="{BB962C8B-B14F-4D97-AF65-F5344CB8AC3E}">
        <p14:creationId xmlns:p14="http://schemas.microsoft.com/office/powerpoint/2010/main" val="338658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E1CA-D16B-4061-90DA-BFA56DB13124}"/>
              </a:ext>
            </a:extLst>
          </p:cNvPr>
          <p:cNvSpPr>
            <a:spLocks noGrp="1"/>
          </p:cNvSpPr>
          <p:nvPr>
            <p:ph type="title"/>
          </p:nvPr>
        </p:nvSpPr>
        <p:spPr>
          <a:xfrm>
            <a:off x="1451579" y="804519"/>
            <a:ext cx="9603275" cy="1049235"/>
          </a:xfrm>
        </p:spPr>
        <p:txBody>
          <a:bodyPr/>
          <a:lstStyle/>
          <a:p>
            <a:r>
              <a:rPr lang="en-US" dirty="0"/>
              <a:t>Basic info of given dataset</a:t>
            </a:r>
            <a:endParaRPr lang="en-IN" dirty="0"/>
          </a:p>
        </p:txBody>
      </p:sp>
      <p:pic>
        <p:nvPicPr>
          <p:cNvPr id="5" name="Picture 4">
            <a:extLst>
              <a:ext uri="{FF2B5EF4-FFF2-40B4-BE49-F238E27FC236}">
                <a16:creationId xmlns:a16="http://schemas.microsoft.com/office/drawing/2014/main" id="{CDF8B520-F362-4105-BABB-70BF13408292}"/>
              </a:ext>
            </a:extLst>
          </p:cNvPr>
          <p:cNvPicPr>
            <a:picLocks noChangeAspect="1"/>
          </p:cNvPicPr>
          <p:nvPr/>
        </p:nvPicPr>
        <p:blipFill>
          <a:blip r:embed="rId2"/>
          <a:stretch>
            <a:fillRect/>
          </a:stretch>
        </p:blipFill>
        <p:spPr>
          <a:xfrm>
            <a:off x="1451578" y="2339919"/>
            <a:ext cx="7676379" cy="2280207"/>
          </a:xfrm>
          <a:prstGeom prst="rect">
            <a:avLst/>
          </a:prstGeom>
        </p:spPr>
      </p:pic>
    </p:spTree>
    <p:extLst>
      <p:ext uri="{BB962C8B-B14F-4D97-AF65-F5344CB8AC3E}">
        <p14:creationId xmlns:p14="http://schemas.microsoft.com/office/powerpoint/2010/main" val="176700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6E62-07CF-4E40-8B20-F0036FFB28C0}"/>
              </a:ext>
            </a:extLst>
          </p:cNvPr>
          <p:cNvSpPr>
            <a:spLocks noGrp="1"/>
          </p:cNvSpPr>
          <p:nvPr>
            <p:ph type="title"/>
          </p:nvPr>
        </p:nvSpPr>
        <p:spPr/>
        <p:txBody>
          <a:bodyPr/>
          <a:lstStyle/>
          <a:p>
            <a:r>
              <a:rPr lang="en-US" dirty="0"/>
              <a:t>Feature details</a:t>
            </a:r>
            <a:endParaRPr lang="en-IN" dirty="0"/>
          </a:p>
        </p:txBody>
      </p:sp>
      <p:sp>
        <p:nvSpPr>
          <p:cNvPr id="3" name="Content Placeholder 2">
            <a:extLst>
              <a:ext uri="{FF2B5EF4-FFF2-40B4-BE49-F238E27FC236}">
                <a16:creationId xmlns:a16="http://schemas.microsoft.com/office/drawing/2014/main" id="{B96922B8-1F8F-4808-8B20-53DB750FEAD5}"/>
              </a:ext>
            </a:extLst>
          </p:cNvPr>
          <p:cNvSpPr>
            <a:spLocks noGrp="1"/>
          </p:cNvSpPr>
          <p:nvPr>
            <p:ph idx="1"/>
          </p:nvPr>
        </p:nvSpPr>
        <p:spPr/>
        <p:txBody>
          <a:bodyPr>
            <a:normAutofit fontScale="92500" lnSpcReduction="10000"/>
          </a:bodyPr>
          <a:lstStyle/>
          <a:p>
            <a:pPr marL="0" indent="0" algn="l">
              <a:buNone/>
            </a:pPr>
            <a:r>
              <a:rPr lang="en-US" b="0" i="0" dirty="0">
                <a:solidFill>
                  <a:srgbClr val="525C65"/>
                </a:solidFill>
                <a:effectLst/>
                <a:latin typeface="Helvetica Neue"/>
              </a:rPr>
              <a:t>This dataset is composed by the following five features:</a:t>
            </a:r>
          </a:p>
          <a:p>
            <a:pPr algn="l"/>
            <a:r>
              <a:rPr lang="en-US" b="1" i="1" dirty="0" err="1">
                <a:solidFill>
                  <a:srgbClr val="525C65"/>
                </a:solidFill>
                <a:effectLst/>
                <a:latin typeface="Helvetica Neue"/>
              </a:rPr>
              <a:t>CustomerID</a:t>
            </a:r>
            <a:r>
              <a:rPr lang="en-US" b="0" i="0" dirty="0">
                <a:solidFill>
                  <a:srgbClr val="525C65"/>
                </a:solidFill>
                <a:effectLst/>
                <a:latin typeface="Helvetica Neue"/>
              </a:rPr>
              <a:t>: Unique ID assigned to the customer</a:t>
            </a:r>
          </a:p>
          <a:p>
            <a:pPr algn="l"/>
            <a:r>
              <a:rPr lang="en-US" b="1" i="1" dirty="0">
                <a:solidFill>
                  <a:srgbClr val="525C65"/>
                </a:solidFill>
                <a:effectLst/>
                <a:latin typeface="Helvetica Neue"/>
              </a:rPr>
              <a:t>Gender</a:t>
            </a:r>
            <a:r>
              <a:rPr lang="en-US" b="0" i="0" dirty="0">
                <a:solidFill>
                  <a:srgbClr val="525C65"/>
                </a:solidFill>
                <a:effectLst/>
                <a:latin typeface="Helvetica Neue"/>
              </a:rPr>
              <a:t>: Gender of the customer</a:t>
            </a:r>
          </a:p>
          <a:p>
            <a:pPr algn="l"/>
            <a:r>
              <a:rPr lang="en-US" b="1" i="1" dirty="0">
                <a:solidFill>
                  <a:srgbClr val="525C65"/>
                </a:solidFill>
                <a:effectLst/>
                <a:latin typeface="Helvetica Neue"/>
              </a:rPr>
              <a:t>Age</a:t>
            </a:r>
            <a:r>
              <a:rPr lang="en-US" b="0" i="0" dirty="0">
                <a:solidFill>
                  <a:srgbClr val="525C65"/>
                </a:solidFill>
                <a:effectLst/>
                <a:latin typeface="Helvetica Neue"/>
              </a:rPr>
              <a:t>: Age of the customer</a:t>
            </a:r>
          </a:p>
          <a:p>
            <a:pPr algn="l"/>
            <a:r>
              <a:rPr lang="en-US" b="1" i="1" dirty="0">
                <a:solidFill>
                  <a:srgbClr val="525C65"/>
                </a:solidFill>
                <a:effectLst/>
                <a:latin typeface="Helvetica Neue"/>
              </a:rPr>
              <a:t>Annual Income (k$)</a:t>
            </a:r>
            <a:r>
              <a:rPr lang="en-US" b="0" i="0" dirty="0">
                <a:solidFill>
                  <a:srgbClr val="525C65"/>
                </a:solidFill>
                <a:effectLst/>
                <a:latin typeface="Helvetica Neue"/>
              </a:rPr>
              <a:t>: Annual Income of the customer</a:t>
            </a:r>
          </a:p>
          <a:p>
            <a:pPr algn="l"/>
            <a:r>
              <a:rPr lang="en-US" b="1" i="1" dirty="0">
                <a:solidFill>
                  <a:srgbClr val="525C65"/>
                </a:solidFill>
                <a:effectLst/>
                <a:latin typeface="Helvetica Neue"/>
              </a:rPr>
              <a:t>Spending Score (1-100)</a:t>
            </a:r>
            <a:r>
              <a:rPr lang="en-US" b="0" i="0" dirty="0">
                <a:solidFill>
                  <a:srgbClr val="525C65"/>
                </a:solidFill>
                <a:effectLst/>
                <a:latin typeface="Helvetica Neue"/>
              </a:rPr>
              <a:t>: Score assigned by the mall based on customer behavior and spending nature.</a:t>
            </a:r>
          </a:p>
          <a:p>
            <a:pPr algn="l"/>
            <a:r>
              <a:rPr lang="en-US" b="0" i="0" dirty="0">
                <a:solidFill>
                  <a:srgbClr val="525C65"/>
                </a:solidFill>
                <a:effectLst/>
                <a:latin typeface="Helvetica Neue"/>
              </a:rPr>
              <a:t>In this particular dataset we have </a:t>
            </a:r>
            <a:r>
              <a:rPr lang="en-US" b="1" i="0" dirty="0">
                <a:solidFill>
                  <a:srgbClr val="525C65"/>
                </a:solidFill>
                <a:effectLst/>
                <a:latin typeface="Helvetica Neue"/>
              </a:rPr>
              <a:t>200</a:t>
            </a:r>
            <a:r>
              <a:rPr lang="en-US" b="0" i="0" dirty="0">
                <a:solidFill>
                  <a:srgbClr val="525C65"/>
                </a:solidFill>
                <a:effectLst/>
                <a:latin typeface="Helvetica Neue"/>
              </a:rPr>
              <a:t> samples to study.</a:t>
            </a:r>
          </a:p>
        </p:txBody>
      </p:sp>
    </p:spTree>
    <p:extLst>
      <p:ext uri="{BB962C8B-B14F-4D97-AF65-F5344CB8AC3E}">
        <p14:creationId xmlns:p14="http://schemas.microsoft.com/office/powerpoint/2010/main" val="173026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1473-16AE-4EFF-B78C-7162B45CE577}"/>
              </a:ext>
            </a:extLst>
          </p:cNvPr>
          <p:cNvSpPr>
            <a:spLocks noGrp="1"/>
          </p:cNvSpPr>
          <p:nvPr>
            <p:ph type="title"/>
          </p:nvPr>
        </p:nvSpPr>
        <p:spPr/>
        <p:txBody>
          <a:bodyPr/>
          <a:lstStyle/>
          <a:p>
            <a:r>
              <a:rPr lang="en-IN" dirty="0"/>
              <a:t>Description of the dataset</a:t>
            </a:r>
          </a:p>
        </p:txBody>
      </p:sp>
      <p:pic>
        <p:nvPicPr>
          <p:cNvPr id="5" name="Picture 4">
            <a:extLst>
              <a:ext uri="{FF2B5EF4-FFF2-40B4-BE49-F238E27FC236}">
                <a16:creationId xmlns:a16="http://schemas.microsoft.com/office/drawing/2014/main" id="{76A4B82A-6E14-480E-B345-D9BC243A819E}"/>
              </a:ext>
            </a:extLst>
          </p:cNvPr>
          <p:cNvPicPr>
            <a:picLocks noChangeAspect="1"/>
          </p:cNvPicPr>
          <p:nvPr/>
        </p:nvPicPr>
        <p:blipFill>
          <a:blip r:embed="rId2"/>
          <a:stretch>
            <a:fillRect/>
          </a:stretch>
        </p:blipFill>
        <p:spPr>
          <a:xfrm>
            <a:off x="1451579" y="2419664"/>
            <a:ext cx="6505305" cy="2584583"/>
          </a:xfrm>
          <a:prstGeom prst="rect">
            <a:avLst/>
          </a:prstGeom>
        </p:spPr>
      </p:pic>
    </p:spTree>
    <p:extLst>
      <p:ext uri="{BB962C8B-B14F-4D97-AF65-F5344CB8AC3E}">
        <p14:creationId xmlns:p14="http://schemas.microsoft.com/office/powerpoint/2010/main" val="171895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C895-3AFB-43A0-A76A-0BF13BD42683}"/>
              </a:ext>
            </a:extLst>
          </p:cNvPr>
          <p:cNvSpPr>
            <a:spLocks noGrp="1"/>
          </p:cNvSpPr>
          <p:nvPr>
            <p:ph type="title"/>
          </p:nvPr>
        </p:nvSpPr>
        <p:spPr/>
        <p:txBody>
          <a:bodyPr/>
          <a:lstStyle/>
          <a:p>
            <a:r>
              <a:rPr lang="en-IN" dirty="0"/>
              <a:t>Checking for null &amp; duplicate values</a:t>
            </a:r>
          </a:p>
        </p:txBody>
      </p:sp>
      <p:pic>
        <p:nvPicPr>
          <p:cNvPr id="5" name="Picture 4">
            <a:extLst>
              <a:ext uri="{FF2B5EF4-FFF2-40B4-BE49-F238E27FC236}">
                <a16:creationId xmlns:a16="http://schemas.microsoft.com/office/drawing/2014/main" id="{FD2EB246-64B9-472C-8660-EE4A8D855257}"/>
              </a:ext>
            </a:extLst>
          </p:cNvPr>
          <p:cNvPicPr>
            <a:picLocks noChangeAspect="1"/>
          </p:cNvPicPr>
          <p:nvPr/>
        </p:nvPicPr>
        <p:blipFill>
          <a:blip r:embed="rId2"/>
          <a:stretch>
            <a:fillRect/>
          </a:stretch>
        </p:blipFill>
        <p:spPr>
          <a:xfrm>
            <a:off x="1451579" y="2508588"/>
            <a:ext cx="6393010" cy="2295234"/>
          </a:xfrm>
          <a:prstGeom prst="rect">
            <a:avLst/>
          </a:prstGeom>
        </p:spPr>
      </p:pic>
    </p:spTree>
    <p:extLst>
      <p:ext uri="{BB962C8B-B14F-4D97-AF65-F5344CB8AC3E}">
        <p14:creationId xmlns:p14="http://schemas.microsoft.com/office/powerpoint/2010/main" val="203614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E53C-3C3C-4DCB-AE10-88ABB346EC3C}"/>
              </a:ext>
            </a:extLst>
          </p:cNvPr>
          <p:cNvSpPr>
            <a:spLocks noGrp="1"/>
          </p:cNvSpPr>
          <p:nvPr>
            <p:ph type="title"/>
          </p:nvPr>
        </p:nvSpPr>
        <p:spPr/>
        <p:txBody>
          <a:bodyPr/>
          <a:lstStyle/>
          <a:p>
            <a:r>
              <a:rPr lang="en-IN" dirty="0"/>
              <a:t>Dropping unwanted features for our analysis</a:t>
            </a:r>
          </a:p>
        </p:txBody>
      </p:sp>
      <p:pic>
        <p:nvPicPr>
          <p:cNvPr id="4" name="Content Placeholder 4">
            <a:extLst>
              <a:ext uri="{FF2B5EF4-FFF2-40B4-BE49-F238E27FC236}">
                <a16:creationId xmlns:a16="http://schemas.microsoft.com/office/drawing/2014/main" id="{65196BBA-C9E1-47E6-8330-424EA1292C8C}"/>
              </a:ext>
            </a:extLst>
          </p:cNvPr>
          <p:cNvPicPr>
            <a:picLocks noGrp="1" noChangeAspect="1"/>
          </p:cNvPicPr>
          <p:nvPr>
            <p:ph idx="1"/>
          </p:nvPr>
        </p:nvPicPr>
        <p:blipFill>
          <a:blip r:embed="rId2"/>
          <a:stretch>
            <a:fillRect/>
          </a:stretch>
        </p:blipFill>
        <p:spPr>
          <a:xfrm>
            <a:off x="1451580" y="2125579"/>
            <a:ext cx="8494526" cy="3320476"/>
          </a:xfrm>
        </p:spPr>
      </p:pic>
    </p:spTree>
    <p:extLst>
      <p:ext uri="{BB962C8B-B14F-4D97-AF65-F5344CB8AC3E}">
        <p14:creationId xmlns:p14="http://schemas.microsoft.com/office/powerpoint/2010/main" val="365898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563</TotalTime>
  <Words>545</Words>
  <Application>Microsoft Office PowerPoint</Application>
  <PresentationFormat>Widescreen</PresentationFormat>
  <Paragraphs>62</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Georgia</vt:lpstr>
      <vt:lpstr>Gill Sans MT</vt:lpstr>
      <vt:lpstr>Helvetica Neue</vt:lpstr>
      <vt:lpstr>medium-content-serif-font</vt:lpstr>
      <vt:lpstr>Gallery</vt:lpstr>
      <vt:lpstr>Customer Segmentation</vt:lpstr>
      <vt:lpstr>motivation</vt:lpstr>
      <vt:lpstr>Aim</vt:lpstr>
      <vt:lpstr>Reading the given dataset</vt:lpstr>
      <vt:lpstr>Basic info of given dataset</vt:lpstr>
      <vt:lpstr>Feature details</vt:lpstr>
      <vt:lpstr>Description of the dataset</vt:lpstr>
      <vt:lpstr>Checking for null &amp; duplicate values</vt:lpstr>
      <vt:lpstr>Dropping unwanted features for our analysis</vt:lpstr>
      <vt:lpstr>Visualization</vt:lpstr>
      <vt:lpstr>What’s the percentage of Male &amp; Female in total customers?</vt:lpstr>
      <vt:lpstr>FREQUENCY DISTRIBUTION </vt:lpstr>
      <vt:lpstr>Which age group earns more income? </vt:lpstr>
      <vt:lpstr>Will spending score decrease after certain age?</vt:lpstr>
      <vt:lpstr>Are there any clusters in annual income and spending score ?</vt:lpstr>
      <vt:lpstr>clustering</vt:lpstr>
      <vt:lpstr>What is clustering ?</vt:lpstr>
      <vt:lpstr>What is K-Means Clustering?</vt:lpstr>
      <vt:lpstr>Pictorial representation of k means algorithm</vt:lpstr>
      <vt:lpstr>How to choose K(centroids) for clustering ?</vt:lpstr>
      <vt:lpstr>Clustering for 2 Features </vt:lpstr>
      <vt:lpstr>Elbow Method </vt:lpstr>
      <vt:lpstr>Elbow Method Plot</vt:lpstr>
      <vt:lpstr>Silhouette Coefficient Method</vt:lpstr>
      <vt:lpstr>Silhouette Coefficient Method Plot</vt:lpstr>
      <vt:lpstr>K Means Algorithm</vt:lpstr>
      <vt:lpstr>K Means Plotting </vt:lpstr>
      <vt:lpstr>Before &amp; After Applying  K-Means </vt:lpstr>
      <vt:lpstr>Clustering for 3 Features </vt:lpstr>
      <vt:lpstr>Selecting  the 3 important features</vt:lpstr>
      <vt:lpstr>Elbow Method </vt:lpstr>
      <vt:lpstr>Elbow Method Plot</vt:lpstr>
      <vt:lpstr>Silhouette Coefficient Method</vt:lpstr>
      <vt:lpstr>Silhouette Coefficient Method Plot</vt:lpstr>
      <vt:lpstr>K Means Algorithm</vt:lpstr>
      <vt:lpstr>K Means Plotting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mohammed touseef</dc:creator>
  <cp:lastModifiedBy>mohammed touseef</cp:lastModifiedBy>
  <cp:revision>12</cp:revision>
  <dcterms:created xsi:type="dcterms:W3CDTF">2021-05-20T10:10:26Z</dcterms:created>
  <dcterms:modified xsi:type="dcterms:W3CDTF">2021-05-20T19:34:02Z</dcterms:modified>
</cp:coreProperties>
</file>