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1"/>
  </p:sldMasterIdLst>
  <p:notesMasterIdLst>
    <p:notesMasterId r:id="rId66"/>
  </p:notesMasterIdLst>
  <p:handoutMasterIdLst>
    <p:handoutMasterId r:id="rId67"/>
  </p:handoutMasterIdLst>
  <p:sldIdLst>
    <p:sldId id="291" r:id="rId2"/>
    <p:sldId id="388" r:id="rId3"/>
    <p:sldId id="387" r:id="rId4"/>
    <p:sldId id="440" r:id="rId5"/>
    <p:sldId id="438" r:id="rId6"/>
    <p:sldId id="441" r:id="rId7"/>
    <p:sldId id="439" r:id="rId8"/>
    <p:sldId id="383"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37" r:id="rId22"/>
    <p:sldId id="403" r:id="rId23"/>
    <p:sldId id="433" r:id="rId24"/>
    <p:sldId id="434" r:id="rId25"/>
    <p:sldId id="435" r:id="rId26"/>
    <p:sldId id="436" r:id="rId27"/>
    <p:sldId id="404" r:id="rId28"/>
    <p:sldId id="405" r:id="rId29"/>
    <p:sldId id="406" r:id="rId30"/>
    <p:sldId id="407" r:id="rId31"/>
    <p:sldId id="444" r:id="rId32"/>
    <p:sldId id="445" r:id="rId33"/>
    <p:sldId id="408" r:id="rId34"/>
    <p:sldId id="409" r:id="rId35"/>
    <p:sldId id="410" r:id="rId36"/>
    <p:sldId id="411" r:id="rId37"/>
    <p:sldId id="412" r:id="rId38"/>
    <p:sldId id="413" r:id="rId39"/>
    <p:sldId id="414" r:id="rId40"/>
    <p:sldId id="384" r:id="rId41"/>
    <p:sldId id="415" r:id="rId42"/>
    <p:sldId id="416" r:id="rId43"/>
    <p:sldId id="417" r:id="rId44"/>
    <p:sldId id="418" r:id="rId45"/>
    <p:sldId id="420" r:id="rId46"/>
    <p:sldId id="419" r:id="rId47"/>
    <p:sldId id="421" r:id="rId48"/>
    <p:sldId id="422" r:id="rId49"/>
    <p:sldId id="386" r:id="rId50"/>
    <p:sldId id="430" r:id="rId51"/>
    <p:sldId id="431" r:id="rId52"/>
    <p:sldId id="432" r:id="rId53"/>
    <p:sldId id="385" r:id="rId54"/>
    <p:sldId id="423" r:id="rId55"/>
    <p:sldId id="425" r:id="rId56"/>
    <p:sldId id="424" r:id="rId57"/>
    <p:sldId id="426" r:id="rId58"/>
    <p:sldId id="390" r:id="rId59"/>
    <p:sldId id="427" r:id="rId60"/>
    <p:sldId id="428" r:id="rId61"/>
    <p:sldId id="429" r:id="rId62"/>
    <p:sldId id="442" r:id="rId63"/>
    <p:sldId id="443" r:id="rId64"/>
    <p:sldId id="382" r:id="rId6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40FF"/>
    <a:srgbClr val="0096FF"/>
    <a:srgbClr val="FF85FF"/>
    <a:srgbClr val="8EFA00"/>
    <a:srgbClr val="FF2F92"/>
    <a:srgbClr val="00FFFF"/>
    <a:srgbClr val="FF00FF"/>
    <a:srgbClr val="666666"/>
    <a:srgbClr val="12C0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08"/>
    <p:restoredTop sz="95863" autoAdjust="0"/>
  </p:normalViewPr>
  <p:slideViewPr>
    <p:cSldViewPr snapToGrid="0" snapToObjects="1">
      <p:cViewPr varScale="1">
        <p:scale>
          <a:sx n="164" d="100"/>
          <a:sy n="164" d="100"/>
        </p:scale>
        <p:origin x="1392" y="168"/>
      </p:cViewPr>
      <p:guideLst>
        <p:guide orient="horz" pos="2160"/>
        <p:guide pos="2880"/>
      </p:guideLst>
    </p:cSldViewPr>
  </p:slideViewPr>
  <p:notesTextViewPr>
    <p:cViewPr>
      <p:scale>
        <a:sx n="100" d="100"/>
        <a:sy n="100" d="100"/>
      </p:scale>
      <p:origin x="0" y="0"/>
    </p:cViewPr>
  </p:notesTextViewPr>
  <p:sorterViewPr>
    <p:cViewPr>
      <p:scale>
        <a:sx n="93" d="100"/>
        <a:sy n="93" d="100"/>
      </p:scale>
      <p:origin x="0" y="1024"/>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latin typeface="Helvetica Neue"/>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59E9C73-7408-CE4A-BE64-A39EF0512C4D}" type="datetimeFigureOut">
              <a:rPr lang="en-US">
                <a:latin typeface="Helvetica Neue"/>
              </a:rPr>
              <a:pPr>
                <a:defRPr/>
              </a:pPr>
              <a:t>4/25/17</a:t>
            </a:fld>
            <a:endParaRPr lang="en-US" dirty="0">
              <a:latin typeface="Helvetica Neue"/>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latin typeface="Helvetica Neue"/>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F8A1B96-4F4A-7240-847A-39BF585E903C}" type="slidenum">
              <a:rPr>
                <a:latin typeface="Helvetica Neue"/>
              </a:rPr>
              <a:pPr>
                <a:defRPr/>
              </a:pPr>
              <a:t>‹#›</a:t>
            </a:fld>
            <a:endParaRPr lang="en-US" dirty="0">
              <a:latin typeface="Helvetica Neue"/>
            </a:endParaRPr>
          </a:p>
        </p:txBody>
      </p:sp>
    </p:spTree>
    <p:extLst>
      <p:ext uri="{BB962C8B-B14F-4D97-AF65-F5344CB8AC3E}">
        <p14:creationId xmlns:p14="http://schemas.microsoft.com/office/powerpoint/2010/main" val="6093151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Neue"/>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Helvetica Neue"/>
                <a:ea typeface="+mn-ea"/>
                <a:cs typeface="+mn-cs"/>
              </a:defRPr>
            </a:lvl1pPr>
          </a:lstStyle>
          <a:p>
            <a:pPr>
              <a:defRPr/>
            </a:pPr>
            <a:fld id="{9CA272A9-1517-1846-8491-82658F1F5AC9}" type="datetimeFigureOut">
              <a:rPr lang="en-US"/>
              <a:pPr>
                <a:defRPr/>
              </a:pPr>
              <a:t>4/25/17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Neue"/>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Helvetica Neue"/>
                <a:ea typeface="+mn-ea"/>
                <a:cs typeface="+mn-cs"/>
              </a:defRPr>
            </a:lvl1pPr>
          </a:lstStyle>
          <a:p>
            <a:pPr>
              <a:defRPr/>
            </a:pPr>
            <a:fld id="{E426EC7F-1DFC-3842-A23C-F50F51EE2536}" type="slidenum">
              <a:rPr lang="en-US"/>
              <a:pPr>
                <a:defRPr/>
              </a:pPr>
              <a:t>‹#›</a:t>
            </a:fld>
            <a:endParaRPr lang="en-US" dirty="0"/>
          </a:p>
        </p:txBody>
      </p:sp>
    </p:spTree>
    <p:extLst>
      <p:ext uri="{BB962C8B-B14F-4D97-AF65-F5344CB8AC3E}">
        <p14:creationId xmlns:p14="http://schemas.microsoft.com/office/powerpoint/2010/main" val="370110444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Helvetica Neue"/>
        <a:ea typeface="Helvetica Neue"/>
        <a:cs typeface="Helvetica Neue"/>
      </a:defRPr>
    </a:lvl1pPr>
    <a:lvl2pPr marL="457200" algn="l" defTabSz="457200" rtl="0" eaLnBrk="0" fontAlgn="base" hangingPunct="0">
      <a:spcBef>
        <a:spcPct val="30000"/>
      </a:spcBef>
      <a:spcAft>
        <a:spcPct val="0"/>
      </a:spcAft>
      <a:defRPr sz="1200" kern="1200">
        <a:solidFill>
          <a:schemeClr val="tx1"/>
        </a:solidFill>
        <a:latin typeface="Helvetica Neue"/>
        <a:ea typeface="Helvetica Neue"/>
        <a:cs typeface="+mn-cs"/>
      </a:defRPr>
    </a:lvl2pPr>
    <a:lvl3pPr marL="914400" algn="l" defTabSz="457200" rtl="0" eaLnBrk="0" fontAlgn="base" hangingPunct="0">
      <a:spcBef>
        <a:spcPct val="30000"/>
      </a:spcBef>
      <a:spcAft>
        <a:spcPct val="0"/>
      </a:spcAft>
      <a:defRPr sz="1200" kern="1200">
        <a:solidFill>
          <a:schemeClr val="tx1"/>
        </a:solidFill>
        <a:latin typeface="Helvetica Neue"/>
        <a:ea typeface="Helvetica Neue"/>
        <a:cs typeface="+mn-cs"/>
      </a:defRPr>
    </a:lvl3pPr>
    <a:lvl4pPr marL="1371600" algn="l" defTabSz="457200" rtl="0" eaLnBrk="0" fontAlgn="base" hangingPunct="0">
      <a:spcBef>
        <a:spcPct val="30000"/>
      </a:spcBef>
      <a:spcAft>
        <a:spcPct val="0"/>
      </a:spcAft>
      <a:defRPr sz="1200" kern="1200">
        <a:solidFill>
          <a:schemeClr val="tx1"/>
        </a:solidFill>
        <a:latin typeface="Helvetica Neue"/>
        <a:ea typeface="Helvetica Neue"/>
        <a:cs typeface="+mn-cs"/>
      </a:defRPr>
    </a:lvl4pPr>
    <a:lvl5pPr marL="1828800" algn="l" defTabSz="457200" rtl="0" eaLnBrk="0" fontAlgn="base" hangingPunct="0">
      <a:spcBef>
        <a:spcPct val="30000"/>
      </a:spcBef>
      <a:spcAft>
        <a:spcPct val="0"/>
      </a:spcAft>
      <a:defRPr sz="1200" kern="1200">
        <a:solidFill>
          <a:schemeClr val="tx1"/>
        </a:solidFill>
        <a:latin typeface="Helvetica Neue"/>
        <a:ea typeface="Helvetica Neue"/>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6EC7F-1DFC-3842-A23C-F50F51EE2536}" type="slidenum">
              <a:rPr lang="en-US" smtClean="0"/>
              <a:pPr>
                <a:defRPr/>
              </a:pPr>
              <a:t>41</a:t>
            </a:fld>
            <a:endParaRPr lang="en-US" dirty="0"/>
          </a:p>
        </p:txBody>
      </p:sp>
    </p:spTree>
    <p:extLst>
      <p:ext uri="{BB962C8B-B14F-4D97-AF65-F5344CB8AC3E}">
        <p14:creationId xmlns:p14="http://schemas.microsoft.com/office/powerpoint/2010/main" val="453447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6EC7F-1DFC-3842-A23C-F50F51EE2536}" type="slidenum">
              <a:rPr lang="en-US" smtClean="0"/>
              <a:pPr>
                <a:defRPr/>
              </a:pPr>
              <a:t>49</a:t>
            </a:fld>
            <a:endParaRPr lang="en-US" dirty="0"/>
          </a:p>
        </p:txBody>
      </p:sp>
    </p:spTree>
    <p:extLst>
      <p:ext uri="{BB962C8B-B14F-4D97-AF65-F5344CB8AC3E}">
        <p14:creationId xmlns:p14="http://schemas.microsoft.com/office/powerpoint/2010/main" val="1125429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358775" y="294704"/>
            <a:ext cx="7290377" cy="63150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5" name="Footer Placeholder 3"/>
          <p:cNvSpPr>
            <a:spLocks noGrp="1"/>
          </p:cNvSpPr>
          <p:nvPr>
            <p:ph type="ftr" sz="quarter" idx="3"/>
          </p:nvPr>
        </p:nvSpPr>
        <p:spPr>
          <a:xfrm>
            <a:off x="358775" y="6595976"/>
            <a:ext cx="7911494" cy="253523"/>
          </a:xfrm>
          <a:prstGeom prst="rect">
            <a:avLst/>
          </a:prstGeom>
        </p:spPr>
        <p:txBody>
          <a:bodyPr/>
          <a:lstStyle>
            <a:lvl1pPr>
              <a:defRPr sz="1100" b="0" i="0">
                <a:solidFill>
                  <a:schemeClr val="bg1">
                    <a:lumMod val="50000"/>
                  </a:schemeClr>
                </a:solidFill>
                <a:latin typeface="Helvetica Neue Light" charset="0"/>
                <a:ea typeface="Helvetica Neue Light" charset="0"/>
                <a:cs typeface="Helvetica Neue Light" charset="0"/>
              </a:defRPr>
            </a:lvl1pPr>
          </a:lstStyle>
          <a:p>
            <a:pPr>
              <a:defRPr/>
            </a:pPr>
            <a:r>
              <a:rPr lang="en-US" smtClean="0"/>
              <a:t>Content subject to restrictions on cover page.</a:t>
            </a:r>
            <a:endParaRPr lang="en-US" dirty="0"/>
          </a:p>
        </p:txBody>
      </p:sp>
    </p:spTree>
    <p:extLst>
      <p:ext uri="{BB962C8B-B14F-4D97-AF65-F5344CB8AC3E}">
        <p14:creationId xmlns:p14="http://schemas.microsoft.com/office/powerpoint/2010/main" val="79313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62281"/>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 y="3386421"/>
            <a:ext cx="7772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79400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141326"/>
            <a:ext cx="8424863" cy="53610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Placeholder 1"/>
          <p:cNvSpPr>
            <a:spLocks noGrp="1"/>
          </p:cNvSpPr>
          <p:nvPr>
            <p:ph type="title"/>
          </p:nvPr>
        </p:nvSpPr>
        <p:spPr bwMode="auto">
          <a:xfrm>
            <a:off x="358775" y="294704"/>
            <a:ext cx="7284497" cy="63150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6" name="Footer Placeholder 3"/>
          <p:cNvSpPr>
            <a:spLocks noGrp="1"/>
          </p:cNvSpPr>
          <p:nvPr>
            <p:ph type="ftr" sz="quarter" idx="3"/>
          </p:nvPr>
        </p:nvSpPr>
        <p:spPr>
          <a:xfrm>
            <a:off x="358775" y="6595976"/>
            <a:ext cx="7911494" cy="253523"/>
          </a:xfrm>
          <a:prstGeom prst="rect">
            <a:avLst/>
          </a:prstGeom>
        </p:spPr>
        <p:txBody>
          <a:bodyPr/>
          <a:lstStyle>
            <a:lvl1pPr>
              <a:defRPr sz="1100" b="0" i="0">
                <a:solidFill>
                  <a:schemeClr val="bg1">
                    <a:lumMod val="50000"/>
                  </a:schemeClr>
                </a:solidFill>
                <a:latin typeface="Helvetica Neue Light" charset="0"/>
                <a:ea typeface="Helvetica Neue Light" charset="0"/>
                <a:cs typeface="Helvetica Neue Light" charset="0"/>
              </a:defRPr>
            </a:lvl1pPr>
          </a:lstStyle>
          <a:p>
            <a:pPr>
              <a:defRPr/>
            </a:pPr>
            <a:r>
              <a:rPr lang="en-US" smtClean="0"/>
              <a:t>Content subject to restrictions on cover page.</a:t>
            </a:r>
            <a:endParaRPr lang="en-US" dirty="0"/>
          </a:p>
        </p:txBody>
      </p:sp>
    </p:spTree>
    <p:extLst>
      <p:ext uri="{BB962C8B-B14F-4D97-AF65-F5344CB8AC3E}">
        <p14:creationId xmlns:p14="http://schemas.microsoft.com/office/powerpoint/2010/main" val="140952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p:cNvSpPr>
            <a:spLocks noGrp="1"/>
          </p:cNvSpPr>
          <p:nvPr>
            <p:ph type="ftr" sz="quarter" idx="3"/>
          </p:nvPr>
        </p:nvSpPr>
        <p:spPr>
          <a:xfrm>
            <a:off x="358775" y="6595976"/>
            <a:ext cx="7911494" cy="253523"/>
          </a:xfrm>
          <a:prstGeom prst="rect">
            <a:avLst/>
          </a:prstGeom>
        </p:spPr>
        <p:txBody>
          <a:bodyPr/>
          <a:lstStyle>
            <a:lvl1pPr>
              <a:defRPr sz="1100" b="0" i="0">
                <a:solidFill>
                  <a:schemeClr val="bg1">
                    <a:lumMod val="50000"/>
                  </a:schemeClr>
                </a:solidFill>
                <a:latin typeface="Helvetica Neue Light" charset="0"/>
                <a:ea typeface="Helvetica Neue Light" charset="0"/>
                <a:cs typeface="Helvetica Neue Light" charset="0"/>
              </a:defRPr>
            </a:lvl1pPr>
          </a:lstStyle>
          <a:p>
            <a:pPr>
              <a:defRPr/>
            </a:pPr>
            <a:r>
              <a:rPr lang="en-US" smtClean="0"/>
              <a:t>Content subject to restrictions on cover page.</a:t>
            </a:r>
            <a:endParaRPr lang="en-US" dirty="0"/>
          </a:p>
        </p:txBody>
      </p:sp>
    </p:spTree>
    <p:extLst>
      <p:ext uri="{BB962C8B-B14F-4D97-AF65-F5344CB8AC3E}">
        <p14:creationId xmlns:p14="http://schemas.microsoft.com/office/powerpoint/2010/main" val="9380093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58775" y="234800"/>
            <a:ext cx="8424863" cy="54642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7" name="Text Placeholder 2"/>
          <p:cNvSpPr>
            <a:spLocks noGrp="1"/>
          </p:cNvSpPr>
          <p:nvPr>
            <p:ph type="body" idx="1"/>
          </p:nvPr>
        </p:nvSpPr>
        <p:spPr bwMode="auto">
          <a:xfrm>
            <a:off x="358775" y="1048545"/>
            <a:ext cx="8424863" cy="5427327"/>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8222667" y="6597649"/>
            <a:ext cx="579463" cy="261610"/>
          </a:xfrm>
          <a:prstGeom prst="rect">
            <a:avLst/>
          </a:prstGeom>
          <a:noFill/>
        </p:spPr>
        <p:txBody>
          <a:bodyPr wrap="square" rtlCol="0">
            <a:spAutoFit/>
          </a:bodyPr>
          <a:lstStyle/>
          <a:p>
            <a:pPr algn="r"/>
            <a:fld id="{CB6D9A88-F119-9045-8212-FF9AA0BCD4DC}" type="slidenum">
              <a:rPr lang="en-US" sz="1100" smtClean="0">
                <a:solidFill>
                  <a:prstClr val="white">
                    <a:lumMod val="50000"/>
                  </a:prstClr>
                </a:solidFill>
              </a:rPr>
              <a:pPr algn="r"/>
              <a:t>‹#›</a:t>
            </a:fld>
            <a:endParaRPr lang="en-US" sz="1100" dirty="0">
              <a:solidFill>
                <a:prstClr val="white">
                  <a:lumMod val="50000"/>
                </a:prstClr>
              </a:solidFill>
            </a:endParaRPr>
          </a:p>
        </p:txBody>
      </p:sp>
      <p:sp>
        <p:nvSpPr>
          <p:cNvPr id="11" name="Rectangle 10"/>
          <p:cNvSpPr/>
          <p:nvPr/>
        </p:nvSpPr>
        <p:spPr>
          <a:xfrm>
            <a:off x="358775" y="839386"/>
            <a:ext cx="8432800" cy="6548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endParaRPr>
          </a:p>
        </p:txBody>
      </p:sp>
      <p:grpSp>
        <p:nvGrpSpPr>
          <p:cNvPr id="12" name="Group 11"/>
          <p:cNvGrpSpPr/>
          <p:nvPr/>
        </p:nvGrpSpPr>
        <p:grpSpPr>
          <a:xfrm>
            <a:off x="7538226" y="635001"/>
            <a:ext cx="983956" cy="293210"/>
            <a:chOff x="7379115" y="638391"/>
            <a:chExt cx="961196" cy="286429"/>
          </a:xfrm>
        </p:grpSpPr>
        <p:sp>
          <p:nvSpPr>
            <p:cNvPr id="13" name="Trapezoid 12"/>
            <p:cNvSpPr/>
            <p:nvPr/>
          </p:nvSpPr>
          <p:spPr bwMode="auto">
            <a:xfrm>
              <a:off x="7379115" y="796816"/>
              <a:ext cx="961196" cy="128004"/>
            </a:xfrm>
            <a:prstGeom prst="trapezoid">
              <a:avLst>
                <a:gd name="adj" fmla="val 53101"/>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endParaRPr>
            </a:p>
          </p:txBody>
        </p:sp>
        <p:pic>
          <p:nvPicPr>
            <p:cNvPr id="14" name="Picture 13" descr="JPL_StackedLogo_forLightBkg_cmyk.eps"/>
            <p:cNvPicPr>
              <a:picLocks noChangeAspect="1"/>
            </p:cNvPicPr>
            <p:nvPr/>
          </p:nvPicPr>
          <p:blipFill rotWithShape="1">
            <a:blip r:embed="rId6" cstate="email">
              <a:extLst>
                <a:ext uri="{28A0092B-C50C-407E-A947-70E740481C1C}">
                  <a14:useLocalDpi xmlns:a14="http://schemas.microsoft.com/office/drawing/2010/main"/>
                </a:ext>
              </a:extLst>
            </a:blip>
            <a:srcRect b="34791"/>
            <a:stretch/>
          </p:blipFill>
          <p:spPr>
            <a:xfrm>
              <a:off x="7428916" y="638391"/>
              <a:ext cx="869284" cy="277266"/>
            </a:xfrm>
            <a:prstGeom prst="rect">
              <a:avLst/>
            </a:prstGeom>
          </p:spPr>
        </p:pic>
      </p:grpSp>
      <p:sp>
        <p:nvSpPr>
          <p:cNvPr id="15" name="Footer Placeholder 3"/>
          <p:cNvSpPr>
            <a:spLocks noGrp="1"/>
          </p:cNvSpPr>
          <p:nvPr>
            <p:ph type="ftr" sz="quarter" idx="3"/>
          </p:nvPr>
        </p:nvSpPr>
        <p:spPr>
          <a:xfrm>
            <a:off x="358775" y="6595976"/>
            <a:ext cx="7911494" cy="253523"/>
          </a:xfrm>
          <a:prstGeom prst="rect">
            <a:avLst/>
          </a:prstGeom>
        </p:spPr>
        <p:txBody>
          <a:bodyPr/>
          <a:lstStyle>
            <a:lvl1pPr>
              <a:defRPr sz="1100" b="0" i="0">
                <a:solidFill>
                  <a:schemeClr val="bg1">
                    <a:lumMod val="50000"/>
                  </a:schemeClr>
                </a:solidFill>
                <a:latin typeface="Helvetica Neue Light" charset="0"/>
                <a:ea typeface="Helvetica Neue Light" charset="0"/>
                <a:cs typeface="Helvetica Neue Light" charset="0"/>
              </a:defRPr>
            </a:lvl1pPr>
          </a:lstStyle>
          <a:p>
            <a:pPr>
              <a:defRPr/>
            </a:pPr>
            <a:r>
              <a:rPr lang="en-US" smtClean="0"/>
              <a:t>Content subject to restrictions on cover page.</a:t>
            </a:r>
            <a:endParaRPr lang="en-US" dirty="0"/>
          </a:p>
        </p:txBody>
      </p:sp>
    </p:spTree>
    <p:extLst>
      <p:ext uri="{BB962C8B-B14F-4D97-AF65-F5344CB8AC3E}">
        <p14:creationId xmlns:p14="http://schemas.microsoft.com/office/powerpoint/2010/main" val="19911507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6" r:id="rId3"/>
    <p:sldLayoutId id="2147483767"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2800" kern="1200">
          <a:solidFill>
            <a:srgbClr val="666666"/>
          </a:solidFill>
          <a:latin typeface="Helvetica Neue"/>
          <a:ea typeface="ＭＳ Ｐゴシック" charset="0"/>
          <a:cs typeface="Helvetica Neue"/>
        </a:defRPr>
      </a:lvl1pPr>
      <a:lvl2pPr algn="l" defTabSz="457200" rtl="0" eaLnBrk="1" fontAlgn="base" hangingPunct="1">
        <a:spcBef>
          <a:spcPct val="0"/>
        </a:spcBef>
        <a:spcAft>
          <a:spcPct val="0"/>
        </a:spcAft>
        <a:defRPr sz="3200">
          <a:solidFill>
            <a:srgbClr val="666666"/>
          </a:solidFill>
          <a:latin typeface="Helvetica Neue" charset="0"/>
          <a:ea typeface="ＭＳ Ｐゴシック" charset="0"/>
        </a:defRPr>
      </a:lvl2pPr>
      <a:lvl3pPr algn="l" defTabSz="457200" rtl="0" eaLnBrk="1" fontAlgn="base" hangingPunct="1">
        <a:spcBef>
          <a:spcPct val="0"/>
        </a:spcBef>
        <a:spcAft>
          <a:spcPct val="0"/>
        </a:spcAft>
        <a:defRPr sz="3200">
          <a:solidFill>
            <a:srgbClr val="666666"/>
          </a:solidFill>
          <a:latin typeface="Helvetica Neue" charset="0"/>
          <a:ea typeface="ＭＳ Ｐゴシック" charset="0"/>
        </a:defRPr>
      </a:lvl3pPr>
      <a:lvl4pPr algn="l" defTabSz="457200" rtl="0" eaLnBrk="1" fontAlgn="base" hangingPunct="1">
        <a:spcBef>
          <a:spcPct val="0"/>
        </a:spcBef>
        <a:spcAft>
          <a:spcPct val="0"/>
        </a:spcAft>
        <a:defRPr sz="3200">
          <a:solidFill>
            <a:srgbClr val="666666"/>
          </a:solidFill>
          <a:latin typeface="Helvetica Neue" charset="0"/>
          <a:ea typeface="ＭＳ Ｐゴシック" charset="0"/>
        </a:defRPr>
      </a:lvl4pPr>
      <a:lvl5pPr algn="l" defTabSz="457200" rtl="0" eaLnBrk="1" fontAlgn="base" hangingPunct="1">
        <a:spcBef>
          <a:spcPct val="0"/>
        </a:spcBef>
        <a:spcAft>
          <a:spcPct val="0"/>
        </a:spcAft>
        <a:defRPr sz="3200">
          <a:solidFill>
            <a:srgbClr val="666666"/>
          </a:solidFill>
          <a:latin typeface="Helvetica Neue" charset="0"/>
          <a:ea typeface="ＭＳ Ｐゴシック" charset="0"/>
        </a:defRPr>
      </a:lvl5pPr>
      <a:lvl6pPr marL="457200" algn="l" defTabSz="457200" rtl="0" eaLnBrk="1" fontAlgn="base" hangingPunct="1">
        <a:spcBef>
          <a:spcPct val="0"/>
        </a:spcBef>
        <a:spcAft>
          <a:spcPct val="0"/>
        </a:spcAft>
        <a:defRPr sz="3200">
          <a:solidFill>
            <a:srgbClr val="666666"/>
          </a:solidFill>
          <a:latin typeface="Helvetica Neue" charset="0"/>
          <a:ea typeface="ＭＳ Ｐゴシック" charset="0"/>
        </a:defRPr>
      </a:lvl6pPr>
      <a:lvl7pPr marL="914400" algn="l" defTabSz="457200" rtl="0" eaLnBrk="1" fontAlgn="base" hangingPunct="1">
        <a:spcBef>
          <a:spcPct val="0"/>
        </a:spcBef>
        <a:spcAft>
          <a:spcPct val="0"/>
        </a:spcAft>
        <a:defRPr sz="3200">
          <a:solidFill>
            <a:srgbClr val="666666"/>
          </a:solidFill>
          <a:latin typeface="Helvetica Neue" charset="0"/>
          <a:ea typeface="ＭＳ Ｐゴシック" charset="0"/>
        </a:defRPr>
      </a:lvl7pPr>
      <a:lvl8pPr marL="1371600" algn="l" defTabSz="457200" rtl="0" eaLnBrk="1" fontAlgn="base" hangingPunct="1">
        <a:spcBef>
          <a:spcPct val="0"/>
        </a:spcBef>
        <a:spcAft>
          <a:spcPct val="0"/>
        </a:spcAft>
        <a:defRPr sz="3200">
          <a:solidFill>
            <a:srgbClr val="666666"/>
          </a:solidFill>
          <a:latin typeface="Helvetica Neue" charset="0"/>
          <a:ea typeface="ＭＳ Ｐゴシック" charset="0"/>
        </a:defRPr>
      </a:lvl8pPr>
      <a:lvl9pPr marL="1828800" algn="l" defTabSz="457200" rtl="0" eaLnBrk="1" fontAlgn="base" hangingPunct="1">
        <a:spcBef>
          <a:spcPct val="0"/>
        </a:spcBef>
        <a:spcAft>
          <a:spcPct val="0"/>
        </a:spcAft>
        <a:defRPr sz="3200">
          <a:solidFill>
            <a:srgbClr val="666666"/>
          </a:solidFill>
          <a:latin typeface="Helvetica Neue"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Helvetica Neue"/>
          <a:ea typeface="ＭＳ Ｐゴシック" charset="0"/>
          <a:cs typeface="Helvetica Neue"/>
        </a:defRPr>
      </a:lvl1pPr>
      <a:lvl2pPr marL="742950" indent="-285750" algn="l" defTabSz="457200" rtl="0" eaLnBrk="1" fontAlgn="base" hangingPunct="1">
        <a:spcBef>
          <a:spcPct val="20000"/>
        </a:spcBef>
        <a:spcAft>
          <a:spcPct val="0"/>
        </a:spcAft>
        <a:buFont typeface="Arial" charset="0"/>
        <a:buChar char="–"/>
        <a:defRPr sz="2000" kern="1200">
          <a:solidFill>
            <a:schemeClr val="tx1"/>
          </a:solidFill>
          <a:latin typeface="Helvetica Neue"/>
          <a:ea typeface="ＭＳ Ｐゴシック" charset="0"/>
          <a:cs typeface="Helvetica Neue"/>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Helvetica Neue"/>
          <a:ea typeface="ＭＳ Ｐゴシック" charset="0"/>
          <a:cs typeface="Helvetica Neue"/>
        </a:defRPr>
      </a:lvl3pPr>
      <a:lvl4pPr marL="1600200" indent="-228600" algn="l" defTabSz="457200" rtl="0" eaLnBrk="1" fontAlgn="base" hangingPunct="1">
        <a:spcBef>
          <a:spcPct val="20000"/>
        </a:spcBef>
        <a:spcAft>
          <a:spcPct val="0"/>
        </a:spcAft>
        <a:buFont typeface="Arial" charset="0"/>
        <a:buChar char="–"/>
        <a:defRPr sz="1600" kern="1200">
          <a:solidFill>
            <a:schemeClr val="tx1"/>
          </a:solidFill>
          <a:latin typeface="Helvetica Neue"/>
          <a:ea typeface="ＭＳ Ｐゴシック" charset="0"/>
          <a:cs typeface="Helvetica Neue"/>
        </a:defRPr>
      </a:lvl4pPr>
      <a:lvl5pPr marL="2057400" indent="-228600" algn="l" defTabSz="457200" rtl="0" eaLnBrk="1" fontAlgn="base" hangingPunct="1">
        <a:spcBef>
          <a:spcPct val="20000"/>
        </a:spcBef>
        <a:spcAft>
          <a:spcPct val="0"/>
        </a:spcAft>
        <a:buFont typeface="Arial" charset="0"/>
        <a:buChar char="»"/>
        <a:defRPr sz="1600" kern="1200">
          <a:solidFill>
            <a:schemeClr val="tx1"/>
          </a:solidFill>
          <a:latin typeface="Helvetica Neue"/>
          <a:ea typeface="ＭＳ Ｐゴシック"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mailto:Andrew.Boettcher@jpl.nasa.gov" TargetMode="External"/><Relationship Id="rId4" Type="http://schemas.openxmlformats.org/officeDocument/2006/relationships/hyperlink" Target="mailto:Marc.I.Pomerantz@jpl.nasa.gov" TargetMode="External"/><Relationship Id="rId1" Type="http://schemas.openxmlformats.org/officeDocument/2006/relationships/slideLayout" Target="../slideLayouts/slideLayout3.xml"/><Relationship Id="rId2" Type="http://schemas.openxmlformats.org/officeDocument/2006/relationships/hyperlink" Target="mailto:Michael.W.Sandoval@jpl.nasa.go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b="1" dirty="0" smtClean="0"/>
              <a:t>Ranger Eclipse API</a:t>
            </a:r>
            <a:endParaRPr lang="en-US" b="1" dirty="0"/>
          </a:p>
        </p:txBody>
      </p:sp>
      <p:sp>
        <p:nvSpPr>
          <p:cNvPr id="14" name="Subtitle 13"/>
          <p:cNvSpPr>
            <a:spLocks noGrp="1"/>
          </p:cNvSpPr>
          <p:nvPr>
            <p:ph type="subTitle" idx="1"/>
          </p:nvPr>
        </p:nvSpPr>
        <p:spPr/>
        <p:txBody>
          <a:bodyPr/>
          <a:lstStyle/>
          <a:p>
            <a:r>
              <a:rPr lang="en-US" b="1" dirty="0" smtClean="0"/>
              <a:t>Author:</a:t>
            </a:r>
            <a:r>
              <a:rPr lang="en-US" dirty="0" smtClean="0"/>
              <a:t> Michael Sandoval</a:t>
            </a:r>
          </a:p>
          <a:p>
            <a:r>
              <a:rPr lang="en-US" b="1" dirty="0" smtClean="0"/>
              <a:t>Updated: </a:t>
            </a:r>
            <a:r>
              <a:rPr lang="en-US" dirty="0" smtClean="0"/>
              <a:t>04/21/2017</a:t>
            </a:r>
            <a:endParaRPr lang="en-US" dirty="0"/>
          </a:p>
        </p:txBody>
      </p:sp>
      <p:sp>
        <p:nvSpPr>
          <p:cNvPr id="12" name="TextBox 11"/>
          <p:cNvSpPr txBox="1"/>
          <p:nvPr/>
        </p:nvSpPr>
        <p:spPr>
          <a:xfrm>
            <a:off x="685800" y="5844152"/>
            <a:ext cx="7707224" cy="769441"/>
          </a:xfrm>
          <a:prstGeom prst="rect">
            <a:avLst/>
          </a:prstGeom>
          <a:noFill/>
        </p:spPr>
        <p:txBody>
          <a:bodyPr wrap="square" rtlCol="0">
            <a:spAutoFit/>
          </a:bodyPr>
          <a:lstStyle/>
          <a:p>
            <a:r>
              <a:rPr lang="en-US" sz="1100" dirty="0">
                <a:solidFill>
                  <a:schemeClr val="tx2"/>
                </a:solidFill>
                <a:latin typeface="Helvetica Neue Light"/>
                <a:ea typeface="Helvetica Neue"/>
                <a:cs typeface="Helvetica Neue Light"/>
              </a:rPr>
              <a:t>The technical data in this document is controlled under the U.S. Export Regulations, release to foreign persons may require an export authorization</a:t>
            </a:r>
            <a:r>
              <a:rPr lang="en-US" sz="1100" dirty="0" smtClean="0">
                <a:solidFill>
                  <a:schemeClr val="tx2"/>
                </a:solidFill>
                <a:latin typeface="Helvetica Neue Light"/>
                <a:ea typeface="Helvetica Neue"/>
                <a:cs typeface="Helvetica Neue Light"/>
              </a:rPr>
              <a:t>. </a:t>
            </a:r>
          </a:p>
          <a:p>
            <a:endParaRPr lang="en-US" sz="1100" dirty="0" smtClean="0">
              <a:solidFill>
                <a:schemeClr val="tx2"/>
              </a:solidFill>
              <a:latin typeface="Helvetica Neue Light"/>
              <a:ea typeface="Helvetica Neue"/>
              <a:cs typeface="Helvetica Neue Light"/>
            </a:endParaRPr>
          </a:p>
          <a:p>
            <a:r>
              <a:rPr lang="en-US" sz="1100" dirty="0" smtClean="0">
                <a:solidFill>
                  <a:schemeClr val="tx2"/>
                </a:solidFill>
                <a:latin typeface="Helvetica Neue Light"/>
                <a:ea typeface="Helvetica Neue"/>
                <a:cs typeface="Helvetica Neue Light"/>
              </a:rPr>
              <a:t>Caltech/JPL Proprietary—Not for Public Release or Redistribution</a:t>
            </a:r>
            <a:endParaRPr lang="en-US" sz="1100" dirty="0">
              <a:solidFill>
                <a:schemeClr val="tx2"/>
              </a:solidFill>
              <a:latin typeface="Helvetica Neue Light"/>
              <a:ea typeface="Helvetica Neue"/>
              <a:cs typeface="Helvetica Neue Light"/>
            </a:endParaRPr>
          </a:p>
        </p:txBody>
      </p:sp>
    </p:spTree>
    <p:extLst>
      <p:ext uri="{BB962C8B-B14F-4D97-AF65-F5344CB8AC3E}">
        <p14:creationId xmlns:p14="http://schemas.microsoft.com/office/powerpoint/2010/main" val="935165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The Labels on Earth allow for hiding/showing the content they contain. Change the current content being displayed in Labels. </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setLabelDisplay</a:t>
            </a:r>
            <a:endParaRPr lang="en-US" sz="1600" dirty="0" smtClean="0"/>
          </a:p>
          <a:p>
            <a:pPr lvl="1"/>
            <a:r>
              <a:rPr lang="en-US" sz="1600" b="1" dirty="0" smtClean="0"/>
              <a:t>Required Fields</a:t>
            </a:r>
          </a:p>
          <a:p>
            <a:pPr lvl="2"/>
            <a:r>
              <a:rPr lang="en-US" sz="1600" b="1" dirty="0" smtClean="0"/>
              <a:t>None</a:t>
            </a:r>
            <a:endParaRPr lang="en-US" sz="1600" dirty="0" smtClean="0"/>
          </a:p>
          <a:p>
            <a:pPr lvl="1"/>
            <a:r>
              <a:rPr lang="en-US" sz="1600" b="1" dirty="0" smtClean="0"/>
              <a:t>Optional Fields</a:t>
            </a:r>
          </a:p>
          <a:p>
            <a:pPr lvl="2"/>
            <a:r>
              <a:rPr lang="en-US" sz="1600" b="1" dirty="0" smtClean="0"/>
              <a:t>name</a:t>
            </a:r>
            <a:r>
              <a:rPr lang="en-US" sz="1600" dirty="0" smtClean="0"/>
              <a:t>: Determines whether the Name of the location associated with the label is visible. Acceptable values are true or false. </a:t>
            </a:r>
          </a:p>
          <a:p>
            <a:pPr lvl="2"/>
            <a:r>
              <a:rPr lang="en-US" sz="1600" b="1" dirty="0"/>
              <a:t>t</a:t>
            </a:r>
            <a:r>
              <a:rPr lang="en-US" sz="1600" b="1" dirty="0" smtClean="0"/>
              <a:t>ime</a:t>
            </a:r>
            <a:r>
              <a:rPr lang="en-US" sz="1600" dirty="0" smtClean="0"/>
              <a:t>: Determines whether the Time information associated with the label is visible. Acceptable values are true or false.</a:t>
            </a:r>
          </a:p>
          <a:p>
            <a:pPr lvl="1"/>
            <a:r>
              <a:rPr lang="en-US" sz="1600" b="1" dirty="0" smtClean="0"/>
              <a:t>Message Example</a:t>
            </a:r>
            <a:r>
              <a:rPr lang="en-US" sz="1600" dirty="0" smtClean="0"/>
              <a:t>: {eclipse: {</a:t>
            </a:r>
            <a:r>
              <a:rPr lang="en-US" sz="1600" dirty="0" err="1" smtClean="0"/>
              <a:t>setLabelDisplay</a:t>
            </a:r>
            <a:r>
              <a:rPr lang="en-US" sz="1600" dirty="0" smtClean="0"/>
              <a:t>: {name: true, time: false}}}</a:t>
            </a:r>
          </a:p>
          <a:p>
            <a:r>
              <a:rPr lang="en-US" sz="2200" dirty="0" smtClean="0"/>
              <a:t>Notes</a:t>
            </a:r>
          </a:p>
          <a:p>
            <a:pPr lvl="1"/>
            <a:r>
              <a:rPr lang="en-US" sz="1600" dirty="0" smtClean="0"/>
              <a:t>The time option is currently being ignored. This is not yet supported in Ranger Eclipse</a:t>
            </a:r>
          </a:p>
          <a:p>
            <a:pPr lvl="1"/>
            <a:r>
              <a:rPr lang="en-US" sz="1600" dirty="0" smtClean="0"/>
              <a:t>If name and time are both hidden, the labels will not be displayed.</a:t>
            </a:r>
          </a:p>
          <a:p>
            <a:pPr lvl="1"/>
            <a:endParaRPr lang="en-US" dirty="0"/>
          </a:p>
        </p:txBody>
      </p:sp>
      <p:sp>
        <p:nvSpPr>
          <p:cNvPr id="3" name="Title 2"/>
          <p:cNvSpPr>
            <a:spLocks noGrp="1"/>
          </p:cNvSpPr>
          <p:nvPr>
            <p:ph type="title"/>
          </p:nvPr>
        </p:nvSpPr>
        <p:spPr/>
        <p:txBody>
          <a:bodyPr/>
          <a:lstStyle/>
          <a:p>
            <a:r>
              <a:rPr lang="en-US" dirty="0" smtClean="0"/>
              <a:t>Setting What Labels Display</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25838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Change the Current Map of the Earth between a Physical and Political Map.</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setPoliticalMapEnabled</a:t>
            </a:r>
            <a:endParaRPr lang="en-US" sz="1600" dirty="0" smtClean="0"/>
          </a:p>
          <a:p>
            <a:pPr lvl="1"/>
            <a:r>
              <a:rPr lang="en-US" sz="1600" b="1" dirty="0" smtClean="0"/>
              <a:t>Required Fields</a:t>
            </a:r>
          </a:p>
          <a:p>
            <a:pPr lvl="2"/>
            <a:r>
              <a:rPr lang="en-US" sz="1600" dirty="0" smtClean="0"/>
              <a:t>A Boolean value, true or false.</a:t>
            </a:r>
          </a:p>
          <a:p>
            <a:pPr lvl="1"/>
            <a:r>
              <a:rPr lang="en-US" sz="1600" b="1" dirty="0" smtClean="0"/>
              <a:t>Optional Fields</a:t>
            </a:r>
          </a:p>
          <a:p>
            <a:pPr lvl="2"/>
            <a:r>
              <a:rPr lang="en-US" sz="1600" b="1" dirty="0" smtClean="0"/>
              <a:t>None</a:t>
            </a:r>
          </a:p>
          <a:p>
            <a:pPr lvl="1"/>
            <a:r>
              <a:rPr lang="en-US" sz="1600" b="1" dirty="0" smtClean="0"/>
              <a:t>Message Example</a:t>
            </a:r>
            <a:r>
              <a:rPr lang="en-US" sz="1600" dirty="0"/>
              <a:t>: {eclipse: </a:t>
            </a:r>
            <a:r>
              <a:rPr lang="en-US" sz="1600" dirty="0" smtClean="0"/>
              <a:t>{</a:t>
            </a:r>
            <a:r>
              <a:rPr lang="en-US" sz="1600" dirty="0" err="1"/>
              <a:t>p</a:t>
            </a:r>
            <a:r>
              <a:rPr lang="en-US" sz="1600" dirty="0" err="1" smtClean="0"/>
              <a:t>oliticalMapEnabled</a:t>
            </a:r>
            <a:r>
              <a:rPr lang="en-US" sz="1600" dirty="0" smtClean="0"/>
              <a:t>: true}}</a:t>
            </a:r>
            <a:endParaRPr lang="en-US" sz="1600" dirty="0"/>
          </a:p>
          <a:p>
            <a:pPr lvl="2"/>
            <a:endParaRPr lang="en-US" dirty="0" smtClean="0"/>
          </a:p>
          <a:p>
            <a:r>
              <a:rPr lang="en-US" sz="2200" dirty="0" smtClean="0"/>
              <a:t>Notes</a:t>
            </a:r>
          </a:p>
          <a:p>
            <a:pPr lvl="1"/>
            <a:r>
              <a:rPr lang="en-US" sz="1600" dirty="0" smtClean="0"/>
              <a:t>Political Map is disabled at the start of the application.</a:t>
            </a:r>
          </a:p>
          <a:p>
            <a:pPr lvl="1"/>
            <a:endParaRPr lang="en-US" dirty="0"/>
          </a:p>
        </p:txBody>
      </p:sp>
      <p:sp>
        <p:nvSpPr>
          <p:cNvPr id="3" name="Title 2"/>
          <p:cNvSpPr>
            <a:spLocks noGrp="1"/>
          </p:cNvSpPr>
          <p:nvPr>
            <p:ph type="title"/>
          </p:nvPr>
        </p:nvSpPr>
        <p:spPr/>
        <p:txBody>
          <a:bodyPr/>
          <a:lstStyle/>
          <a:p>
            <a:r>
              <a:rPr lang="en-US" dirty="0" smtClean="0"/>
              <a:t>Changing the Map of the Earth</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32153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Change the current time being viewed. There are time restrictions depending on the current view, a lower and upper bound.</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setTime</a:t>
            </a:r>
            <a:endParaRPr lang="en-US" sz="1600" dirty="0" smtClean="0"/>
          </a:p>
          <a:p>
            <a:pPr lvl="1"/>
            <a:r>
              <a:rPr lang="en-US" sz="1600" b="1" dirty="0" smtClean="0"/>
              <a:t>Required Fields</a:t>
            </a:r>
          </a:p>
          <a:p>
            <a:pPr lvl="2"/>
            <a:r>
              <a:rPr lang="en-US" sz="1600" dirty="0" smtClean="0"/>
              <a:t>A number representing time in milliseconds, UTC time.</a:t>
            </a:r>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setTime</a:t>
            </a:r>
            <a:r>
              <a:rPr lang="en-US" sz="1600" dirty="0" smtClean="0"/>
              <a:t>: 1475168359594}}</a:t>
            </a:r>
          </a:p>
          <a:p>
            <a:r>
              <a:rPr lang="en-US" sz="2200" dirty="0" smtClean="0"/>
              <a:t>Notes</a:t>
            </a:r>
          </a:p>
          <a:p>
            <a:pPr lvl="1"/>
            <a:r>
              <a:rPr lang="en-US" sz="1600" dirty="0" smtClean="0"/>
              <a:t>The time value provided will be ignored if not a valid time. A valid time is considered to be in the proper format and within the time bounds of each view.</a:t>
            </a:r>
            <a:endParaRPr lang="en-US" dirty="0"/>
          </a:p>
        </p:txBody>
      </p:sp>
      <p:sp>
        <p:nvSpPr>
          <p:cNvPr id="3" name="Title 2"/>
          <p:cNvSpPr>
            <a:spLocks noGrp="1"/>
          </p:cNvSpPr>
          <p:nvPr>
            <p:ph type="title"/>
          </p:nvPr>
        </p:nvSpPr>
        <p:spPr/>
        <p:txBody>
          <a:bodyPr/>
          <a:lstStyle/>
          <a:p>
            <a:r>
              <a:rPr lang="en-US" dirty="0" smtClean="0"/>
              <a:t>Setting The Current Time</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16370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Change the current time rate. There are time restrictions depending on the current view, a lower and upper bound.</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setTimeRate</a:t>
            </a:r>
            <a:endParaRPr lang="en-US" sz="1600" dirty="0" smtClean="0"/>
          </a:p>
          <a:p>
            <a:pPr lvl="1"/>
            <a:r>
              <a:rPr lang="en-US" sz="1600" b="1" dirty="0" smtClean="0"/>
              <a:t>Required Fields</a:t>
            </a:r>
          </a:p>
          <a:p>
            <a:pPr lvl="2"/>
            <a:r>
              <a:rPr lang="en-US" sz="1600" dirty="0" smtClean="0"/>
              <a:t>A number representing Simulation Seconds per Wall </a:t>
            </a:r>
            <a:r>
              <a:rPr lang="en-US" sz="1600" dirty="0"/>
              <a:t>T</a:t>
            </a:r>
            <a:r>
              <a:rPr lang="en-US" sz="1600" dirty="0" smtClean="0"/>
              <a:t>ime </a:t>
            </a:r>
            <a:r>
              <a:rPr lang="en-US" sz="1600" dirty="0"/>
              <a:t>S</a:t>
            </a:r>
            <a:r>
              <a:rPr lang="en-US" sz="1600" dirty="0" smtClean="0"/>
              <a:t>econds.</a:t>
            </a:r>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setTimeRate</a:t>
            </a:r>
            <a:r>
              <a:rPr lang="en-US" sz="1600" dirty="0" smtClean="0"/>
              <a:t>: 1.0}}</a:t>
            </a:r>
          </a:p>
          <a:p>
            <a:r>
              <a:rPr lang="en-US" sz="2200" dirty="0" smtClean="0"/>
              <a:t>Notes</a:t>
            </a:r>
          </a:p>
          <a:p>
            <a:pPr lvl="1"/>
            <a:r>
              <a:rPr lang="en-US" sz="1600" dirty="0" smtClean="0"/>
              <a:t>The time rate value provided will be ignored if not a valid time rate. A valid time rate is considered to be in the proper format and within the time rate bounds of each view.</a:t>
            </a:r>
          </a:p>
          <a:p>
            <a:pPr lvl="1"/>
            <a:r>
              <a:rPr lang="en-US" sz="1600" dirty="0" smtClean="0"/>
              <a:t>If the Time Rate is set  is below 0, time will go in reverse. If the Time Rate is set above 0, time will move forward. If the Time Rate is set to 0, time will stop.</a:t>
            </a:r>
            <a:endParaRPr lang="en-US" dirty="0"/>
          </a:p>
        </p:txBody>
      </p:sp>
      <p:sp>
        <p:nvSpPr>
          <p:cNvPr id="3" name="Title 2"/>
          <p:cNvSpPr>
            <a:spLocks noGrp="1"/>
          </p:cNvSpPr>
          <p:nvPr>
            <p:ph type="title"/>
          </p:nvPr>
        </p:nvSpPr>
        <p:spPr/>
        <p:txBody>
          <a:bodyPr/>
          <a:lstStyle/>
          <a:p>
            <a:r>
              <a:rPr lang="en-US" dirty="0" smtClean="0"/>
              <a:t>Setting The Current Time Rate</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87209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Change the current Field of View (FOV) of the Camera. There are FOV restrictions depending on the current view, a lower and upper bound.</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setFOV</a:t>
            </a:r>
            <a:endParaRPr lang="en-US" sz="1600" dirty="0" smtClean="0"/>
          </a:p>
          <a:p>
            <a:pPr lvl="1"/>
            <a:r>
              <a:rPr lang="en-US" sz="1600" b="1" dirty="0" smtClean="0"/>
              <a:t>Required Fields</a:t>
            </a:r>
          </a:p>
          <a:p>
            <a:pPr lvl="2"/>
            <a:r>
              <a:rPr lang="en-US" sz="1600" dirty="0" smtClean="0"/>
              <a:t>A number representing the field of view in Radians.</a:t>
            </a:r>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setFOV</a:t>
            </a:r>
            <a:r>
              <a:rPr lang="en-US" sz="1600" dirty="0" smtClean="0"/>
              <a:t>: 0.52}}</a:t>
            </a:r>
          </a:p>
          <a:p>
            <a:r>
              <a:rPr lang="en-US" sz="2200" dirty="0" smtClean="0"/>
              <a:t>Notes</a:t>
            </a:r>
          </a:p>
          <a:p>
            <a:pPr lvl="1"/>
            <a:r>
              <a:rPr lang="en-US" sz="1600" dirty="0" smtClean="0"/>
              <a:t>The FOV value provided will be ignored if not a valid FOV. A valid FOV is considered to be in the proper format and within the FOV bounds of each view.</a:t>
            </a:r>
            <a:endParaRPr lang="en-US" dirty="0"/>
          </a:p>
        </p:txBody>
      </p:sp>
      <p:sp>
        <p:nvSpPr>
          <p:cNvPr id="3" name="Title 2"/>
          <p:cNvSpPr>
            <a:spLocks noGrp="1"/>
          </p:cNvSpPr>
          <p:nvPr>
            <p:ph type="title"/>
          </p:nvPr>
        </p:nvSpPr>
        <p:spPr/>
        <p:txBody>
          <a:bodyPr/>
          <a:lstStyle/>
          <a:p>
            <a:r>
              <a:rPr lang="en-US" dirty="0" smtClean="0"/>
              <a:t>Setting The Current FOV</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576030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Turns the Headlight of the Camera on or off.</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headLightEnabled</a:t>
            </a:r>
            <a:endParaRPr lang="en-US" sz="1600" dirty="0" smtClean="0"/>
          </a:p>
          <a:p>
            <a:pPr lvl="1"/>
            <a:r>
              <a:rPr lang="en-US" sz="1600" b="1" dirty="0" smtClean="0"/>
              <a:t>Required Fields</a:t>
            </a:r>
          </a:p>
          <a:p>
            <a:pPr lvl="2"/>
            <a:r>
              <a:rPr lang="en-US" sz="1600" dirty="0" smtClean="0"/>
              <a:t>A Boolean value, true or false.</a:t>
            </a:r>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headLightEnabled</a:t>
            </a:r>
            <a:r>
              <a:rPr lang="en-US" sz="1600" dirty="0" smtClean="0"/>
              <a:t>: true}}</a:t>
            </a:r>
          </a:p>
          <a:p>
            <a:r>
              <a:rPr lang="en-US" sz="2200" dirty="0" smtClean="0"/>
              <a:t>Notes</a:t>
            </a:r>
          </a:p>
          <a:p>
            <a:pPr lvl="1"/>
            <a:r>
              <a:rPr lang="en-US" sz="1600" dirty="0" smtClean="0"/>
              <a:t>Headlight is disabled at the start of the application.</a:t>
            </a:r>
          </a:p>
          <a:p>
            <a:pPr lvl="1"/>
            <a:r>
              <a:rPr lang="en-US" sz="1600" dirty="0" smtClean="0"/>
              <a:t>Currently, the main viewport camera is the only one that has the option to enable or disable its headlight.</a:t>
            </a:r>
            <a:endParaRPr lang="en-US" dirty="0"/>
          </a:p>
        </p:txBody>
      </p:sp>
      <p:sp>
        <p:nvSpPr>
          <p:cNvPr id="3" name="Title 2"/>
          <p:cNvSpPr>
            <a:spLocks noGrp="1"/>
          </p:cNvSpPr>
          <p:nvPr>
            <p:ph type="title"/>
          </p:nvPr>
        </p:nvSpPr>
        <p:spPr/>
        <p:txBody>
          <a:bodyPr/>
          <a:lstStyle/>
          <a:p>
            <a:r>
              <a:rPr lang="en-US" dirty="0" smtClean="0"/>
              <a:t>Setting the Headlight On or Off</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40358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Swap the Main Viewport’s Camera with the Sub Viewports Camera. </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swapDisplays</a:t>
            </a:r>
            <a:endParaRPr lang="en-US" sz="1600" dirty="0" smtClean="0"/>
          </a:p>
          <a:p>
            <a:pPr lvl="1"/>
            <a:r>
              <a:rPr lang="en-US" sz="1600" b="1" dirty="0" smtClean="0"/>
              <a:t>Required Fields</a:t>
            </a:r>
          </a:p>
          <a:p>
            <a:pPr lvl="2"/>
            <a:r>
              <a:rPr lang="en-US" sz="1600" dirty="0" smtClean="0"/>
              <a:t>A value, the value can is ignored, recommended value: true</a:t>
            </a:r>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swapDisplays</a:t>
            </a:r>
            <a:r>
              <a:rPr lang="en-US" sz="1600" dirty="0" smtClean="0"/>
              <a:t>: true}}</a:t>
            </a:r>
          </a:p>
          <a:p>
            <a:r>
              <a:rPr lang="en-US" sz="2200" dirty="0" smtClean="0"/>
              <a:t>Notes</a:t>
            </a:r>
          </a:p>
          <a:p>
            <a:pPr lvl="1"/>
            <a:r>
              <a:rPr lang="en-US" sz="1600" dirty="0" smtClean="0"/>
              <a:t>The important value in the message is the Message Key, the value provided will be ignored.</a:t>
            </a:r>
            <a:endParaRPr lang="en-US" dirty="0"/>
          </a:p>
        </p:txBody>
      </p:sp>
      <p:sp>
        <p:nvSpPr>
          <p:cNvPr id="3" name="Title 2"/>
          <p:cNvSpPr>
            <a:spLocks noGrp="1"/>
          </p:cNvSpPr>
          <p:nvPr>
            <p:ph type="title"/>
          </p:nvPr>
        </p:nvSpPr>
        <p:spPr/>
        <p:txBody>
          <a:bodyPr/>
          <a:lstStyle/>
          <a:p>
            <a:r>
              <a:rPr lang="en-US" dirty="0" smtClean="0"/>
              <a:t>Swapping Displays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73720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Changes the View to have either Proper Scale or Exaggerated Scale of Planetary Bodies.</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toScale</a:t>
            </a:r>
            <a:endParaRPr lang="en-US" sz="1600" dirty="0" smtClean="0"/>
          </a:p>
          <a:p>
            <a:pPr lvl="1"/>
            <a:r>
              <a:rPr lang="en-US" sz="1600" b="1" dirty="0" smtClean="0"/>
              <a:t>Required Fields</a:t>
            </a:r>
          </a:p>
          <a:p>
            <a:pPr lvl="2"/>
            <a:r>
              <a:rPr lang="en-US" sz="1600" dirty="0"/>
              <a:t>A Boolean value, true or false.</a:t>
            </a:r>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toScale</a:t>
            </a:r>
            <a:r>
              <a:rPr lang="en-US" sz="1600" dirty="0" smtClean="0"/>
              <a:t>: true}}</a:t>
            </a:r>
          </a:p>
          <a:p>
            <a:r>
              <a:rPr lang="en-US" sz="2200" dirty="0" smtClean="0"/>
              <a:t>Notes</a:t>
            </a:r>
          </a:p>
          <a:p>
            <a:pPr lvl="1"/>
            <a:r>
              <a:rPr lang="en-US" sz="1600" dirty="0" smtClean="0"/>
              <a:t>The settings of whether the view is to scale or not is restricted by the current view. View the setting the current view message definitions for restrictions. </a:t>
            </a:r>
            <a:endParaRPr lang="en-US" dirty="0"/>
          </a:p>
        </p:txBody>
      </p:sp>
      <p:sp>
        <p:nvSpPr>
          <p:cNvPr id="3" name="Title 2"/>
          <p:cNvSpPr>
            <a:spLocks noGrp="1"/>
          </p:cNvSpPr>
          <p:nvPr>
            <p:ph type="title"/>
          </p:nvPr>
        </p:nvSpPr>
        <p:spPr/>
        <p:txBody>
          <a:bodyPr/>
          <a:lstStyle/>
          <a:p>
            <a:r>
              <a:rPr lang="en-US" dirty="0" smtClean="0"/>
              <a:t>Displaying Eclipse to Scale</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31442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Add Locations to be stored and referenced.</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addLocation</a:t>
            </a:r>
            <a:endParaRPr lang="en-US" sz="1600" dirty="0" smtClean="0"/>
          </a:p>
          <a:p>
            <a:pPr lvl="1"/>
            <a:r>
              <a:rPr lang="en-US" sz="1600" b="1" dirty="0" smtClean="0"/>
              <a:t>Required Fields</a:t>
            </a:r>
          </a:p>
          <a:p>
            <a:pPr lvl="2"/>
            <a:r>
              <a:rPr lang="en-US" sz="1600" b="1" dirty="0"/>
              <a:t>i</a:t>
            </a:r>
            <a:r>
              <a:rPr lang="en-US" sz="1600" b="1" dirty="0" smtClean="0"/>
              <a:t>d</a:t>
            </a:r>
            <a:r>
              <a:rPr lang="en-US" sz="1600" dirty="0" smtClean="0"/>
              <a:t>: A unique String identifier for the location to be added</a:t>
            </a:r>
          </a:p>
          <a:p>
            <a:pPr lvl="2"/>
            <a:r>
              <a:rPr lang="en-US" sz="1600" b="1" dirty="0"/>
              <a:t>n</a:t>
            </a:r>
            <a:r>
              <a:rPr lang="en-US" sz="1600" b="1" dirty="0" smtClean="0"/>
              <a:t>ame</a:t>
            </a:r>
            <a:r>
              <a:rPr lang="en-US" sz="1600" dirty="0" smtClean="0"/>
              <a:t>: A String that represents the name of the location, this name is used for displaying information about location. </a:t>
            </a:r>
          </a:p>
          <a:p>
            <a:pPr lvl="2"/>
            <a:r>
              <a:rPr lang="en-US" sz="1600" b="1" dirty="0"/>
              <a:t>l</a:t>
            </a:r>
            <a:r>
              <a:rPr lang="en-US" sz="1600" b="1" dirty="0" smtClean="0"/>
              <a:t>ocation</a:t>
            </a:r>
            <a:r>
              <a:rPr lang="en-US" sz="1600" dirty="0" smtClean="0"/>
              <a:t>: A set of numbers that represent Latitude and Longitude in Degrees in the form of [</a:t>
            </a:r>
            <a:r>
              <a:rPr lang="en-US" sz="1600" dirty="0" err="1" smtClean="0"/>
              <a:t>Lat</a:t>
            </a:r>
            <a:r>
              <a:rPr lang="en-US" sz="1600" dirty="0" smtClean="0"/>
              <a:t>, Lon].</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addLocation</a:t>
            </a:r>
            <a:r>
              <a:rPr lang="en-US" sz="1600" dirty="0" smtClean="0"/>
              <a:t>: {id: “0”, name: “Los Angeles”, location: [34.0522, -118.2437]}}}</a:t>
            </a:r>
          </a:p>
          <a:p>
            <a:r>
              <a:rPr lang="en-US" sz="2200" dirty="0" smtClean="0"/>
              <a:t>Notes</a:t>
            </a:r>
          </a:p>
          <a:p>
            <a:pPr lvl="1"/>
            <a:r>
              <a:rPr lang="en-US" sz="1600" dirty="0" smtClean="0"/>
              <a:t>Location information is used by Marker Popups to determine whether to display “Add+”/ “Remove-” options. Allow the user to select a location to add or remove.</a:t>
            </a:r>
            <a:endParaRPr lang="en-US" sz="1600" dirty="0"/>
          </a:p>
        </p:txBody>
      </p:sp>
      <p:sp>
        <p:nvSpPr>
          <p:cNvPr id="3" name="Title 2"/>
          <p:cNvSpPr>
            <a:spLocks noGrp="1"/>
          </p:cNvSpPr>
          <p:nvPr>
            <p:ph type="title"/>
          </p:nvPr>
        </p:nvSpPr>
        <p:spPr/>
        <p:txBody>
          <a:bodyPr/>
          <a:lstStyle/>
          <a:p>
            <a:r>
              <a:rPr lang="en-US" dirty="0" smtClean="0"/>
              <a:t>Adding Locations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31247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Removes a Pre-Existing Location that has been stored.</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removeLocation</a:t>
            </a:r>
            <a:endParaRPr lang="en-US" sz="1600" dirty="0" smtClean="0"/>
          </a:p>
          <a:p>
            <a:pPr lvl="1"/>
            <a:r>
              <a:rPr lang="en-US" sz="1600" b="1" dirty="0" smtClean="0"/>
              <a:t>Required Fields</a:t>
            </a:r>
          </a:p>
          <a:p>
            <a:pPr lvl="2"/>
            <a:r>
              <a:rPr lang="en-US" sz="1600" dirty="0" smtClean="0"/>
              <a:t>A String identifier that references a pre-existing location</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removeLocation</a:t>
            </a:r>
            <a:r>
              <a:rPr lang="en-US" sz="1600" dirty="0" smtClean="0"/>
              <a:t>: “0”}}</a:t>
            </a:r>
          </a:p>
          <a:p>
            <a:r>
              <a:rPr lang="en-US" sz="2200" dirty="0" smtClean="0"/>
              <a:t>Notes</a:t>
            </a:r>
          </a:p>
          <a:p>
            <a:pPr lvl="1"/>
            <a:r>
              <a:rPr lang="en-US" sz="1600" dirty="0" smtClean="0"/>
              <a:t>None</a:t>
            </a:r>
            <a:endParaRPr lang="en-US" dirty="0"/>
          </a:p>
        </p:txBody>
      </p:sp>
      <p:sp>
        <p:nvSpPr>
          <p:cNvPr id="3" name="Title 2"/>
          <p:cNvSpPr>
            <a:spLocks noGrp="1"/>
          </p:cNvSpPr>
          <p:nvPr>
            <p:ph type="title"/>
          </p:nvPr>
        </p:nvSpPr>
        <p:spPr/>
        <p:txBody>
          <a:bodyPr/>
          <a:lstStyle/>
          <a:p>
            <a:r>
              <a:rPr lang="en-US" dirty="0" smtClean="0"/>
              <a:t>Removing Locations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82665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Communicating with Ranger Eclipse</a:t>
            </a:r>
          </a:p>
          <a:p>
            <a:r>
              <a:rPr lang="en-US" dirty="0" smtClean="0"/>
              <a:t>Ranger Eclipse Message Definitions</a:t>
            </a:r>
          </a:p>
          <a:p>
            <a:r>
              <a:rPr lang="en-US" dirty="0" smtClean="0"/>
              <a:t>Eclipse Marker Interactions</a:t>
            </a:r>
          </a:p>
          <a:p>
            <a:r>
              <a:rPr lang="en-US" dirty="0" smtClean="0"/>
              <a:t>Requesting Ranger Eclipse Settings and Information</a:t>
            </a:r>
          </a:p>
          <a:p>
            <a:r>
              <a:rPr lang="en-US" dirty="0" smtClean="0"/>
              <a:t>Adding/Removing Locations Through User Interactions in Ranger Eclipse</a:t>
            </a:r>
          </a:p>
          <a:p>
            <a:r>
              <a:rPr lang="en-US" dirty="0" smtClean="0"/>
              <a:t>Eclipse Viewport Interactions</a:t>
            </a:r>
          </a:p>
          <a:p>
            <a:r>
              <a:rPr lang="en-US" dirty="0"/>
              <a:t>Message Handling Exceptions in Ranger Eclipse</a:t>
            </a:r>
          </a:p>
        </p:txBody>
      </p:sp>
      <p:sp>
        <p:nvSpPr>
          <p:cNvPr id="3" name="Title 2"/>
          <p:cNvSpPr>
            <a:spLocks noGrp="1"/>
          </p:cNvSpPr>
          <p:nvPr>
            <p:ph type="title"/>
          </p:nvPr>
        </p:nvSpPr>
        <p:spPr/>
        <p:txBody>
          <a:bodyPr/>
          <a:lstStyle/>
          <a:p>
            <a:r>
              <a:rPr lang="en-US" dirty="0" smtClean="0"/>
              <a:t>Overview</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461081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Description</a:t>
            </a:r>
          </a:p>
          <a:p>
            <a:pPr lvl="1"/>
            <a:r>
              <a:rPr lang="en-US" sz="1400" dirty="0" smtClean="0"/>
              <a:t>Add a Marker to Represent a Location on Earth.</a:t>
            </a:r>
          </a:p>
          <a:p>
            <a:r>
              <a:rPr lang="en-US" sz="2000" dirty="0" smtClean="0"/>
              <a:t>Message Definition</a:t>
            </a:r>
          </a:p>
          <a:p>
            <a:pPr lvl="1"/>
            <a:r>
              <a:rPr lang="en-US" sz="1400" b="1" dirty="0" smtClean="0"/>
              <a:t>Update Component</a:t>
            </a:r>
            <a:r>
              <a:rPr lang="en-US" sz="1400" dirty="0" smtClean="0"/>
              <a:t>: eclipse</a:t>
            </a:r>
          </a:p>
          <a:p>
            <a:pPr lvl="1"/>
            <a:r>
              <a:rPr lang="en-US" sz="1400" b="1" dirty="0" smtClean="0"/>
              <a:t>Message Key</a:t>
            </a:r>
            <a:r>
              <a:rPr lang="en-US" sz="1400" dirty="0" smtClean="0"/>
              <a:t>: </a:t>
            </a:r>
            <a:r>
              <a:rPr lang="en-US" sz="1400" dirty="0" err="1" smtClean="0"/>
              <a:t>addMarker</a:t>
            </a:r>
            <a:endParaRPr lang="en-US" sz="1400" dirty="0" smtClean="0"/>
          </a:p>
          <a:p>
            <a:pPr lvl="1"/>
            <a:r>
              <a:rPr lang="en-US" sz="1400" b="1" dirty="0" smtClean="0"/>
              <a:t>Required Fields</a:t>
            </a:r>
          </a:p>
          <a:p>
            <a:pPr lvl="2"/>
            <a:r>
              <a:rPr lang="en-US" sz="1400" b="1" dirty="0"/>
              <a:t>id</a:t>
            </a:r>
            <a:r>
              <a:rPr lang="en-US" sz="1400" dirty="0"/>
              <a:t>: A unique String identifier for the </a:t>
            </a:r>
            <a:r>
              <a:rPr lang="en-US" sz="1400" dirty="0" smtClean="0"/>
              <a:t>marker </a:t>
            </a:r>
            <a:r>
              <a:rPr lang="en-US" sz="1400" dirty="0"/>
              <a:t>to be </a:t>
            </a:r>
            <a:r>
              <a:rPr lang="en-US" sz="1400" dirty="0" smtClean="0"/>
              <a:t>added</a:t>
            </a:r>
          </a:p>
          <a:p>
            <a:pPr lvl="2"/>
            <a:r>
              <a:rPr lang="en-US" sz="1400" b="1" dirty="0" err="1" smtClean="0"/>
              <a:t>locationId</a:t>
            </a:r>
            <a:r>
              <a:rPr lang="en-US" sz="1400" dirty="0" smtClean="0"/>
              <a:t>: A unique String identifier representing the location</a:t>
            </a:r>
            <a:endParaRPr lang="en-US" sz="1400" dirty="0"/>
          </a:p>
          <a:p>
            <a:pPr lvl="2"/>
            <a:r>
              <a:rPr lang="en-US" sz="1400" b="1" dirty="0"/>
              <a:t>name</a:t>
            </a:r>
            <a:r>
              <a:rPr lang="en-US" sz="1400" dirty="0"/>
              <a:t>: A String that represents the name of the location, this name is used for displaying information about location. </a:t>
            </a:r>
          </a:p>
          <a:p>
            <a:pPr lvl="2"/>
            <a:r>
              <a:rPr lang="en-US" sz="1400" b="1" dirty="0"/>
              <a:t>location</a:t>
            </a:r>
            <a:r>
              <a:rPr lang="en-US" sz="1400" dirty="0"/>
              <a:t>: A set of numbers that represent Latitude and Longitude in Degrees in the form of [</a:t>
            </a:r>
            <a:r>
              <a:rPr lang="en-US" sz="1400" dirty="0" err="1"/>
              <a:t>Lat</a:t>
            </a:r>
            <a:r>
              <a:rPr lang="en-US" sz="1400" dirty="0"/>
              <a:t>, Lon].</a:t>
            </a:r>
          </a:p>
          <a:p>
            <a:pPr lvl="1"/>
            <a:r>
              <a:rPr lang="en-US" sz="1400" b="1" dirty="0" smtClean="0"/>
              <a:t>Optional Fields</a:t>
            </a:r>
          </a:p>
          <a:p>
            <a:pPr lvl="2"/>
            <a:r>
              <a:rPr lang="en-US" sz="1400" b="1" dirty="0"/>
              <a:t>c</a:t>
            </a:r>
            <a:r>
              <a:rPr lang="en-US" sz="1400" b="1" dirty="0" smtClean="0"/>
              <a:t>olor: </a:t>
            </a:r>
            <a:r>
              <a:rPr lang="en-US" sz="1400" dirty="0" smtClean="0"/>
              <a:t>A color value that is compatible with CSS color values, default: red</a:t>
            </a:r>
          </a:p>
          <a:p>
            <a:pPr lvl="2"/>
            <a:r>
              <a:rPr lang="en-US" sz="1400" b="1" dirty="0" err="1" smtClean="0"/>
              <a:t>displayPopup</a:t>
            </a:r>
            <a:r>
              <a:rPr lang="en-US" sz="1400" b="1" dirty="0" smtClean="0"/>
              <a:t>: </a:t>
            </a:r>
            <a:r>
              <a:rPr lang="en-US" sz="1400" dirty="0" smtClean="0"/>
              <a:t>true or false, whether to display a popup with Location information.</a:t>
            </a:r>
            <a:endParaRPr lang="en-US" sz="1400" b="1" dirty="0" smtClean="0"/>
          </a:p>
          <a:p>
            <a:pPr lvl="1"/>
            <a:r>
              <a:rPr lang="en-US" sz="1400" b="1" dirty="0" smtClean="0"/>
              <a:t>Message Example</a:t>
            </a:r>
            <a:r>
              <a:rPr lang="en-US" sz="1400" dirty="0" smtClean="0"/>
              <a:t>: </a:t>
            </a:r>
            <a:r>
              <a:rPr lang="en-US" sz="1400" dirty="0"/>
              <a:t>{eclipse: {</a:t>
            </a:r>
            <a:r>
              <a:rPr lang="en-US" sz="1400" dirty="0" err="1" smtClean="0"/>
              <a:t>addMarker</a:t>
            </a:r>
            <a:r>
              <a:rPr lang="en-US" sz="1400" dirty="0" smtClean="0"/>
              <a:t>: </a:t>
            </a:r>
            <a:r>
              <a:rPr lang="en-US" sz="1400" dirty="0"/>
              <a:t>{id: </a:t>
            </a:r>
            <a:r>
              <a:rPr lang="en-US" sz="1400" dirty="0" smtClean="0"/>
              <a:t>“marker0</a:t>
            </a:r>
            <a:r>
              <a:rPr lang="en-US" sz="1400" dirty="0"/>
              <a:t>”, </a:t>
            </a:r>
            <a:r>
              <a:rPr lang="en-US" sz="1400" dirty="0" err="1" smtClean="0"/>
              <a:t>locationId</a:t>
            </a:r>
            <a:r>
              <a:rPr lang="en-US" sz="1400" dirty="0" smtClean="0"/>
              <a:t>: “location0”, name</a:t>
            </a:r>
            <a:r>
              <a:rPr lang="en-US" sz="1400" dirty="0"/>
              <a:t>: “Los Angeles”, location: [34.0522, -118.2437</a:t>
            </a:r>
            <a:r>
              <a:rPr lang="en-US" sz="1400" dirty="0" smtClean="0"/>
              <a:t>], color: “red”, </a:t>
            </a:r>
            <a:r>
              <a:rPr lang="en-US" sz="1400" dirty="0" err="1" smtClean="0"/>
              <a:t>popupDisplayed</a:t>
            </a:r>
            <a:r>
              <a:rPr lang="en-US" sz="1400" dirty="0" smtClean="0"/>
              <a:t>: true}}}</a:t>
            </a:r>
            <a:endParaRPr lang="en-US" sz="1400" dirty="0"/>
          </a:p>
          <a:p>
            <a:r>
              <a:rPr lang="en-US" sz="2000" dirty="0" smtClean="0"/>
              <a:t>Notes</a:t>
            </a:r>
          </a:p>
          <a:p>
            <a:pPr lvl="1"/>
            <a:r>
              <a:rPr lang="en-US" sz="1400" dirty="0" smtClean="0"/>
              <a:t>None</a:t>
            </a:r>
            <a:endParaRPr lang="en-US" sz="1400" dirty="0"/>
          </a:p>
        </p:txBody>
      </p:sp>
      <p:sp>
        <p:nvSpPr>
          <p:cNvPr id="3" name="Title 2"/>
          <p:cNvSpPr>
            <a:spLocks noGrp="1"/>
          </p:cNvSpPr>
          <p:nvPr>
            <p:ph type="title"/>
          </p:nvPr>
        </p:nvSpPr>
        <p:spPr/>
        <p:txBody>
          <a:bodyPr/>
          <a:lstStyle/>
          <a:p>
            <a:r>
              <a:rPr lang="en-US" dirty="0" smtClean="0"/>
              <a:t>Adding Markers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37383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Description</a:t>
            </a:r>
          </a:p>
          <a:p>
            <a:pPr lvl="1"/>
            <a:r>
              <a:rPr lang="en-US" sz="1400" dirty="0" smtClean="0"/>
              <a:t>Update an existing Eclipse Marker.</a:t>
            </a:r>
          </a:p>
          <a:p>
            <a:r>
              <a:rPr lang="en-US" sz="2000" dirty="0" smtClean="0"/>
              <a:t>Message Definition</a:t>
            </a:r>
          </a:p>
          <a:p>
            <a:pPr lvl="1"/>
            <a:r>
              <a:rPr lang="en-US" sz="1400" b="1" dirty="0" smtClean="0"/>
              <a:t>Update Component</a:t>
            </a:r>
            <a:r>
              <a:rPr lang="en-US" sz="1400" dirty="0" smtClean="0"/>
              <a:t>: eclipse</a:t>
            </a:r>
          </a:p>
          <a:p>
            <a:pPr lvl="1"/>
            <a:r>
              <a:rPr lang="en-US" sz="1400" b="1" dirty="0" smtClean="0"/>
              <a:t>Message Key</a:t>
            </a:r>
            <a:r>
              <a:rPr lang="en-US" sz="1400" dirty="0" smtClean="0"/>
              <a:t>: </a:t>
            </a:r>
            <a:r>
              <a:rPr lang="en-US" sz="1400" dirty="0" err="1" smtClean="0"/>
              <a:t>updateMarker</a:t>
            </a:r>
            <a:endParaRPr lang="en-US" sz="1400" dirty="0" smtClean="0"/>
          </a:p>
          <a:p>
            <a:pPr lvl="1"/>
            <a:r>
              <a:rPr lang="en-US" sz="1400" b="1" dirty="0" smtClean="0"/>
              <a:t>Required Fields</a:t>
            </a:r>
          </a:p>
          <a:p>
            <a:pPr lvl="2"/>
            <a:r>
              <a:rPr lang="en-US" sz="1400" b="1" dirty="0"/>
              <a:t>id</a:t>
            </a:r>
            <a:r>
              <a:rPr lang="en-US" sz="1400" dirty="0"/>
              <a:t>: A unique String identifier for the </a:t>
            </a:r>
            <a:r>
              <a:rPr lang="en-US" sz="1400" dirty="0" smtClean="0"/>
              <a:t>marker </a:t>
            </a:r>
            <a:r>
              <a:rPr lang="en-US" sz="1400" dirty="0"/>
              <a:t>to be </a:t>
            </a:r>
            <a:r>
              <a:rPr lang="en-US" sz="1400" dirty="0" smtClean="0"/>
              <a:t>updated</a:t>
            </a:r>
          </a:p>
          <a:p>
            <a:pPr lvl="1"/>
            <a:r>
              <a:rPr lang="en-US" sz="1400" b="1" dirty="0" smtClean="0"/>
              <a:t>Optional Fields</a:t>
            </a:r>
          </a:p>
          <a:p>
            <a:pPr lvl="2"/>
            <a:r>
              <a:rPr lang="en-US" sz="1400" b="1" dirty="0" err="1"/>
              <a:t>locationId</a:t>
            </a:r>
            <a:r>
              <a:rPr lang="en-US" sz="1400" dirty="0"/>
              <a:t>: A unique String identifier representing the location</a:t>
            </a:r>
          </a:p>
          <a:p>
            <a:pPr lvl="2"/>
            <a:r>
              <a:rPr lang="en-US" sz="1400" b="1" dirty="0"/>
              <a:t>name</a:t>
            </a:r>
            <a:r>
              <a:rPr lang="en-US" sz="1400" dirty="0"/>
              <a:t>: A String that represents the name of the location, this name is used for displaying information about location. </a:t>
            </a:r>
          </a:p>
          <a:p>
            <a:pPr lvl="2"/>
            <a:r>
              <a:rPr lang="en-US" sz="1400" b="1" dirty="0"/>
              <a:t>location</a:t>
            </a:r>
            <a:r>
              <a:rPr lang="en-US" sz="1400" dirty="0"/>
              <a:t>: A set of numbers that represent Latitude and Longitude in Degrees in the form of [</a:t>
            </a:r>
            <a:r>
              <a:rPr lang="en-US" sz="1400" dirty="0" err="1"/>
              <a:t>Lat</a:t>
            </a:r>
            <a:r>
              <a:rPr lang="en-US" sz="1400" dirty="0"/>
              <a:t>, Lon</a:t>
            </a:r>
            <a:r>
              <a:rPr lang="en-US" sz="1400" dirty="0" smtClean="0"/>
              <a:t>].</a:t>
            </a:r>
            <a:endParaRPr lang="en-US" sz="1400" b="1" dirty="0" smtClean="0"/>
          </a:p>
          <a:p>
            <a:pPr lvl="2"/>
            <a:r>
              <a:rPr lang="en-US" sz="1400" b="1" dirty="0"/>
              <a:t>c</a:t>
            </a:r>
            <a:r>
              <a:rPr lang="en-US" sz="1400" b="1" dirty="0" smtClean="0"/>
              <a:t>olor: </a:t>
            </a:r>
            <a:r>
              <a:rPr lang="en-US" sz="1400" dirty="0" smtClean="0"/>
              <a:t>A color value that is compatible with CSS color values, default: red</a:t>
            </a:r>
          </a:p>
          <a:p>
            <a:pPr lvl="2"/>
            <a:r>
              <a:rPr lang="en-US" sz="1400" b="1" dirty="0" err="1" smtClean="0"/>
              <a:t>displayPopup</a:t>
            </a:r>
            <a:r>
              <a:rPr lang="en-US" sz="1400" b="1" dirty="0" smtClean="0"/>
              <a:t>: </a:t>
            </a:r>
            <a:r>
              <a:rPr lang="en-US" sz="1400" dirty="0" smtClean="0"/>
              <a:t>true or false, whether to display a popup with Location information.</a:t>
            </a:r>
            <a:endParaRPr lang="en-US" sz="1400" b="1" dirty="0" smtClean="0"/>
          </a:p>
          <a:p>
            <a:pPr lvl="1"/>
            <a:r>
              <a:rPr lang="en-US" sz="1400" b="1" dirty="0" smtClean="0"/>
              <a:t>Message Example</a:t>
            </a:r>
            <a:r>
              <a:rPr lang="en-US" sz="1400" dirty="0" smtClean="0"/>
              <a:t>: </a:t>
            </a:r>
            <a:r>
              <a:rPr lang="en-US" sz="1400" dirty="0"/>
              <a:t>{eclipse: </a:t>
            </a:r>
            <a:r>
              <a:rPr lang="en-US" sz="1400" dirty="0" smtClean="0"/>
              <a:t>{</a:t>
            </a:r>
            <a:r>
              <a:rPr lang="en-US" sz="1400" dirty="0" err="1" smtClean="0"/>
              <a:t>updateMarker</a:t>
            </a:r>
            <a:r>
              <a:rPr lang="en-US" sz="1400" dirty="0" smtClean="0"/>
              <a:t>: </a:t>
            </a:r>
            <a:r>
              <a:rPr lang="en-US" sz="1400" dirty="0"/>
              <a:t>{id: </a:t>
            </a:r>
            <a:r>
              <a:rPr lang="en-US" sz="1400" dirty="0" smtClean="0"/>
              <a:t>“marker0</a:t>
            </a:r>
            <a:r>
              <a:rPr lang="en-US" sz="1400" dirty="0"/>
              <a:t>”, </a:t>
            </a:r>
            <a:r>
              <a:rPr lang="en-US" sz="1400" dirty="0" err="1" smtClean="0"/>
              <a:t>locationId</a:t>
            </a:r>
            <a:r>
              <a:rPr lang="en-US" sz="1400" dirty="0" smtClean="0"/>
              <a:t>: “location0”, name</a:t>
            </a:r>
            <a:r>
              <a:rPr lang="en-US" sz="1400" dirty="0"/>
              <a:t>: “Los Angeles”, location: [34.0522, -118.2437</a:t>
            </a:r>
            <a:r>
              <a:rPr lang="en-US" sz="1400" dirty="0" smtClean="0"/>
              <a:t>], color: “red”, </a:t>
            </a:r>
            <a:r>
              <a:rPr lang="en-US" sz="1400" dirty="0" err="1" smtClean="0"/>
              <a:t>popupDisplayed</a:t>
            </a:r>
            <a:r>
              <a:rPr lang="en-US" sz="1400" dirty="0" smtClean="0"/>
              <a:t>: true}}}</a:t>
            </a:r>
            <a:endParaRPr lang="en-US" sz="1400" dirty="0"/>
          </a:p>
          <a:p>
            <a:r>
              <a:rPr lang="en-US" sz="2000" dirty="0" smtClean="0"/>
              <a:t>Notes</a:t>
            </a:r>
          </a:p>
          <a:p>
            <a:pPr lvl="1"/>
            <a:r>
              <a:rPr lang="en-US" sz="1400" dirty="0" smtClean="0"/>
              <a:t>None</a:t>
            </a:r>
          </a:p>
        </p:txBody>
      </p:sp>
      <p:sp>
        <p:nvSpPr>
          <p:cNvPr id="3" name="Title 2"/>
          <p:cNvSpPr>
            <a:spLocks noGrp="1"/>
          </p:cNvSpPr>
          <p:nvPr>
            <p:ph type="title"/>
          </p:nvPr>
        </p:nvSpPr>
        <p:spPr/>
        <p:txBody>
          <a:bodyPr/>
          <a:lstStyle/>
          <a:p>
            <a:r>
              <a:rPr lang="en-US" dirty="0" smtClean="0"/>
              <a:t>Updating Markers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86573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Removes a Pre-Existing Marker that has been added.</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removeMarker</a:t>
            </a:r>
            <a:endParaRPr lang="en-US" sz="1600" dirty="0" smtClean="0"/>
          </a:p>
          <a:p>
            <a:pPr lvl="1"/>
            <a:r>
              <a:rPr lang="en-US" sz="1600" b="1" dirty="0" smtClean="0"/>
              <a:t>Required Fields</a:t>
            </a:r>
          </a:p>
          <a:p>
            <a:pPr lvl="2"/>
            <a:r>
              <a:rPr lang="en-US" sz="1600" dirty="0" smtClean="0"/>
              <a:t>A String identifier that references a pre-existing marker</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removeMarker</a:t>
            </a:r>
            <a:r>
              <a:rPr lang="en-US" sz="1600" dirty="0" smtClean="0"/>
              <a:t>: “marker0”}}</a:t>
            </a:r>
          </a:p>
          <a:p>
            <a:r>
              <a:rPr lang="en-US" sz="2200" dirty="0" smtClean="0"/>
              <a:t>Notes</a:t>
            </a:r>
          </a:p>
          <a:p>
            <a:pPr lvl="1"/>
            <a:r>
              <a:rPr lang="en-US" sz="1600" dirty="0" smtClean="0"/>
              <a:t>None</a:t>
            </a:r>
            <a:endParaRPr lang="en-US" dirty="0"/>
          </a:p>
        </p:txBody>
      </p:sp>
      <p:sp>
        <p:nvSpPr>
          <p:cNvPr id="3" name="Title 2"/>
          <p:cNvSpPr>
            <a:spLocks noGrp="1"/>
          </p:cNvSpPr>
          <p:nvPr>
            <p:ph type="title"/>
          </p:nvPr>
        </p:nvSpPr>
        <p:spPr/>
        <p:txBody>
          <a:bodyPr/>
          <a:lstStyle/>
          <a:p>
            <a:r>
              <a:rPr lang="en-US" dirty="0" smtClean="0"/>
              <a:t>Removing Markers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2036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Shows a Popup Display that is attached to a Marker that displays Location information.</a:t>
            </a:r>
          </a:p>
          <a:p>
            <a:pPr lvl="1"/>
            <a:r>
              <a:rPr lang="en-US" sz="1600" dirty="0" smtClean="0"/>
              <a:t>The Popup display is located above the Marker.</a:t>
            </a:r>
          </a:p>
          <a:p>
            <a:pPr lvl="1"/>
            <a:r>
              <a:rPr lang="en-US" sz="1600" dirty="0" smtClean="0"/>
              <a:t>The Popup display additional interactions such as requesting to Add or Remove a location using Messages: </a:t>
            </a:r>
            <a:r>
              <a:rPr lang="en-US" sz="1600" b="1" dirty="0" err="1" smtClean="0"/>
              <a:t>locationSelectedToAdd</a:t>
            </a:r>
            <a:r>
              <a:rPr lang="en-US" sz="1600" dirty="0" smtClean="0"/>
              <a:t> and </a:t>
            </a:r>
            <a:r>
              <a:rPr lang="en-US" sz="1600" b="1" dirty="0" err="1" smtClean="0"/>
              <a:t>locationSelectedForRemoval</a:t>
            </a:r>
            <a:r>
              <a:rPr lang="en-US" sz="1600" dirty="0" smtClean="0"/>
              <a:t>. Described in later slides.</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showMarkerPopup</a:t>
            </a:r>
            <a:endParaRPr lang="en-US" sz="1600" dirty="0" smtClean="0"/>
          </a:p>
          <a:p>
            <a:pPr lvl="1"/>
            <a:r>
              <a:rPr lang="en-US" sz="1600" b="1" dirty="0" smtClean="0"/>
              <a:t>Required Fields</a:t>
            </a:r>
          </a:p>
          <a:p>
            <a:pPr lvl="2"/>
            <a:r>
              <a:rPr lang="en-US" sz="1600" dirty="0" smtClean="0"/>
              <a:t>A String identifier that references a pre-existing marker</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showMarkerPopup</a:t>
            </a:r>
            <a:r>
              <a:rPr lang="en-US" sz="1600" dirty="0" smtClean="0"/>
              <a:t>: “marker0”}}</a:t>
            </a:r>
          </a:p>
          <a:p>
            <a:r>
              <a:rPr lang="en-US" sz="2200" dirty="0" smtClean="0"/>
              <a:t>Notes</a:t>
            </a:r>
          </a:p>
          <a:p>
            <a:pPr lvl="1"/>
            <a:r>
              <a:rPr lang="en-US" sz="1600" dirty="0" smtClean="0"/>
              <a:t>None</a:t>
            </a:r>
            <a:endParaRPr lang="en-US" dirty="0"/>
          </a:p>
        </p:txBody>
      </p:sp>
      <p:sp>
        <p:nvSpPr>
          <p:cNvPr id="3" name="Title 2"/>
          <p:cNvSpPr>
            <a:spLocks noGrp="1"/>
          </p:cNvSpPr>
          <p:nvPr>
            <p:ph type="title"/>
          </p:nvPr>
        </p:nvSpPr>
        <p:spPr/>
        <p:txBody>
          <a:bodyPr/>
          <a:lstStyle/>
          <a:p>
            <a:r>
              <a:rPr lang="en-US" dirty="0" smtClean="0"/>
              <a:t>Show Marker Popup</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566106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Hides a Popup Display that is attached to a Marker that has previously be set to be visible.</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hideMarkerPopup</a:t>
            </a:r>
            <a:endParaRPr lang="en-US" sz="1600" dirty="0" smtClean="0"/>
          </a:p>
          <a:p>
            <a:pPr lvl="1"/>
            <a:r>
              <a:rPr lang="en-US" sz="1600" b="1" dirty="0" smtClean="0"/>
              <a:t>Required Fields</a:t>
            </a:r>
          </a:p>
          <a:p>
            <a:pPr lvl="2"/>
            <a:r>
              <a:rPr lang="en-US" sz="1600" dirty="0" smtClean="0"/>
              <a:t>A String identifier that references a pre-existing marker</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hideMarkerPopup</a:t>
            </a:r>
            <a:r>
              <a:rPr lang="en-US" sz="1600" dirty="0" smtClean="0"/>
              <a:t>: “marker0”}}</a:t>
            </a:r>
          </a:p>
          <a:p>
            <a:r>
              <a:rPr lang="en-US" sz="2200" dirty="0" smtClean="0"/>
              <a:t>Notes</a:t>
            </a:r>
          </a:p>
          <a:p>
            <a:pPr lvl="1"/>
            <a:r>
              <a:rPr lang="en-US" sz="1600" dirty="0" smtClean="0"/>
              <a:t>None</a:t>
            </a:r>
            <a:endParaRPr lang="en-US" dirty="0"/>
          </a:p>
        </p:txBody>
      </p:sp>
      <p:sp>
        <p:nvSpPr>
          <p:cNvPr id="3" name="Title 2"/>
          <p:cNvSpPr>
            <a:spLocks noGrp="1"/>
          </p:cNvSpPr>
          <p:nvPr>
            <p:ph type="title"/>
          </p:nvPr>
        </p:nvSpPr>
        <p:spPr/>
        <p:txBody>
          <a:bodyPr/>
          <a:lstStyle/>
          <a:p>
            <a:r>
              <a:rPr lang="en-US" dirty="0" smtClean="0"/>
              <a:t>Hide Marker Popup</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929842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Description</a:t>
            </a:r>
          </a:p>
          <a:p>
            <a:pPr lvl="1"/>
            <a:r>
              <a:rPr lang="en-US" sz="1400" dirty="0" smtClean="0"/>
              <a:t>The Eclipse Viewport is a Sub Viewport that displays a view of the Eclipse from Earth.</a:t>
            </a:r>
          </a:p>
          <a:p>
            <a:pPr lvl="1"/>
            <a:r>
              <a:rPr lang="en-US" sz="1400" dirty="0" smtClean="0"/>
              <a:t>This Sub Viewport is not visible until the first instance of the message being sent to Ranger Eclipse.</a:t>
            </a:r>
          </a:p>
          <a:p>
            <a:pPr lvl="1"/>
            <a:r>
              <a:rPr lang="en-US" sz="1400" dirty="0" smtClean="0"/>
              <a:t>The Sub Viewport can be swapped with the Main Viewport showing the Eclipse view in the Main Viewport.</a:t>
            </a:r>
          </a:p>
          <a:p>
            <a:r>
              <a:rPr lang="en-US" sz="2000" dirty="0" smtClean="0"/>
              <a:t>Message Definition</a:t>
            </a:r>
          </a:p>
          <a:p>
            <a:pPr lvl="1"/>
            <a:r>
              <a:rPr lang="en-US" sz="1400" b="1" dirty="0" smtClean="0"/>
              <a:t>Update Component</a:t>
            </a:r>
            <a:r>
              <a:rPr lang="en-US" sz="1400" dirty="0" smtClean="0"/>
              <a:t>: eclipse</a:t>
            </a:r>
          </a:p>
          <a:p>
            <a:pPr lvl="1"/>
            <a:r>
              <a:rPr lang="en-US" sz="1400" b="1" dirty="0" smtClean="0"/>
              <a:t>Message Key</a:t>
            </a:r>
            <a:r>
              <a:rPr lang="en-US" sz="1400" dirty="0" smtClean="0"/>
              <a:t>: </a:t>
            </a:r>
            <a:r>
              <a:rPr lang="en-US" sz="1400" dirty="0" err="1" smtClean="0"/>
              <a:t>setEclipseViewport</a:t>
            </a:r>
            <a:endParaRPr lang="en-US" sz="1400" dirty="0" smtClean="0"/>
          </a:p>
          <a:p>
            <a:pPr lvl="1"/>
            <a:r>
              <a:rPr lang="en-US" sz="1400" b="1" dirty="0" smtClean="0"/>
              <a:t>Required Fields</a:t>
            </a:r>
          </a:p>
          <a:p>
            <a:pPr lvl="2"/>
            <a:r>
              <a:rPr lang="en-US" sz="1400" b="1" dirty="0"/>
              <a:t>n</a:t>
            </a:r>
            <a:r>
              <a:rPr lang="en-US" sz="1400" b="1" dirty="0" smtClean="0"/>
              <a:t>ame</a:t>
            </a:r>
            <a:r>
              <a:rPr lang="en-US" sz="1400" dirty="0" smtClean="0"/>
              <a:t>: A String representing the name of the location, will display in the Navigation Bar of the </a:t>
            </a:r>
            <a:r>
              <a:rPr lang="en-US" sz="1400" dirty="0" err="1" smtClean="0"/>
              <a:t>EclipseViewport</a:t>
            </a:r>
            <a:r>
              <a:rPr lang="en-US" sz="1400" dirty="0" smtClean="0"/>
              <a:t>.</a:t>
            </a:r>
          </a:p>
          <a:p>
            <a:pPr lvl="2"/>
            <a:r>
              <a:rPr lang="en-US" sz="1400" b="1" dirty="0"/>
              <a:t>l</a:t>
            </a:r>
            <a:r>
              <a:rPr lang="en-US" sz="1400" b="1" dirty="0" smtClean="0"/>
              <a:t>ocation</a:t>
            </a:r>
            <a:r>
              <a:rPr lang="en-US" sz="1400" dirty="0" smtClean="0"/>
              <a:t>: </a:t>
            </a:r>
            <a:r>
              <a:rPr lang="en-US" sz="1400" dirty="0"/>
              <a:t>A set of numbers that represent Latitude and Longitude in Degrees in the form of [</a:t>
            </a:r>
            <a:r>
              <a:rPr lang="en-US" sz="1400" dirty="0" err="1"/>
              <a:t>Lat</a:t>
            </a:r>
            <a:r>
              <a:rPr lang="en-US" sz="1400" dirty="0"/>
              <a:t>, Lon</a:t>
            </a:r>
            <a:r>
              <a:rPr lang="en-US" sz="1400" dirty="0" smtClean="0"/>
              <a:t>].</a:t>
            </a:r>
            <a:endParaRPr lang="en-US" sz="1400" dirty="0"/>
          </a:p>
          <a:p>
            <a:pPr lvl="1"/>
            <a:r>
              <a:rPr lang="en-US" sz="1400" b="1" dirty="0" smtClean="0"/>
              <a:t>Optional Fields</a:t>
            </a:r>
          </a:p>
          <a:p>
            <a:pPr lvl="2"/>
            <a:r>
              <a:rPr lang="en-US" sz="1400" b="1" dirty="0" smtClean="0"/>
              <a:t>None</a:t>
            </a:r>
            <a:endParaRPr lang="en-US" sz="1400" dirty="0" smtClean="0"/>
          </a:p>
          <a:p>
            <a:pPr lvl="1"/>
            <a:r>
              <a:rPr lang="en-US" sz="1400" b="1" dirty="0" smtClean="0"/>
              <a:t>Message Example</a:t>
            </a:r>
            <a:r>
              <a:rPr lang="en-US" sz="1400" dirty="0" smtClean="0"/>
              <a:t>: {eclipse: {</a:t>
            </a:r>
            <a:r>
              <a:rPr lang="en-US" sz="1400" dirty="0" err="1" smtClean="0"/>
              <a:t>setEclipseViewport</a:t>
            </a:r>
            <a:r>
              <a:rPr lang="en-US" sz="1400" dirty="0" smtClean="0"/>
              <a:t>: </a:t>
            </a:r>
            <a:r>
              <a:rPr lang="en-US" sz="1400" dirty="0"/>
              <a:t>name: “Los Angeles”, location: [34.0522, 118.2437]}}}</a:t>
            </a:r>
            <a:endParaRPr lang="en-US" sz="1400" dirty="0" smtClean="0"/>
          </a:p>
          <a:p>
            <a:r>
              <a:rPr lang="en-US" sz="2000" dirty="0" smtClean="0"/>
              <a:t>Notes</a:t>
            </a:r>
          </a:p>
          <a:p>
            <a:pPr lvl="1"/>
            <a:r>
              <a:rPr lang="en-US" sz="1400" dirty="0" smtClean="0"/>
              <a:t>None</a:t>
            </a:r>
            <a:endParaRPr lang="en-US" sz="1400" dirty="0"/>
          </a:p>
        </p:txBody>
      </p:sp>
      <p:sp>
        <p:nvSpPr>
          <p:cNvPr id="3" name="Title 2"/>
          <p:cNvSpPr>
            <a:spLocks noGrp="1"/>
          </p:cNvSpPr>
          <p:nvPr>
            <p:ph type="title"/>
          </p:nvPr>
        </p:nvSpPr>
        <p:spPr/>
        <p:txBody>
          <a:bodyPr/>
          <a:lstStyle/>
          <a:p>
            <a:r>
              <a:rPr lang="en-US" dirty="0" smtClean="0"/>
              <a:t>Set Eclipse Viewport</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995384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Removes the Sub Viewport that represents the Eclipse Viewport.</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removeEclipseViewport</a:t>
            </a:r>
            <a:endParaRPr lang="en-US" sz="1600" dirty="0" smtClean="0"/>
          </a:p>
          <a:p>
            <a:pPr lvl="1"/>
            <a:r>
              <a:rPr lang="en-US" sz="1600" b="1" dirty="0" smtClean="0"/>
              <a:t>Required Fields</a:t>
            </a:r>
          </a:p>
          <a:p>
            <a:pPr lvl="2"/>
            <a:r>
              <a:rPr lang="en-US" sz="1600" dirty="0"/>
              <a:t>A value, the value can be ignored, recommended value: true</a:t>
            </a:r>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removeEclipseViewport</a:t>
            </a:r>
            <a:r>
              <a:rPr lang="en-US" sz="1600" dirty="0" smtClean="0"/>
              <a:t>: true}}</a:t>
            </a:r>
          </a:p>
          <a:p>
            <a:r>
              <a:rPr lang="en-US" sz="2200" dirty="0" smtClean="0"/>
              <a:t>Notes</a:t>
            </a:r>
          </a:p>
          <a:p>
            <a:pPr lvl="1"/>
            <a:r>
              <a:rPr lang="en-US" sz="1600" dirty="0" smtClean="0"/>
              <a:t>None</a:t>
            </a:r>
            <a:endParaRPr lang="en-US" dirty="0"/>
          </a:p>
        </p:txBody>
      </p:sp>
      <p:sp>
        <p:nvSpPr>
          <p:cNvPr id="3" name="Title 2"/>
          <p:cNvSpPr>
            <a:spLocks noGrp="1"/>
          </p:cNvSpPr>
          <p:nvPr>
            <p:ph type="title"/>
          </p:nvPr>
        </p:nvSpPr>
        <p:spPr/>
        <p:txBody>
          <a:bodyPr/>
          <a:lstStyle/>
          <a:p>
            <a:r>
              <a:rPr lang="en-US" dirty="0" smtClean="0"/>
              <a:t>Remove Eclipse Viewport</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40752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Enable or Disable the default behavior of Ranger for when Keyboard Events occur. </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keyboardEventsEnabled</a:t>
            </a:r>
            <a:endParaRPr lang="en-US" sz="1600" dirty="0" smtClean="0"/>
          </a:p>
          <a:p>
            <a:pPr lvl="1"/>
            <a:r>
              <a:rPr lang="en-US" sz="1600" b="1" dirty="0" smtClean="0"/>
              <a:t>Required Fields</a:t>
            </a:r>
          </a:p>
          <a:p>
            <a:pPr lvl="2"/>
            <a:r>
              <a:rPr lang="en-US" sz="1600" dirty="0" smtClean="0"/>
              <a:t>A Boolean value, true or false</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keyboardEventsEnabled</a:t>
            </a:r>
            <a:r>
              <a:rPr lang="en-US" sz="1600" dirty="0" smtClean="0"/>
              <a:t>: false}}</a:t>
            </a:r>
          </a:p>
          <a:p>
            <a:r>
              <a:rPr lang="en-US" sz="2200" dirty="0" smtClean="0"/>
              <a:t>Notes</a:t>
            </a:r>
          </a:p>
          <a:p>
            <a:pPr lvl="1"/>
            <a:r>
              <a:rPr lang="en-US" sz="1600" dirty="0" smtClean="0"/>
              <a:t>This may be desirable if the user will be typing something in the Ranger Application, and Ranger should not conduct its default behavior for Keyboard Events.</a:t>
            </a:r>
            <a:endParaRPr lang="en-US" sz="1600" dirty="0"/>
          </a:p>
        </p:txBody>
      </p:sp>
      <p:sp>
        <p:nvSpPr>
          <p:cNvPr id="3" name="Title 2"/>
          <p:cNvSpPr>
            <a:spLocks noGrp="1"/>
          </p:cNvSpPr>
          <p:nvPr>
            <p:ph type="title"/>
          </p:nvPr>
        </p:nvSpPr>
        <p:spPr/>
        <p:txBody>
          <a:bodyPr/>
          <a:lstStyle/>
          <a:p>
            <a:r>
              <a:rPr lang="en-US" dirty="0" smtClean="0"/>
              <a:t>Enabling/Disabling Ranger Keyboard Events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108219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Modify the color of the Penumbra Cone</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setPenumbraColor</a:t>
            </a:r>
            <a:endParaRPr lang="en-US" sz="1600" dirty="0" smtClean="0"/>
          </a:p>
          <a:p>
            <a:pPr lvl="1"/>
            <a:r>
              <a:rPr lang="en-US" sz="1600" b="1" dirty="0" smtClean="0"/>
              <a:t>Required Fields</a:t>
            </a:r>
          </a:p>
          <a:p>
            <a:pPr lvl="2"/>
            <a:r>
              <a:rPr lang="en-US" sz="1600" dirty="0" smtClean="0"/>
              <a:t>An </a:t>
            </a:r>
            <a:r>
              <a:rPr lang="en-US" sz="1600" dirty="0" err="1" smtClean="0"/>
              <a:t>rgba</a:t>
            </a:r>
            <a:r>
              <a:rPr lang="en-US" sz="1600" dirty="0" smtClean="0"/>
              <a:t> color value in the form of a list. The range of the values are should be from [0, 1.0].</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setPenumbraColor</a:t>
            </a:r>
            <a:r>
              <a:rPr lang="en-US" sz="1600" dirty="0" smtClean="0"/>
              <a:t>: [1.0, 1.0, 1.0, 1.0]}}</a:t>
            </a:r>
          </a:p>
          <a:p>
            <a:r>
              <a:rPr lang="en-US" sz="2200" dirty="0" smtClean="0"/>
              <a:t>Notes</a:t>
            </a:r>
          </a:p>
          <a:p>
            <a:pPr lvl="1"/>
            <a:r>
              <a:rPr lang="en-US" sz="1600" dirty="0" smtClean="0"/>
              <a:t>Alternatively, you may specify an </a:t>
            </a:r>
            <a:r>
              <a:rPr lang="en-US" sz="1600" dirty="0" err="1" smtClean="0"/>
              <a:t>rgb</a:t>
            </a:r>
            <a:r>
              <a:rPr lang="en-US" sz="1600" dirty="0" smtClean="0"/>
              <a:t> value in the form [1.0, 1.0, 1.0]. The existing alpha channel would be used.</a:t>
            </a:r>
            <a:endParaRPr lang="en-US" dirty="0"/>
          </a:p>
        </p:txBody>
      </p:sp>
      <p:sp>
        <p:nvSpPr>
          <p:cNvPr id="3" name="Title 2"/>
          <p:cNvSpPr>
            <a:spLocks noGrp="1"/>
          </p:cNvSpPr>
          <p:nvPr>
            <p:ph type="title"/>
          </p:nvPr>
        </p:nvSpPr>
        <p:spPr/>
        <p:txBody>
          <a:bodyPr/>
          <a:lstStyle/>
          <a:p>
            <a:r>
              <a:rPr lang="en-US" dirty="0" smtClean="0"/>
              <a:t>Setting Color of the Penumbra</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965393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Modify the Color of the Umbra Cone</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setUmbraColor</a:t>
            </a:r>
            <a:endParaRPr lang="en-US" sz="1600" dirty="0" smtClean="0"/>
          </a:p>
          <a:p>
            <a:pPr lvl="1"/>
            <a:r>
              <a:rPr lang="en-US" sz="1600" b="1" dirty="0" smtClean="0"/>
              <a:t>Required Fields</a:t>
            </a:r>
          </a:p>
          <a:p>
            <a:pPr lvl="2"/>
            <a:r>
              <a:rPr lang="en-US" sz="1600" dirty="0"/>
              <a:t>An </a:t>
            </a:r>
            <a:r>
              <a:rPr lang="en-US" sz="1600" dirty="0" err="1"/>
              <a:t>rgba</a:t>
            </a:r>
            <a:r>
              <a:rPr lang="en-US" sz="1600" dirty="0"/>
              <a:t> color value in the form of a list. The range of the values are should be from [0, 1.0].</a:t>
            </a:r>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setUmbraColor</a:t>
            </a:r>
            <a:r>
              <a:rPr lang="en-US" sz="1600" dirty="0" smtClean="0"/>
              <a:t>: [1.0, 1.0, 1.0, 1.0]}}</a:t>
            </a:r>
          </a:p>
          <a:p>
            <a:r>
              <a:rPr lang="en-US" sz="2200" dirty="0" smtClean="0"/>
              <a:t>Notes</a:t>
            </a:r>
          </a:p>
          <a:p>
            <a:pPr lvl="1"/>
            <a:r>
              <a:rPr lang="en-US" sz="1600" dirty="0"/>
              <a:t>Alternatively, you may specify an </a:t>
            </a:r>
            <a:r>
              <a:rPr lang="en-US" sz="1600" dirty="0" err="1"/>
              <a:t>rgb</a:t>
            </a:r>
            <a:r>
              <a:rPr lang="en-US" sz="1600" dirty="0"/>
              <a:t> value in the form [1.0, 1.0, 1.0]. The existing alpha channel would be used</a:t>
            </a:r>
            <a:r>
              <a:rPr lang="en-US" sz="1600" dirty="0" smtClean="0"/>
              <a:t>.</a:t>
            </a:r>
            <a:endParaRPr lang="en-US" sz="1600" dirty="0"/>
          </a:p>
        </p:txBody>
      </p:sp>
      <p:sp>
        <p:nvSpPr>
          <p:cNvPr id="3" name="Title 2"/>
          <p:cNvSpPr>
            <a:spLocks noGrp="1"/>
          </p:cNvSpPr>
          <p:nvPr>
            <p:ph type="title"/>
          </p:nvPr>
        </p:nvSpPr>
        <p:spPr/>
        <p:txBody>
          <a:bodyPr/>
          <a:lstStyle/>
          <a:p>
            <a:r>
              <a:rPr lang="en-US" dirty="0" smtClean="0"/>
              <a:t>Setting the Color of the Umbra</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90964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b="1" dirty="0" smtClean="0"/>
              <a:t>Communicating With Ranger Eclipse</a:t>
            </a:r>
            <a:endParaRPr lang="en-US" b="1" dirty="0"/>
          </a:p>
        </p:txBody>
      </p:sp>
      <p:sp>
        <p:nvSpPr>
          <p:cNvPr id="14" name="Subtitle 13"/>
          <p:cNvSpPr>
            <a:spLocks noGrp="1"/>
          </p:cNvSpPr>
          <p:nvPr>
            <p:ph type="subTitle" idx="1"/>
          </p:nvPr>
        </p:nvSpPr>
        <p:spPr/>
        <p:txBody>
          <a:bodyPr/>
          <a:lstStyle/>
          <a:p>
            <a:r>
              <a:rPr lang="en-US" dirty="0" smtClean="0"/>
              <a:t>The next set of slides describe how to send/receive messages to/from Ranger Eclipse</a:t>
            </a:r>
            <a:endParaRPr lang="en-US" dirty="0"/>
          </a:p>
        </p:txBody>
      </p:sp>
      <p:sp>
        <p:nvSpPr>
          <p:cNvPr id="12" name="TextBox 11"/>
          <p:cNvSpPr txBox="1"/>
          <p:nvPr/>
        </p:nvSpPr>
        <p:spPr>
          <a:xfrm>
            <a:off x="685800" y="5844152"/>
            <a:ext cx="7707224" cy="769441"/>
          </a:xfrm>
          <a:prstGeom prst="rect">
            <a:avLst/>
          </a:prstGeom>
          <a:noFill/>
        </p:spPr>
        <p:txBody>
          <a:bodyPr wrap="square" rtlCol="0">
            <a:spAutoFit/>
          </a:bodyPr>
          <a:lstStyle/>
          <a:p>
            <a:r>
              <a:rPr lang="en-US" sz="1100" dirty="0">
                <a:solidFill>
                  <a:schemeClr val="tx2"/>
                </a:solidFill>
                <a:latin typeface="Helvetica Neue Light"/>
                <a:ea typeface="Helvetica Neue"/>
                <a:cs typeface="Helvetica Neue Light"/>
              </a:rPr>
              <a:t>The technical data in this document is controlled under the U.S. Export Regulations, release to foreign persons may require an export authorization</a:t>
            </a:r>
            <a:r>
              <a:rPr lang="en-US" sz="1100" dirty="0" smtClean="0">
                <a:solidFill>
                  <a:schemeClr val="tx2"/>
                </a:solidFill>
                <a:latin typeface="Helvetica Neue Light"/>
                <a:ea typeface="Helvetica Neue"/>
                <a:cs typeface="Helvetica Neue Light"/>
              </a:rPr>
              <a:t>. </a:t>
            </a:r>
          </a:p>
          <a:p>
            <a:endParaRPr lang="en-US" sz="1100" dirty="0" smtClean="0">
              <a:solidFill>
                <a:schemeClr val="tx2"/>
              </a:solidFill>
              <a:latin typeface="Helvetica Neue Light"/>
              <a:ea typeface="Helvetica Neue"/>
              <a:cs typeface="Helvetica Neue Light"/>
            </a:endParaRPr>
          </a:p>
          <a:p>
            <a:r>
              <a:rPr lang="en-US" sz="1100" dirty="0" smtClean="0">
                <a:solidFill>
                  <a:schemeClr val="tx2"/>
                </a:solidFill>
                <a:latin typeface="Helvetica Neue Light"/>
                <a:ea typeface="Helvetica Neue"/>
                <a:cs typeface="Helvetica Neue Light"/>
              </a:rPr>
              <a:t>Caltech/JPL Proprietary—Not for Public Release or Redistribution</a:t>
            </a:r>
            <a:endParaRPr lang="en-US" sz="1100" dirty="0">
              <a:solidFill>
                <a:schemeClr val="tx2"/>
              </a:solidFill>
              <a:latin typeface="Helvetica Neue Light"/>
              <a:ea typeface="Helvetica Neue"/>
              <a:cs typeface="Helvetica Neue Light"/>
            </a:endParaRPr>
          </a:p>
        </p:txBody>
      </p:sp>
    </p:spTree>
    <p:extLst>
      <p:ext uri="{BB962C8B-B14F-4D97-AF65-F5344CB8AC3E}">
        <p14:creationId xmlns:p14="http://schemas.microsoft.com/office/powerpoint/2010/main" val="1720067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Sets the Camera State of a Ranger Camera.</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setCameraState</a:t>
            </a:r>
            <a:endParaRPr lang="en-US" sz="1600" dirty="0" smtClean="0"/>
          </a:p>
          <a:p>
            <a:pPr lvl="1"/>
            <a:r>
              <a:rPr lang="en-US" sz="1600" b="1" dirty="0" smtClean="0"/>
              <a:t>Required Fields</a:t>
            </a:r>
          </a:p>
          <a:p>
            <a:pPr lvl="2"/>
            <a:r>
              <a:rPr lang="en-US" sz="1600" b="1" dirty="0"/>
              <a:t>i</a:t>
            </a:r>
            <a:r>
              <a:rPr lang="en-US" sz="1600" b="1" dirty="0" smtClean="0"/>
              <a:t>d</a:t>
            </a:r>
            <a:r>
              <a:rPr lang="en-US" sz="1600" dirty="0" smtClean="0"/>
              <a:t>: </a:t>
            </a:r>
            <a:r>
              <a:rPr lang="en-US" sz="1600" dirty="0"/>
              <a:t>a String identifier of the Ranger Camera whose state will be </a:t>
            </a:r>
            <a:r>
              <a:rPr lang="en-US" sz="1600" dirty="0" smtClean="0"/>
              <a:t>modified</a:t>
            </a:r>
          </a:p>
          <a:p>
            <a:pPr lvl="1"/>
            <a:r>
              <a:rPr lang="en-US" sz="1600" b="1" dirty="0" smtClean="0"/>
              <a:t>Optional Fields</a:t>
            </a:r>
          </a:p>
          <a:p>
            <a:pPr lvl="2"/>
            <a:r>
              <a:rPr lang="en-US" sz="1600" b="1" dirty="0" err="1"/>
              <a:t>cameraType</a:t>
            </a:r>
            <a:r>
              <a:rPr lang="en-US" sz="1600" b="1" dirty="0"/>
              <a:t>:</a:t>
            </a:r>
            <a:r>
              <a:rPr lang="en-US" sz="1600" dirty="0"/>
              <a:t> A String name of the type of Camera to use. (valid values: "Orbit", "Telescope", "</a:t>
            </a:r>
            <a:r>
              <a:rPr lang="en-US" sz="1600" dirty="0" err="1"/>
              <a:t>FreeFly</a:t>
            </a:r>
            <a:r>
              <a:rPr lang="en-US" sz="1600" dirty="0"/>
              <a:t>")</a:t>
            </a:r>
          </a:p>
          <a:p>
            <a:pPr lvl="2"/>
            <a:r>
              <a:rPr lang="en-US" sz="1600" b="1" dirty="0"/>
              <a:t>target:</a:t>
            </a:r>
            <a:r>
              <a:rPr lang="en-US" sz="1600" dirty="0"/>
              <a:t> A String name of object which will be the camera's target.</a:t>
            </a:r>
          </a:p>
          <a:p>
            <a:pPr lvl="2"/>
            <a:r>
              <a:rPr lang="en-US" sz="1600" b="1" dirty="0"/>
              <a:t>position:</a:t>
            </a:r>
            <a:r>
              <a:rPr lang="en-US" sz="1600" dirty="0"/>
              <a:t> The new position of the Camera in the form of [0, 0, 0]. Ignored if </a:t>
            </a:r>
            <a:r>
              <a:rPr lang="en-US" sz="1600" b="1" dirty="0" err="1"/>
              <a:t>cameraType</a:t>
            </a:r>
            <a:r>
              <a:rPr lang="en-US" sz="1600" dirty="0"/>
              <a:t> is "Orbit".</a:t>
            </a:r>
          </a:p>
          <a:p>
            <a:pPr lvl="2"/>
            <a:r>
              <a:rPr lang="en-US" sz="1600" b="1" dirty="0"/>
              <a:t>orientation:</a:t>
            </a:r>
            <a:r>
              <a:rPr lang="en-US" sz="1600" dirty="0"/>
              <a:t> The new orientation of the Camera in the form of [0, 0, 0, 0].</a:t>
            </a:r>
          </a:p>
          <a:p>
            <a:pPr lvl="2"/>
            <a:r>
              <a:rPr lang="en-US" sz="1600" b="1" dirty="0"/>
              <a:t>radius:</a:t>
            </a:r>
            <a:r>
              <a:rPr lang="en-US" sz="1600" dirty="0"/>
              <a:t> Initial distance from the target in km. Ignored if </a:t>
            </a:r>
            <a:r>
              <a:rPr lang="en-US" sz="1600" b="1" dirty="0" err="1"/>
              <a:t>cameraType</a:t>
            </a:r>
            <a:r>
              <a:rPr lang="en-US" sz="1600" dirty="0"/>
              <a:t> is not "Orbit</a:t>
            </a:r>
            <a:r>
              <a:rPr lang="en-US" sz="1600" dirty="0" smtClean="0"/>
              <a:t>".</a:t>
            </a:r>
            <a:endParaRPr lang="en-US" sz="1600" dirty="0"/>
          </a:p>
        </p:txBody>
      </p:sp>
      <p:sp>
        <p:nvSpPr>
          <p:cNvPr id="3" name="Title 2"/>
          <p:cNvSpPr>
            <a:spLocks noGrp="1"/>
          </p:cNvSpPr>
          <p:nvPr>
            <p:ph type="title"/>
          </p:nvPr>
        </p:nvSpPr>
        <p:spPr/>
        <p:txBody>
          <a:bodyPr/>
          <a:lstStyle/>
          <a:p>
            <a:r>
              <a:rPr lang="en-US" dirty="0" smtClean="0"/>
              <a:t>Set Camera State</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562513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sz="1600" b="1" dirty="0" smtClean="0"/>
              <a:t>Optional Fields</a:t>
            </a:r>
          </a:p>
          <a:p>
            <a:pPr lvl="2"/>
            <a:r>
              <a:rPr lang="en-US" sz="1600" b="1" dirty="0" err="1" smtClean="0"/>
              <a:t>minRadius</a:t>
            </a:r>
            <a:r>
              <a:rPr lang="en-US" sz="1600" b="1" dirty="0"/>
              <a:t>:</a:t>
            </a:r>
            <a:r>
              <a:rPr lang="en-US" sz="1600" dirty="0"/>
              <a:t> Maximum distance of the camera from its target in km. Ignored if </a:t>
            </a:r>
            <a:r>
              <a:rPr lang="en-US" sz="1600" b="1" dirty="0" err="1"/>
              <a:t>cameraType</a:t>
            </a:r>
            <a:r>
              <a:rPr lang="en-US" sz="1600" dirty="0"/>
              <a:t> is not "Orbit".</a:t>
            </a:r>
          </a:p>
          <a:p>
            <a:pPr lvl="2"/>
            <a:r>
              <a:rPr lang="en-US" sz="1600" b="1" dirty="0" err="1"/>
              <a:t>maxRadius</a:t>
            </a:r>
            <a:r>
              <a:rPr lang="en-US" sz="1600" b="1" dirty="0"/>
              <a:t>:</a:t>
            </a:r>
            <a:r>
              <a:rPr lang="en-US" sz="1600" dirty="0"/>
              <a:t> Minimum distance of the camera from its target in km. Ignored if </a:t>
            </a:r>
            <a:r>
              <a:rPr lang="en-US" sz="1600" b="1" dirty="0" err="1"/>
              <a:t>cameraType</a:t>
            </a:r>
            <a:r>
              <a:rPr lang="en-US" sz="1600" dirty="0"/>
              <a:t> is not "Orbit".</a:t>
            </a:r>
          </a:p>
          <a:p>
            <a:pPr lvl="2"/>
            <a:r>
              <a:rPr lang="en-US" sz="1600" b="1" dirty="0"/>
              <a:t>focus:</a:t>
            </a:r>
            <a:r>
              <a:rPr lang="en-US" sz="1600" dirty="0"/>
              <a:t> A String name of object which the camera will point to. Ignored if </a:t>
            </a:r>
            <a:r>
              <a:rPr lang="en-US" sz="1600" b="1" dirty="0" err="1"/>
              <a:t>cameraType</a:t>
            </a:r>
            <a:r>
              <a:rPr lang="en-US" sz="1600" dirty="0"/>
              <a:t> is not "Telescope".</a:t>
            </a:r>
          </a:p>
          <a:p>
            <a:pPr lvl="2"/>
            <a:r>
              <a:rPr lang="en-US" sz="1600" b="1" dirty="0" err="1"/>
              <a:t>fov</a:t>
            </a:r>
            <a:r>
              <a:rPr lang="en-US" sz="1600" b="1" dirty="0"/>
              <a:t>:</a:t>
            </a:r>
            <a:r>
              <a:rPr lang="en-US" sz="1600" dirty="0"/>
              <a:t> Camera field of view in radians.</a:t>
            </a:r>
          </a:p>
          <a:p>
            <a:pPr lvl="1"/>
            <a:r>
              <a:rPr lang="en-US" sz="1600" b="1" dirty="0" smtClean="0"/>
              <a:t>Message Example</a:t>
            </a:r>
            <a:r>
              <a:rPr lang="en-US" sz="1600" dirty="0" smtClean="0"/>
              <a:t>: {eclipse: {</a:t>
            </a:r>
            <a:r>
              <a:rPr lang="en-US" sz="1600" dirty="0" err="1" smtClean="0"/>
              <a:t>setCameraState</a:t>
            </a:r>
            <a:r>
              <a:rPr lang="en-US" sz="1600" dirty="0" smtClean="0"/>
              <a:t>: </a:t>
            </a:r>
            <a:r>
              <a:rPr lang="en-US" sz="1600" dirty="0"/>
              <a:t>{ "id": "</a:t>
            </a:r>
            <a:r>
              <a:rPr lang="en-US" sz="1600" dirty="0" err="1"/>
              <a:t>mainWindow</a:t>
            </a:r>
            <a:r>
              <a:rPr lang="en-US" sz="1600" dirty="0"/>
              <a:t>", "target": "Earth", "orientation": [ 0.5065328566884535, -0.0942412441171466, 0.03476542271963596, 0.8563494721113643 ], "position": [ -3407.0549814006035, -23600.455980565075, 12665.324862123498 ], "radius": 27000, "</a:t>
            </a:r>
            <a:r>
              <a:rPr lang="en-US" sz="1600" dirty="0" err="1"/>
              <a:t>minRadius</a:t>
            </a:r>
            <a:r>
              <a:rPr lang="en-US" sz="1600" dirty="0"/>
              <a:t>": 8100, "</a:t>
            </a:r>
            <a:r>
              <a:rPr lang="en-US" sz="1600" dirty="0" err="1"/>
              <a:t>maxRadius</a:t>
            </a:r>
            <a:r>
              <a:rPr lang="en-US" sz="1600" dirty="0"/>
              <a:t>": 50000, "</a:t>
            </a:r>
            <a:r>
              <a:rPr lang="en-US" sz="1600" dirty="0" err="1"/>
              <a:t>fov</a:t>
            </a:r>
            <a:r>
              <a:rPr lang="en-US" sz="1600" dirty="0"/>
              <a:t>": 0.5235987755982988, "focus": null </a:t>
            </a:r>
            <a:r>
              <a:rPr lang="en-US" sz="1600" dirty="0" smtClean="0"/>
              <a:t>}}}</a:t>
            </a:r>
          </a:p>
          <a:p>
            <a:r>
              <a:rPr lang="en-US" sz="2000" dirty="0" smtClean="0"/>
              <a:t>Notes</a:t>
            </a:r>
          </a:p>
          <a:p>
            <a:pPr lvl="1"/>
            <a:r>
              <a:rPr lang="en-US" sz="1600" dirty="0" smtClean="0"/>
              <a:t>The Id of a Ranger Camera is obtained by using </a:t>
            </a:r>
            <a:r>
              <a:rPr lang="en-US" sz="1600" dirty="0" err="1" smtClean="0"/>
              <a:t>getInfo</a:t>
            </a:r>
            <a:r>
              <a:rPr lang="en-US" sz="1600" dirty="0" smtClean="0"/>
              <a:t> message to get camera ids, specified in a later slide.</a:t>
            </a:r>
            <a:endParaRPr lang="en-US" dirty="0"/>
          </a:p>
        </p:txBody>
      </p:sp>
      <p:sp>
        <p:nvSpPr>
          <p:cNvPr id="3" name="Title 2"/>
          <p:cNvSpPr>
            <a:spLocks noGrp="1"/>
          </p:cNvSpPr>
          <p:nvPr>
            <p:ph type="title"/>
          </p:nvPr>
        </p:nvSpPr>
        <p:spPr/>
        <p:txBody>
          <a:bodyPr/>
          <a:lstStyle/>
          <a:p>
            <a:r>
              <a:rPr lang="en-US" dirty="0" smtClean="0"/>
              <a:t>Set Camera State</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433819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The Eclipse Viewport has two viewing modes. This changes the camera settings to two set of predefined settings. These modes will be identified as </a:t>
            </a:r>
            <a:r>
              <a:rPr lang="en-US" sz="1600" b="1" dirty="0" smtClean="0"/>
              <a:t>default</a:t>
            </a:r>
            <a:r>
              <a:rPr lang="en-US" sz="1600" dirty="0" smtClean="0"/>
              <a:t> and </a:t>
            </a:r>
            <a:r>
              <a:rPr lang="en-US" sz="1600" b="1" dirty="0" smtClean="0"/>
              <a:t>alternative</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setEclipseViewportMode</a:t>
            </a:r>
            <a:endParaRPr lang="en-US" sz="1600" dirty="0" smtClean="0"/>
          </a:p>
          <a:p>
            <a:pPr lvl="1"/>
            <a:r>
              <a:rPr lang="en-US" sz="1600" b="1" dirty="0" smtClean="0"/>
              <a:t>Required Fields</a:t>
            </a:r>
          </a:p>
          <a:p>
            <a:pPr lvl="2"/>
            <a:r>
              <a:rPr lang="en-US" sz="1600" dirty="0" smtClean="0"/>
              <a:t>A Boolean, true to enable </a:t>
            </a:r>
            <a:r>
              <a:rPr lang="en-US" sz="1600" b="1" dirty="0" smtClean="0"/>
              <a:t>alternative</a:t>
            </a:r>
            <a:r>
              <a:rPr lang="en-US" sz="1600" dirty="0" smtClean="0"/>
              <a:t> mode and false to set to default mode.</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Message Example</a:t>
            </a:r>
            <a:r>
              <a:rPr lang="en-US" sz="1600" dirty="0" smtClean="0"/>
              <a:t>: {eclipse: {</a:t>
            </a:r>
            <a:r>
              <a:rPr lang="en-US" sz="1600" dirty="0" err="1" smtClean="0"/>
              <a:t>setEclipseViewportMode</a:t>
            </a:r>
            <a:r>
              <a:rPr lang="en-US" sz="1600" dirty="0" smtClean="0"/>
              <a:t>: true}}</a:t>
            </a:r>
          </a:p>
          <a:p>
            <a:r>
              <a:rPr lang="en-US" sz="2200" dirty="0" smtClean="0"/>
              <a:t>Notes</a:t>
            </a:r>
          </a:p>
          <a:p>
            <a:pPr lvl="1"/>
            <a:r>
              <a:rPr lang="en-US" sz="1600" dirty="0" smtClean="0"/>
              <a:t>The application will start at the default mode. </a:t>
            </a:r>
          </a:p>
          <a:p>
            <a:pPr lvl="1"/>
            <a:r>
              <a:rPr lang="en-US" sz="1600" dirty="0" smtClean="0"/>
              <a:t>Currently, the difference between the default mode and the alternative mode is a change in the Camera’s FOV for the Eclipse Viewport.</a:t>
            </a:r>
          </a:p>
        </p:txBody>
      </p:sp>
      <p:sp>
        <p:nvSpPr>
          <p:cNvPr id="3" name="Title 2"/>
          <p:cNvSpPr>
            <a:spLocks noGrp="1"/>
          </p:cNvSpPr>
          <p:nvPr>
            <p:ph type="title"/>
          </p:nvPr>
        </p:nvSpPr>
        <p:spPr/>
        <p:txBody>
          <a:bodyPr/>
          <a:lstStyle/>
          <a:p>
            <a:r>
              <a:rPr lang="en-US" dirty="0" smtClean="0"/>
              <a:t>Eclipse Viewport Modes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900506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Ranger will a set of Response Messages that will be used to communicate data out to an external module.</a:t>
            </a:r>
          </a:p>
          <a:p>
            <a:r>
              <a:rPr lang="en-US" sz="2200" dirty="0" smtClean="0"/>
              <a:t>These messages are used by Ranger and are its method of responding to requests. If Ranger is communicated to with one of these messages, it will be ignored.</a:t>
            </a:r>
          </a:p>
          <a:p>
            <a:r>
              <a:rPr lang="en-US" sz="2200" dirty="0" smtClean="0"/>
              <a:t>The next set of slides contain the definitions of these messages.</a:t>
            </a:r>
            <a:endParaRPr lang="en-US" dirty="0"/>
          </a:p>
        </p:txBody>
      </p:sp>
      <p:sp>
        <p:nvSpPr>
          <p:cNvPr id="3" name="Title 2"/>
          <p:cNvSpPr>
            <a:spLocks noGrp="1"/>
          </p:cNvSpPr>
          <p:nvPr>
            <p:ph type="title"/>
          </p:nvPr>
        </p:nvSpPr>
        <p:spPr/>
        <p:txBody>
          <a:bodyPr/>
          <a:lstStyle/>
          <a:p>
            <a:r>
              <a:rPr lang="en-US" dirty="0" smtClean="0"/>
              <a:t>Response Messages from Ranger</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66027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When the User Clicks on the Earth, Location information will be generated by Ranger. Location information consists of a Latitude and Longitude. This Interaction is reported when it occurs.</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locationClicked</a:t>
            </a:r>
            <a:endParaRPr lang="en-US" sz="1600" dirty="0" smtClean="0"/>
          </a:p>
          <a:p>
            <a:pPr lvl="1"/>
            <a:r>
              <a:rPr lang="en-US" sz="1600" b="1" dirty="0" smtClean="0"/>
              <a:t>Required Fields</a:t>
            </a:r>
          </a:p>
          <a:p>
            <a:pPr lvl="2"/>
            <a:r>
              <a:rPr lang="en-US" sz="1600" dirty="0" smtClean="0"/>
              <a:t>A list containing Latitude and Longitude in Degrees of where the User Clicked on the Earth</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Response Message Example</a:t>
            </a:r>
            <a:r>
              <a:rPr lang="en-US" sz="1600" dirty="0" smtClean="0"/>
              <a:t>: {</a:t>
            </a:r>
            <a:r>
              <a:rPr lang="en-US" sz="1600" dirty="0" err="1" smtClean="0"/>
              <a:t>locationClicked</a:t>
            </a:r>
            <a:r>
              <a:rPr lang="en-US" sz="1600" dirty="0" smtClean="0"/>
              <a:t>: [34.0522, -118.2437]}</a:t>
            </a:r>
          </a:p>
          <a:p>
            <a:r>
              <a:rPr lang="en-US" sz="2200" dirty="0" smtClean="0"/>
              <a:t>Notes</a:t>
            </a:r>
          </a:p>
          <a:p>
            <a:pPr lvl="1"/>
            <a:r>
              <a:rPr lang="en-US" sz="1600" dirty="0" smtClean="0"/>
              <a:t>Location name information is not provided. It will only produce a Latitude and Longitude of the location clicked.</a:t>
            </a:r>
          </a:p>
          <a:p>
            <a:pPr lvl="1"/>
            <a:r>
              <a:rPr lang="en-US" sz="1600" dirty="0" smtClean="0"/>
              <a:t>A Marker will not be</a:t>
            </a:r>
            <a:r>
              <a:rPr lang="en-US" sz="1600" dirty="0"/>
              <a:t> </a:t>
            </a:r>
            <a:r>
              <a:rPr lang="en-US" sz="1600" dirty="0" smtClean="0"/>
              <a:t>automatically placed at the location clicked.</a:t>
            </a:r>
          </a:p>
          <a:p>
            <a:pPr lvl="1"/>
            <a:r>
              <a:rPr lang="en-US" sz="1600" dirty="0" smtClean="0"/>
              <a:t>The location that was clicked will not be automatically stored.</a:t>
            </a:r>
            <a:endParaRPr lang="en-US" dirty="0"/>
          </a:p>
        </p:txBody>
      </p:sp>
      <p:sp>
        <p:nvSpPr>
          <p:cNvPr id="3" name="Title 2"/>
          <p:cNvSpPr>
            <a:spLocks noGrp="1"/>
          </p:cNvSpPr>
          <p:nvPr>
            <p:ph type="title"/>
          </p:nvPr>
        </p:nvSpPr>
        <p:spPr/>
        <p:txBody>
          <a:bodyPr/>
          <a:lstStyle/>
          <a:p>
            <a:r>
              <a:rPr lang="en-US" dirty="0" smtClean="0"/>
              <a:t>Location Clicked on Earth</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059592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For Markers in Ranger Eclipse, a Popup is associated with each Marker containing Location Information. When A Popup references a location that has not been added or stored in Ranger Eclipse through </a:t>
            </a:r>
            <a:r>
              <a:rPr lang="en-US" sz="1600" dirty="0" err="1" smtClean="0"/>
              <a:t>addLocation</a:t>
            </a:r>
            <a:r>
              <a:rPr lang="en-US" sz="1600" dirty="0" smtClean="0"/>
              <a:t>, the Popup will display the option to Add the location. Ranger Eclipse will report when the user selects to add a Location.</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locationSelectedToAdd</a:t>
            </a:r>
            <a:endParaRPr lang="en-US" sz="1600" dirty="0" smtClean="0"/>
          </a:p>
          <a:p>
            <a:pPr lvl="1"/>
            <a:r>
              <a:rPr lang="en-US" sz="1600" b="1" dirty="0" smtClean="0"/>
              <a:t>Required Fields</a:t>
            </a:r>
          </a:p>
          <a:p>
            <a:pPr lvl="2"/>
            <a:r>
              <a:rPr lang="en-US" sz="1600" dirty="0" smtClean="0"/>
              <a:t>A String identifier of the Location associated with the Marker the Popup is attached to.</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Response Message Example</a:t>
            </a:r>
            <a:r>
              <a:rPr lang="en-US" sz="1600" dirty="0" smtClean="0"/>
              <a:t>: {</a:t>
            </a:r>
            <a:r>
              <a:rPr lang="en-US" sz="1600" dirty="0" err="1" smtClean="0"/>
              <a:t>locationSelectedToAdd</a:t>
            </a:r>
            <a:r>
              <a:rPr lang="en-US" sz="1600" dirty="0" smtClean="0"/>
              <a:t>: “location0”}</a:t>
            </a:r>
          </a:p>
          <a:p>
            <a:r>
              <a:rPr lang="en-US" sz="2200" dirty="0" smtClean="0"/>
              <a:t>Notes</a:t>
            </a:r>
          </a:p>
          <a:p>
            <a:pPr lvl="1"/>
            <a:r>
              <a:rPr lang="en-US" sz="1600" dirty="0" smtClean="0"/>
              <a:t>Locations that are selected to be added will not be automatically stored.</a:t>
            </a:r>
            <a:endParaRPr lang="en-US" dirty="0"/>
          </a:p>
        </p:txBody>
      </p:sp>
      <p:sp>
        <p:nvSpPr>
          <p:cNvPr id="3" name="Title 2"/>
          <p:cNvSpPr>
            <a:spLocks noGrp="1"/>
          </p:cNvSpPr>
          <p:nvPr>
            <p:ph type="title"/>
          </p:nvPr>
        </p:nvSpPr>
        <p:spPr/>
        <p:txBody>
          <a:bodyPr/>
          <a:lstStyle/>
          <a:p>
            <a:r>
              <a:rPr lang="en-US" dirty="0" smtClean="0"/>
              <a:t>Location Selected to Add</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545294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For Markers in Ranger Eclipse, a Popup is associated with each Marker containing Location Information. When A Popup references a location that has been added or stored in Ranger Eclipse through </a:t>
            </a:r>
            <a:r>
              <a:rPr lang="en-US" sz="1600" dirty="0" err="1" smtClean="0"/>
              <a:t>addLocation</a:t>
            </a:r>
            <a:r>
              <a:rPr lang="en-US" sz="1600" dirty="0" smtClean="0"/>
              <a:t>, the Popup will display the option to Remove the location. Ranger Eclipse will report when the user selects to remove a Location.</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locationSelectedForRemoval</a:t>
            </a:r>
            <a:endParaRPr lang="en-US" sz="1600" dirty="0" smtClean="0"/>
          </a:p>
          <a:p>
            <a:pPr lvl="1"/>
            <a:r>
              <a:rPr lang="en-US" sz="1600" b="1" dirty="0" smtClean="0"/>
              <a:t>Required Fields</a:t>
            </a:r>
          </a:p>
          <a:p>
            <a:pPr lvl="2"/>
            <a:r>
              <a:rPr lang="en-US" sz="1600" dirty="0" smtClean="0"/>
              <a:t>A String identifier of the Location associated with the Marker the Popup is attached to.</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Response Message Example</a:t>
            </a:r>
            <a:r>
              <a:rPr lang="en-US" sz="1600" dirty="0" smtClean="0"/>
              <a:t>: {</a:t>
            </a:r>
            <a:r>
              <a:rPr lang="en-US" sz="1600" dirty="0" err="1" smtClean="0"/>
              <a:t>locationSelectedForRemoval</a:t>
            </a:r>
            <a:r>
              <a:rPr lang="en-US" sz="1600" dirty="0" smtClean="0"/>
              <a:t>: “location0”}</a:t>
            </a:r>
          </a:p>
          <a:p>
            <a:r>
              <a:rPr lang="en-US" sz="2200" dirty="0" smtClean="0"/>
              <a:t>Notes</a:t>
            </a:r>
          </a:p>
          <a:p>
            <a:pPr lvl="1"/>
            <a:r>
              <a:rPr lang="en-US" sz="1600" dirty="0" smtClean="0"/>
              <a:t>Locations that are selected to be removed will not be automatically removed.</a:t>
            </a:r>
            <a:endParaRPr lang="en-US" dirty="0"/>
          </a:p>
        </p:txBody>
      </p:sp>
      <p:sp>
        <p:nvSpPr>
          <p:cNvPr id="3" name="Title 2"/>
          <p:cNvSpPr>
            <a:spLocks noGrp="1"/>
          </p:cNvSpPr>
          <p:nvPr>
            <p:ph type="title"/>
          </p:nvPr>
        </p:nvSpPr>
        <p:spPr/>
        <p:txBody>
          <a:bodyPr/>
          <a:lstStyle/>
          <a:p>
            <a:r>
              <a:rPr lang="en-US" dirty="0" smtClean="0"/>
              <a:t>Location Selected for Removal</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2061649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Report when the Earth has been loaded in the Application, allowing for interactions and Labels.</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loadedEarth</a:t>
            </a:r>
            <a:endParaRPr lang="en-US" sz="1600" dirty="0" smtClean="0"/>
          </a:p>
          <a:p>
            <a:pPr lvl="1"/>
            <a:r>
              <a:rPr lang="en-US" sz="1600" b="1" dirty="0" smtClean="0"/>
              <a:t>Required Fields</a:t>
            </a:r>
          </a:p>
          <a:p>
            <a:pPr lvl="2"/>
            <a:r>
              <a:rPr lang="en-US" sz="1600" dirty="0" smtClean="0"/>
              <a:t>A Boolean representing whether the Earth has loaded, true or false.</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Response Message Example</a:t>
            </a:r>
            <a:r>
              <a:rPr lang="en-US" sz="1600" dirty="0" smtClean="0"/>
              <a:t>: {</a:t>
            </a:r>
            <a:r>
              <a:rPr lang="en-US" sz="1600" dirty="0" err="1" smtClean="0"/>
              <a:t>loadedEarth</a:t>
            </a:r>
            <a:r>
              <a:rPr lang="en-US" sz="1600" dirty="0" smtClean="0"/>
              <a:t>: true}</a:t>
            </a:r>
          </a:p>
          <a:p>
            <a:r>
              <a:rPr lang="en-US" sz="2200" dirty="0" smtClean="0"/>
              <a:t>Notes</a:t>
            </a:r>
          </a:p>
          <a:p>
            <a:pPr lvl="1"/>
            <a:r>
              <a:rPr lang="en-US" sz="1600" dirty="0" smtClean="0"/>
              <a:t>This allows for checking when the Ranger Application can be interacted with or for when it is considered ready to display.</a:t>
            </a:r>
            <a:endParaRPr lang="en-US" dirty="0"/>
          </a:p>
        </p:txBody>
      </p:sp>
      <p:sp>
        <p:nvSpPr>
          <p:cNvPr id="3" name="Title 2"/>
          <p:cNvSpPr>
            <a:spLocks noGrp="1"/>
          </p:cNvSpPr>
          <p:nvPr>
            <p:ph type="title"/>
          </p:nvPr>
        </p:nvSpPr>
        <p:spPr/>
        <p:txBody>
          <a:bodyPr/>
          <a:lstStyle/>
          <a:p>
            <a:r>
              <a:rPr lang="en-US" dirty="0" smtClean="0"/>
              <a:t>Earth Loaded</a:t>
            </a:r>
            <a:endParaRPr lang="en-US" dirty="0"/>
          </a:p>
        </p:txBody>
      </p:sp>
      <p:sp>
        <p:nvSpPr>
          <p:cNvPr id="4" name="Footer Placeholder 3"/>
          <p:cNvSpPr>
            <a:spLocks noGrp="1"/>
          </p:cNvSpPr>
          <p:nvPr>
            <p:ph type="ftr" sz="quarter" idx="3"/>
          </p:nvPr>
        </p:nvSpPr>
        <p:spPr>
          <a:xfrm>
            <a:off x="358775" y="6604477"/>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475776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When the user executes a Drag Event in the Eclipse Viewport whether that is the Main or </a:t>
            </a:r>
            <a:r>
              <a:rPr lang="en-US" sz="1600" dirty="0"/>
              <a:t>S</a:t>
            </a:r>
            <a:r>
              <a:rPr lang="en-US" sz="1600" dirty="0" smtClean="0"/>
              <a:t>ub Viewports.</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draggedOnEclipseViewport</a:t>
            </a:r>
            <a:endParaRPr lang="en-US" sz="1600" dirty="0" smtClean="0"/>
          </a:p>
          <a:p>
            <a:pPr lvl="1"/>
            <a:r>
              <a:rPr lang="en-US" sz="1600" b="1" dirty="0" smtClean="0"/>
              <a:t>Required Fields</a:t>
            </a:r>
          </a:p>
          <a:p>
            <a:pPr lvl="2"/>
            <a:r>
              <a:rPr lang="en-US" sz="1600" dirty="0" smtClean="0"/>
              <a:t>A Boolean representing when the user has dragged on the Eclipse Viewport, true or false.</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Response Message Example</a:t>
            </a:r>
            <a:r>
              <a:rPr lang="en-US" sz="1600" dirty="0" smtClean="0"/>
              <a:t>: {</a:t>
            </a:r>
            <a:r>
              <a:rPr lang="en-US" sz="1600" dirty="0" err="1" smtClean="0"/>
              <a:t>draggedOnEclipseViewport</a:t>
            </a:r>
            <a:r>
              <a:rPr lang="en-US" sz="1600" dirty="0" smtClean="0"/>
              <a:t>: true}</a:t>
            </a:r>
          </a:p>
          <a:p>
            <a:r>
              <a:rPr lang="en-US" sz="2200" dirty="0" smtClean="0"/>
              <a:t>Notes</a:t>
            </a:r>
          </a:p>
          <a:p>
            <a:pPr lvl="1"/>
            <a:r>
              <a:rPr lang="en-US" sz="1600" dirty="0" smtClean="0"/>
              <a:t>The Eclipse Viewport is the Viewport that displays the Eclipse View from Earth.</a:t>
            </a:r>
            <a:endParaRPr lang="en-US" dirty="0"/>
          </a:p>
        </p:txBody>
      </p:sp>
      <p:sp>
        <p:nvSpPr>
          <p:cNvPr id="3" name="Title 2"/>
          <p:cNvSpPr>
            <a:spLocks noGrp="1"/>
          </p:cNvSpPr>
          <p:nvPr>
            <p:ph type="title"/>
          </p:nvPr>
        </p:nvSpPr>
        <p:spPr/>
        <p:txBody>
          <a:bodyPr/>
          <a:lstStyle/>
          <a:p>
            <a:r>
              <a:rPr lang="en-US" dirty="0" smtClean="0"/>
              <a:t>Drag Event Occurred in Eclipse Viewport</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042038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An external application is allowed to request information from Ranger. Information such as allowable Eclipse Settings, Camera State, etc. can be requested.</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getInfo</a:t>
            </a:r>
            <a:endParaRPr lang="en-US" sz="1600" dirty="0" smtClean="0"/>
          </a:p>
          <a:p>
            <a:pPr lvl="1"/>
            <a:r>
              <a:rPr lang="en-US" sz="1600" b="1" dirty="0" smtClean="0"/>
              <a:t>Required Fields</a:t>
            </a:r>
          </a:p>
          <a:p>
            <a:pPr lvl="2"/>
            <a:r>
              <a:rPr lang="en-US" sz="1600" dirty="0" smtClean="0"/>
              <a:t>A String representing the information the application wants to request.</a:t>
            </a:r>
            <a:endParaRPr lang="en-US" sz="1600" dirty="0"/>
          </a:p>
          <a:p>
            <a:pPr lvl="1"/>
            <a:r>
              <a:rPr lang="en-US" sz="1600" b="1" dirty="0" smtClean="0"/>
              <a:t>Optional Fields</a:t>
            </a:r>
          </a:p>
          <a:p>
            <a:pPr lvl="2"/>
            <a:r>
              <a:rPr lang="en-US" sz="1600" b="1" dirty="0" smtClean="0"/>
              <a:t>None</a:t>
            </a:r>
            <a:endParaRPr lang="en-US" sz="1600" dirty="0" smtClean="0"/>
          </a:p>
          <a:p>
            <a:pPr lvl="1"/>
            <a:r>
              <a:rPr lang="en-US" sz="1600" b="1" dirty="0" smtClean="0"/>
              <a:t>Request Message Example</a:t>
            </a:r>
            <a:r>
              <a:rPr lang="en-US" sz="1600" dirty="0" smtClean="0"/>
              <a:t>: {eclipse: {</a:t>
            </a:r>
            <a:r>
              <a:rPr lang="en-US" sz="1600" dirty="0" err="1" smtClean="0"/>
              <a:t>getInfo</a:t>
            </a:r>
            <a:r>
              <a:rPr lang="en-US" sz="1600" dirty="0" smtClean="0"/>
              <a:t>: “time”}}</a:t>
            </a:r>
          </a:p>
          <a:p>
            <a:r>
              <a:rPr lang="en-US" sz="2200" dirty="0" smtClean="0"/>
              <a:t>Notes</a:t>
            </a:r>
          </a:p>
          <a:p>
            <a:pPr lvl="1"/>
            <a:r>
              <a:rPr lang="en-US" sz="1600" dirty="0" smtClean="0"/>
              <a:t>The next section of the slides will discuss acceptable values for </a:t>
            </a:r>
            <a:r>
              <a:rPr lang="en-US" sz="1600" dirty="0" err="1" smtClean="0"/>
              <a:t>getInfo</a:t>
            </a:r>
            <a:r>
              <a:rPr lang="en-US" sz="1600" dirty="0" smtClean="0"/>
              <a:t> as well as Response Messages.</a:t>
            </a:r>
            <a:endParaRPr lang="en-US" dirty="0"/>
          </a:p>
        </p:txBody>
      </p:sp>
      <p:sp>
        <p:nvSpPr>
          <p:cNvPr id="3" name="Title 2"/>
          <p:cNvSpPr>
            <a:spLocks noGrp="1"/>
          </p:cNvSpPr>
          <p:nvPr>
            <p:ph type="title"/>
          </p:nvPr>
        </p:nvSpPr>
        <p:spPr/>
        <p:txBody>
          <a:bodyPr/>
          <a:lstStyle/>
          <a:p>
            <a:r>
              <a:rPr lang="en-US" dirty="0" smtClean="0"/>
              <a:t>Requesting Information From Ranger</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3471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Description</a:t>
            </a:r>
          </a:p>
          <a:p>
            <a:pPr lvl="1"/>
            <a:r>
              <a:rPr lang="en-US" sz="1600" dirty="0" smtClean="0"/>
              <a:t>Ranger Eclipse has an Acknowledgement System that allows for a responsive message passing system.</a:t>
            </a:r>
          </a:p>
          <a:p>
            <a:pPr lvl="1"/>
            <a:r>
              <a:rPr lang="en-US" sz="1600" dirty="0" smtClean="0"/>
              <a:t>Every Message that is processed by Ranger will have a response Message.</a:t>
            </a:r>
          </a:p>
          <a:p>
            <a:r>
              <a:rPr lang="en-US" sz="2000" dirty="0" smtClean="0"/>
              <a:t>Response Message Definition</a:t>
            </a:r>
          </a:p>
          <a:p>
            <a:pPr lvl="1"/>
            <a:r>
              <a:rPr lang="en-US" sz="1600" dirty="0" smtClean="0"/>
              <a:t>Required Fields</a:t>
            </a:r>
          </a:p>
          <a:p>
            <a:pPr lvl="2"/>
            <a:r>
              <a:rPr lang="en-US" sz="1600" b="1" dirty="0"/>
              <a:t>p</a:t>
            </a:r>
            <a:r>
              <a:rPr lang="en-US" sz="1600" b="1" dirty="0" smtClean="0"/>
              <a:t>ath:</a:t>
            </a:r>
            <a:r>
              <a:rPr lang="en-US" sz="1600" dirty="0" smtClean="0"/>
              <a:t> A String symbolizing the API endpoint used.</a:t>
            </a:r>
          </a:p>
          <a:p>
            <a:pPr lvl="2"/>
            <a:r>
              <a:rPr lang="en-US" sz="1600" b="1" dirty="0"/>
              <a:t>m</a:t>
            </a:r>
            <a:r>
              <a:rPr lang="en-US" sz="1600" b="1" dirty="0" smtClean="0"/>
              <a:t>essage:</a:t>
            </a:r>
            <a:r>
              <a:rPr lang="en-US" sz="1600" dirty="0" smtClean="0"/>
              <a:t> A response Message from Ranger Eclipse</a:t>
            </a:r>
          </a:p>
          <a:p>
            <a:pPr lvl="2"/>
            <a:r>
              <a:rPr lang="en-US" sz="1600" b="1" dirty="0"/>
              <a:t>s</a:t>
            </a:r>
            <a:r>
              <a:rPr lang="en-US" sz="1600" b="1" dirty="0" smtClean="0"/>
              <a:t>uccess:</a:t>
            </a:r>
            <a:r>
              <a:rPr lang="en-US" sz="1600" dirty="0" smtClean="0"/>
              <a:t> A Boolean, true if the message sent to Ranger Eclipse has been processed successfully, false if error occurred in processing the message.</a:t>
            </a:r>
          </a:p>
          <a:p>
            <a:pPr lvl="1"/>
            <a:r>
              <a:rPr lang="en-US" sz="1600" dirty="0" smtClean="0"/>
              <a:t>Optional Fields</a:t>
            </a:r>
          </a:p>
          <a:p>
            <a:pPr lvl="2"/>
            <a:r>
              <a:rPr lang="en-US" sz="1600" b="1" dirty="0"/>
              <a:t>i</a:t>
            </a:r>
            <a:r>
              <a:rPr lang="en-US" sz="1600" b="1" dirty="0" smtClean="0"/>
              <a:t>d:</a:t>
            </a:r>
            <a:r>
              <a:rPr lang="en-US" sz="1600" dirty="0" smtClean="0"/>
              <a:t> A identifier that associates a response message to a message sent to Ranger Eclipse. This will only exist in the Response Message if provided in the message sent to Ranger Eclipse. </a:t>
            </a:r>
          </a:p>
          <a:p>
            <a:r>
              <a:rPr lang="en-US" sz="2200" dirty="0" smtClean="0"/>
              <a:t>Notes</a:t>
            </a:r>
          </a:p>
          <a:p>
            <a:pPr lvl="1"/>
            <a:r>
              <a:rPr lang="en-US" sz="1800" dirty="0" smtClean="0"/>
              <a:t>There may be cases where an API call will cause to separate API endpoints to be called, which will result in two acknowledgement messages to be sent by Ranger Eclipse.</a:t>
            </a:r>
          </a:p>
          <a:p>
            <a:pPr lvl="1"/>
            <a:endParaRPr lang="en-US" sz="1800" dirty="0" smtClean="0"/>
          </a:p>
          <a:p>
            <a:pPr lvl="1"/>
            <a:endParaRPr lang="en-US" dirty="0" smtClean="0"/>
          </a:p>
        </p:txBody>
      </p:sp>
      <p:sp>
        <p:nvSpPr>
          <p:cNvPr id="3" name="Title 2"/>
          <p:cNvSpPr>
            <a:spLocks noGrp="1"/>
          </p:cNvSpPr>
          <p:nvPr>
            <p:ph type="title"/>
          </p:nvPr>
        </p:nvSpPr>
        <p:spPr/>
        <p:txBody>
          <a:bodyPr/>
          <a:lstStyle/>
          <a:p>
            <a:r>
              <a:rPr lang="en-US" dirty="0" smtClean="0"/>
              <a:t>Rangers Acknowledgement System</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680166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b="1" dirty="0" smtClean="0"/>
              <a:t>Requesting Eclipse Settings and Information</a:t>
            </a:r>
            <a:endParaRPr lang="en-US" b="1" dirty="0"/>
          </a:p>
        </p:txBody>
      </p:sp>
      <p:sp>
        <p:nvSpPr>
          <p:cNvPr id="14" name="Subtitle 13"/>
          <p:cNvSpPr>
            <a:spLocks noGrp="1"/>
          </p:cNvSpPr>
          <p:nvPr>
            <p:ph type="subTitle" idx="1"/>
          </p:nvPr>
        </p:nvSpPr>
        <p:spPr/>
        <p:txBody>
          <a:bodyPr/>
          <a:lstStyle/>
          <a:p>
            <a:r>
              <a:rPr lang="en-US" dirty="0" smtClean="0"/>
              <a:t>The next set of slides describe the process of requesting/obtaining information from Ranger Eclipse. </a:t>
            </a:r>
            <a:r>
              <a:rPr lang="en-US" dirty="0"/>
              <a:t>I</a:t>
            </a:r>
            <a:r>
              <a:rPr lang="en-US" dirty="0" smtClean="0"/>
              <a:t>nformation such as current time, current time rate, allowable settings, etc.</a:t>
            </a:r>
            <a:endParaRPr lang="en-US" dirty="0"/>
          </a:p>
        </p:txBody>
      </p:sp>
      <p:sp>
        <p:nvSpPr>
          <p:cNvPr id="12" name="TextBox 11"/>
          <p:cNvSpPr txBox="1"/>
          <p:nvPr/>
        </p:nvSpPr>
        <p:spPr>
          <a:xfrm>
            <a:off x="685800" y="5844152"/>
            <a:ext cx="7707224" cy="769441"/>
          </a:xfrm>
          <a:prstGeom prst="rect">
            <a:avLst/>
          </a:prstGeom>
          <a:noFill/>
        </p:spPr>
        <p:txBody>
          <a:bodyPr wrap="square" rtlCol="0">
            <a:spAutoFit/>
          </a:bodyPr>
          <a:lstStyle/>
          <a:p>
            <a:r>
              <a:rPr lang="en-US" sz="1100" dirty="0">
                <a:solidFill>
                  <a:schemeClr val="tx2"/>
                </a:solidFill>
                <a:latin typeface="Helvetica Neue Light"/>
                <a:ea typeface="Helvetica Neue"/>
                <a:cs typeface="Helvetica Neue Light"/>
              </a:rPr>
              <a:t>The technical data in this document is controlled under the U.S. Export Regulations, release to foreign persons may require an export authorization</a:t>
            </a:r>
            <a:r>
              <a:rPr lang="en-US" sz="1100" dirty="0" smtClean="0">
                <a:solidFill>
                  <a:schemeClr val="tx2"/>
                </a:solidFill>
                <a:latin typeface="Helvetica Neue Light"/>
                <a:ea typeface="Helvetica Neue"/>
                <a:cs typeface="Helvetica Neue Light"/>
              </a:rPr>
              <a:t>. </a:t>
            </a:r>
          </a:p>
          <a:p>
            <a:endParaRPr lang="en-US" sz="1100" dirty="0" smtClean="0">
              <a:solidFill>
                <a:schemeClr val="tx2"/>
              </a:solidFill>
              <a:latin typeface="Helvetica Neue Light"/>
              <a:ea typeface="Helvetica Neue"/>
              <a:cs typeface="Helvetica Neue Light"/>
            </a:endParaRPr>
          </a:p>
          <a:p>
            <a:r>
              <a:rPr lang="en-US" sz="1100" dirty="0" smtClean="0">
                <a:solidFill>
                  <a:schemeClr val="tx2"/>
                </a:solidFill>
                <a:latin typeface="Helvetica Neue Light"/>
                <a:ea typeface="Helvetica Neue"/>
                <a:cs typeface="Helvetica Neue Light"/>
              </a:rPr>
              <a:t>Caltech/JPL Proprietary—Not for Public Release or Redistribution</a:t>
            </a:r>
            <a:endParaRPr lang="en-US" sz="1100" dirty="0">
              <a:solidFill>
                <a:schemeClr val="tx2"/>
              </a:solidFill>
              <a:latin typeface="Helvetica Neue Light"/>
              <a:ea typeface="Helvetica Neue"/>
              <a:cs typeface="Helvetica Neue Light"/>
            </a:endParaRPr>
          </a:p>
        </p:txBody>
      </p:sp>
    </p:spTree>
    <p:extLst>
      <p:ext uri="{BB962C8B-B14F-4D97-AF65-F5344CB8AC3E}">
        <p14:creationId xmlns:p14="http://schemas.microsoft.com/office/powerpoint/2010/main" val="466399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An External Module is allowed to request information from Ranger Eclipse using the </a:t>
            </a:r>
            <a:r>
              <a:rPr lang="en-US" sz="1600" dirty="0"/>
              <a:t>M</a:t>
            </a:r>
            <a:r>
              <a:rPr lang="en-US" sz="1600" dirty="0" smtClean="0"/>
              <a:t>essage </a:t>
            </a:r>
            <a:r>
              <a:rPr lang="en-US" sz="1600" b="1" dirty="0" err="1" smtClean="0"/>
              <a:t>getInfo</a:t>
            </a:r>
            <a:r>
              <a:rPr lang="en-US" sz="1600" dirty="0" smtClean="0"/>
              <a:t>.</a:t>
            </a:r>
          </a:p>
          <a:p>
            <a:pPr lvl="1"/>
            <a:r>
              <a:rPr lang="en-US" sz="1600" dirty="0" smtClean="0"/>
              <a:t>There are various Eclipse Settings available to retrieve from Ranger Eclipse.</a:t>
            </a:r>
          </a:p>
          <a:p>
            <a:r>
              <a:rPr lang="en-US" sz="2200" dirty="0" smtClean="0"/>
              <a:t>Ranger Eclipse Settings Change based on View</a:t>
            </a:r>
          </a:p>
          <a:p>
            <a:pPr lvl="1"/>
            <a:r>
              <a:rPr lang="en-US" sz="1600" dirty="0" smtClean="0"/>
              <a:t>Time boundaries and other settings can change based on the view that has been set using the Message </a:t>
            </a:r>
            <a:r>
              <a:rPr lang="en-US" sz="1600" b="1" dirty="0" err="1" smtClean="0"/>
              <a:t>setView</a:t>
            </a:r>
            <a:r>
              <a:rPr lang="en-US" sz="1600" dirty="0" smtClean="0"/>
              <a:t>. An External Module should request information from Ranger Eclipse after a view change has occurred.</a:t>
            </a:r>
          </a:p>
          <a:p>
            <a:pPr lvl="1"/>
            <a:r>
              <a:rPr lang="en-US" sz="1600" dirty="0" smtClean="0"/>
              <a:t>The settings for Ranger Eclipse also reset when the view has changed to default settings. These default settings are defined internally. Updating any UI components that refer to any settings in Ranger Eclipse should also be updated after a view change. There are default settings for Time, Time Rate, and Field of View. After a View change, you can request their default values using the Message </a:t>
            </a:r>
            <a:r>
              <a:rPr lang="en-US" sz="1600" b="1" dirty="0" err="1" smtClean="0"/>
              <a:t>getInfo</a:t>
            </a:r>
            <a:r>
              <a:rPr lang="en-US" sz="1600" dirty="0" smtClean="0"/>
              <a:t>.</a:t>
            </a:r>
          </a:p>
          <a:p>
            <a:pPr lvl="1"/>
            <a:r>
              <a:rPr lang="en-US" sz="1600" dirty="0" smtClean="0"/>
              <a:t>The following set of slides will go through supported requests that could be made to Ranger Eclipse.</a:t>
            </a:r>
            <a:endParaRPr lang="en-US" dirty="0"/>
          </a:p>
        </p:txBody>
      </p:sp>
      <p:sp>
        <p:nvSpPr>
          <p:cNvPr id="3" name="Title 2"/>
          <p:cNvSpPr>
            <a:spLocks noGrp="1"/>
          </p:cNvSpPr>
          <p:nvPr>
            <p:ph type="title"/>
          </p:nvPr>
        </p:nvSpPr>
        <p:spPr/>
        <p:txBody>
          <a:bodyPr/>
          <a:lstStyle/>
          <a:p>
            <a:r>
              <a:rPr lang="en-US" dirty="0" smtClean="0"/>
              <a:t>Requesting Information from Ranger Eclipse</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487150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Get information about Time. Consists of Current Time, Min Time, and Max Time.</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getInfo</a:t>
            </a:r>
            <a:endParaRPr lang="en-US" sz="1600" dirty="0" smtClean="0"/>
          </a:p>
          <a:p>
            <a:pPr lvl="1"/>
            <a:r>
              <a:rPr lang="en-US" sz="1600" b="1" dirty="0" smtClean="0"/>
              <a:t>Required Fields</a:t>
            </a:r>
          </a:p>
          <a:p>
            <a:pPr lvl="2"/>
            <a:r>
              <a:rPr lang="en-US" sz="1600" dirty="0" smtClean="0"/>
              <a:t>Select from one of these String Values: time, </a:t>
            </a:r>
            <a:r>
              <a:rPr lang="en-US" sz="1600" dirty="0" err="1" smtClean="0"/>
              <a:t>minTime</a:t>
            </a:r>
            <a:r>
              <a:rPr lang="en-US" sz="1600" dirty="0" smtClean="0"/>
              <a:t>, </a:t>
            </a:r>
            <a:r>
              <a:rPr lang="en-US" sz="1600" dirty="0" err="1" smtClean="0"/>
              <a:t>maxTime</a:t>
            </a:r>
            <a:endParaRPr lang="en-US" sz="1600" dirty="0"/>
          </a:p>
          <a:p>
            <a:pPr lvl="1"/>
            <a:r>
              <a:rPr lang="en-US" sz="1600" b="1" dirty="0" smtClean="0"/>
              <a:t>Optional Fields</a:t>
            </a:r>
          </a:p>
          <a:p>
            <a:pPr lvl="2"/>
            <a:r>
              <a:rPr lang="en-US" sz="1600" b="1" dirty="0" smtClean="0"/>
              <a:t>None</a:t>
            </a:r>
          </a:p>
          <a:p>
            <a:pPr lvl="1"/>
            <a:r>
              <a:rPr lang="en-US" sz="1600" b="1" dirty="0" smtClean="0"/>
              <a:t>Return Value: </a:t>
            </a:r>
            <a:r>
              <a:rPr lang="en-US" sz="1600" dirty="0" smtClean="0"/>
              <a:t>A number representing time in milliseconds, UTC time.</a:t>
            </a:r>
          </a:p>
          <a:p>
            <a:pPr lvl="1"/>
            <a:r>
              <a:rPr lang="en-US" sz="1600" b="1" dirty="0" smtClean="0"/>
              <a:t>Request Message Example</a:t>
            </a:r>
            <a:r>
              <a:rPr lang="en-US" sz="1600" dirty="0" smtClean="0"/>
              <a:t>: {eclipse: {</a:t>
            </a:r>
            <a:r>
              <a:rPr lang="en-US" sz="1600" dirty="0" err="1" smtClean="0"/>
              <a:t>getInfo</a:t>
            </a:r>
            <a:r>
              <a:rPr lang="en-US" sz="1600" dirty="0" smtClean="0"/>
              <a:t>: “time”}}</a:t>
            </a:r>
          </a:p>
          <a:p>
            <a:pPr lvl="1"/>
            <a:r>
              <a:rPr lang="en-US" sz="1600" b="1" dirty="0" smtClean="0"/>
              <a:t>Response Message Example</a:t>
            </a:r>
            <a:r>
              <a:rPr lang="en-US" sz="1600" dirty="0" smtClean="0"/>
              <a:t>: {time: 1475169602977}</a:t>
            </a:r>
          </a:p>
          <a:p>
            <a:r>
              <a:rPr lang="en-US" sz="2200" dirty="0" smtClean="0"/>
              <a:t>Notes</a:t>
            </a:r>
          </a:p>
          <a:p>
            <a:pPr lvl="1"/>
            <a:r>
              <a:rPr lang="en-US" sz="1600" dirty="0" smtClean="0"/>
              <a:t>Time is bounded between Min and Max Time Values.</a:t>
            </a:r>
            <a:endParaRPr lang="en-US" dirty="0"/>
          </a:p>
        </p:txBody>
      </p:sp>
      <p:sp>
        <p:nvSpPr>
          <p:cNvPr id="3" name="Title 2"/>
          <p:cNvSpPr>
            <a:spLocks noGrp="1"/>
          </p:cNvSpPr>
          <p:nvPr>
            <p:ph type="title"/>
          </p:nvPr>
        </p:nvSpPr>
        <p:spPr/>
        <p:txBody>
          <a:bodyPr/>
          <a:lstStyle/>
          <a:p>
            <a:r>
              <a:rPr lang="en-US" dirty="0" smtClean="0"/>
              <a:t>Requesting Time</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49117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Get information about Time Rate. Consists of Current Time Rate, Min Time Rate, and Max Time Rate.</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getInfo</a:t>
            </a:r>
            <a:endParaRPr lang="en-US" sz="1600" dirty="0" smtClean="0"/>
          </a:p>
          <a:p>
            <a:pPr lvl="1"/>
            <a:r>
              <a:rPr lang="en-US" sz="1600" b="1" dirty="0" smtClean="0"/>
              <a:t>Required Fields</a:t>
            </a:r>
          </a:p>
          <a:p>
            <a:pPr lvl="2"/>
            <a:r>
              <a:rPr lang="en-US" sz="1600" dirty="0" smtClean="0"/>
              <a:t>Select from one of these String Values: </a:t>
            </a:r>
            <a:r>
              <a:rPr lang="en-US" sz="1600" dirty="0" err="1" smtClean="0"/>
              <a:t>timeRate</a:t>
            </a:r>
            <a:r>
              <a:rPr lang="en-US" sz="1600" dirty="0" smtClean="0"/>
              <a:t>, </a:t>
            </a:r>
            <a:r>
              <a:rPr lang="en-US" sz="1600" dirty="0" err="1" smtClean="0"/>
              <a:t>minTimeRate</a:t>
            </a:r>
            <a:r>
              <a:rPr lang="en-US" sz="1600" dirty="0" smtClean="0"/>
              <a:t>, </a:t>
            </a:r>
            <a:r>
              <a:rPr lang="en-US" sz="1600" dirty="0" err="1" smtClean="0"/>
              <a:t>maxTimeRate</a:t>
            </a:r>
            <a:endParaRPr lang="en-US" sz="1600" dirty="0"/>
          </a:p>
          <a:p>
            <a:pPr lvl="1"/>
            <a:r>
              <a:rPr lang="en-US" sz="1600" b="1" dirty="0" smtClean="0"/>
              <a:t>Optional Fields</a:t>
            </a:r>
          </a:p>
          <a:p>
            <a:pPr lvl="2"/>
            <a:r>
              <a:rPr lang="en-US" sz="1600" b="1" dirty="0" smtClean="0"/>
              <a:t>None</a:t>
            </a:r>
          </a:p>
          <a:p>
            <a:pPr lvl="1"/>
            <a:r>
              <a:rPr lang="en-US" sz="1600" b="1" dirty="0" smtClean="0"/>
              <a:t>Return Value: </a:t>
            </a:r>
            <a:r>
              <a:rPr lang="en-US" sz="1600" dirty="0" smtClean="0"/>
              <a:t>A number representing time rate in </a:t>
            </a:r>
            <a:r>
              <a:rPr lang="en-US" sz="1600" dirty="0"/>
              <a:t>Simulation Seconds per Wall Time </a:t>
            </a:r>
            <a:r>
              <a:rPr lang="en-US" sz="1600" dirty="0" smtClean="0"/>
              <a:t>Seconds.</a:t>
            </a:r>
          </a:p>
          <a:p>
            <a:pPr lvl="1"/>
            <a:r>
              <a:rPr lang="en-US" sz="1600" b="1" dirty="0" smtClean="0"/>
              <a:t>Request Message Example</a:t>
            </a:r>
            <a:r>
              <a:rPr lang="en-US" sz="1600" dirty="0" smtClean="0"/>
              <a:t>: {eclipse: {</a:t>
            </a:r>
            <a:r>
              <a:rPr lang="en-US" sz="1600" dirty="0" err="1" smtClean="0"/>
              <a:t>getInfo</a:t>
            </a:r>
            <a:r>
              <a:rPr lang="en-US" sz="1600" dirty="0" smtClean="0"/>
              <a:t>: “</a:t>
            </a:r>
            <a:r>
              <a:rPr lang="en-US" sz="1600" dirty="0" err="1" smtClean="0"/>
              <a:t>timeRate</a:t>
            </a:r>
            <a:r>
              <a:rPr lang="en-US" sz="1600" dirty="0" smtClean="0"/>
              <a:t>”}}</a:t>
            </a:r>
          </a:p>
          <a:p>
            <a:pPr lvl="1"/>
            <a:r>
              <a:rPr lang="en-US" sz="1600" b="1" dirty="0" smtClean="0"/>
              <a:t>Response Message Example</a:t>
            </a:r>
            <a:r>
              <a:rPr lang="en-US" sz="1600" dirty="0" smtClean="0"/>
              <a:t>: {</a:t>
            </a:r>
            <a:r>
              <a:rPr lang="en-US" sz="1600" dirty="0" err="1" smtClean="0"/>
              <a:t>timeRate</a:t>
            </a:r>
            <a:r>
              <a:rPr lang="en-US" sz="1600" dirty="0" smtClean="0"/>
              <a:t>: 1.0}</a:t>
            </a:r>
          </a:p>
          <a:p>
            <a:r>
              <a:rPr lang="en-US" sz="2200" dirty="0" smtClean="0"/>
              <a:t>Notes</a:t>
            </a:r>
          </a:p>
          <a:p>
            <a:pPr lvl="1"/>
            <a:r>
              <a:rPr lang="en-US" sz="1600" dirty="0" smtClean="0"/>
              <a:t>Time Rate is bounded by Min and Max Time Rate Values</a:t>
            </a:r>
            <a:endParaRPr lang="en-US" dirty="0"/>
          </a:p>
        </p:txBody>
      </p:sp>
      <p:sp>
        <p:nvSpPr>
          <p:cNvPr id="3" name="Title 2"/>
          <p:cNvSpPr>
            <a:spLocks noGrp="1"/>
          </p:cNvSpPr>
          <p:nvPr>
            <p:ph type="title"/>
          </p:nvPr>
        </p:nvSpPr>
        <p:spPr/>
        <p:txBody>
          <a:bodyPr/>
          <a:lstStyle/>
          <a:p>
            <a:r>
              <a:rPr lang="en-US" dirty="0" smtClean="0"/>
              <a:t>Requesting Time Rate</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22141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Get information about Field of View. Consists of Current Field of View, Min Field of View, and Max Field of View.</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getInfo</a:t>
            </a:r>
            <a:endParaRPr lang="en-US" sz="1600" dirty="0" smtClean="0"/>
          </a:p>
          <a:p>
            <a:pPr lvl="1"/>
            <a:r>
              <a:rPr lang="en-US" sz="1600" b="1" dirty="0" smtClean="0"/>
              <a:t>Required Fields</a:t>
            </a:r>
          </a:p>
          <a:p>
            <a:pPr lvl="2"/>
            <a:r>
              <a:rPr lang="en-US" sz="1600" dirty="0" smtClean="0"/>
              <a:t>Select from one of these String Values: FOV, </a:t>
            </a:r>
            <a:r>
              <a:rPr lang="en-US" sz="1600" dirty="0" err="1" smtClean="0"/>
              <a:t>minFOV</a:t>
            </a:r>
            <a:r>
              <a:rPr lang="en-US" sz="1600" dirty="0" smtClean="0"/>
              <a:t>, </a:t>
            </a:r>
            <a:r>
              <a:rPr lang="en-US" sz="1600" dirty="0" err="1" smtClean="0"/>
              <a:t>maxFOV</a:t>
            </a:r>
            <a:endParaRPr lang="en-US" sz="1600" dirty="0"/>
          </a:p>
          <a:p>
            <a:pPr lvl="1"/>
            <a:r>
              <a:rPr lang="en-US" sz="1600" b="1" dirty="0" smtClean="0"/>
              <a:t>Optional Fields</a:t>
            </a:r>
          </a:p>
          <a:p>
            <a:pPr lvl="2"/>
            <a:r>
              <a:rPr lang="en-US" sz="1600" b="1" dirty="0" smtClean="0"/>
              <a:t>None</a:t>
            </a:r>
          </a:p>
          <a:p>
            <a:pPr lvl="1"/>
            <a:r>
              <a:rPr lang="en-US" sz="1600" b="1" dirty="0" smtClean="0"/>
              <a:t>Return Value: </a:t>
            </a:r>
            <a:r>
              <a:rPr lang="en-US" sz="1600" dirty="0" smtClean="0"/>
              <a:t>A number representing a field of view in radians.</a:t>
            </a:r>
          </a:p>
          <a:p>
            <a:pPr lvl="1"/>
            <a:r>
              <a:rPr lang="en-US" sz="1600" b="1" dirty="0" smtClean="0"/>
              <a:t>Request Message Example</a:t>
            </a:r>
            <a:r>
              <a:rPr lang="en-US" sz="1600" dirty="0" smtClean="0"/>
              <a:t>: {eclipse: {</a:t>
            </a:r>
            <a:r>
              <a:rPr lang="en-US" sz="1600" dirty="0" err="1" smtClean="0"/>
              <a:t>getInfo</a:t>
            </a:r>
            <a:r>
              <a:rPr lang="en-US" sz="1600" dirty="0" smtClean="0"/>
              <a:t>: “FOV”}}</a:t>
            </a:r>
          </a:p>
          <a:p>
            <a:pPr lvl="1"/>
            <a:r>
              <a:rPr lang="en-US" sz="1600" b="1" dirty="0" smtClean="0"/>
              <a:t>Response Message Example</a:t>
            </a:r>
            <a:r>
              <a:rPr lang="en-US" sz="1600" dirty="0" smtClean="0"/>
              <a:t>: {FOV</a:t>
            </a:r>
            <a:r>
              <a:rPr lang="en-US" sz="1600" dirty="0"/>
              <a:t>: 0.52}</a:t>
            </a:r>
            <a:endParaRPr lang="en-US" sz="1600" dirty="0" smtClean="0"/>
          </a:p>
          <a:p>
            <a:r>
              <a:rPr lang="en-US" sz="2200" dirty="0" smtClean="0"/>
              <a:t>Notes</a:t>
            </a:r>
          </a:p>
          <a:p>
            <a:pPr lvl="1"/>
            <a:r>
              <a:rPr lang="en-US" sz="1600" dirty="0" smtClean="0"/>
              <a:t>FOV is bounded between Min and Max FOV Values.</a:t>
            </a:r>
            <a:endParaRPr lang="en-US" dirty="0"/>
          </a:p>
        </p:txBody>
      </p:sp>
      <p:sp>
        <p:nvSpPr>
          <p:cNvPr id="3" name="Title 2"/>
          <p:cNvSpPr>
            <a:spLocks noGrp="1"/>
          </p:cNvSpPr>
          <p:nvPr>
            <p:ph type="title"/>
          </p:nvPr>
        </p:nvSpPr>
        <p:spPr/>
        <p:txBody>
          <a:bodyPr/>
          <a:lstStyle/>
          <a:p>
            <a:r>
              <a:rPr lang="en-US" dirty="0" smtClean="0"/>
              <a:t>Requesting Field of View</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933351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Get information about the distance between the Earth and Moon.</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getInfo</a:t>
            </a:r>
            <a:endParaRPr lang="en-US" sz="1600" dirty="0" smtClean="0"/>
          </a:p>
          <a:p>
            <a:pPr lvl="1"/>
            <a:r>
              <a:rPr lang="en-US" sz="1600" b="1" dirty="0" smtClean="0"/>
              <a:t>Required Fields</a:t>
            </a:r>
          </a:p>
          <a:p>
            <a:pPr lvl="2"/>
            <a:r>
              <a:rPr lang="en-US" sz="1600" dirty="0" smtClean="0"/>
              <a:t>Select from one of these String Values: </a:t>
            </a:r>
            <a:r>
              <a:rPr lang="en-US" sz="1600" dirty="0" err="1" smtClean="0"/>
              <a:t>earthMoonDistance</a:t>
            </a:r>
            <a:endParaRPr lang="en-US" sz="1600" dirty="0"/>
          </a:p>
          <a:p>
            <a:pPr lvl="1"/>
            <a:r>
              <a:rPr lang="en-US" sz="1600" b="1" dirty="0" smtClean="0"/>
              <a:t>Optional Fields</a:t>
            </a:r>
          </a:p>
          <a:p>
            <a:pPr lvl="2"/>
            <a:r>
              <a:rPr lang="en-US" sz="1600" b="1" dirty="0" smtClean="0"/>
              <a:t>None</a:t>
            </a:r>
          </a:p>
          <a:p>
            <a:pPr lvl="1"/>
            <a:r>
              <a:rPr lang="en-US" sz="1600" b="1" dirty="0" smtClean="0"/>
              <a:t>Return Value: </a:t>
            </a:r>
            <a:r>
              <a:rPr lang="en-US" sz="1600" dirty="0" smtClean="0"/>
              <a:t>The current distance between the Earth and Moon in Kilometers.</a:t>
            </a:r>
          </a:p>
          <a:p>
            <a:pPr lvl="1"/>
            <a:r>
              <a:rPr lang="en-US" sz="1600" b="1" dirty="0" smtClean="0"/>
              <a:t>Request Message Example</a:t>
            </a:r>
            <a:r>
              <a:rPr lang="en-US" sz="1600" dirty="0" smtClean="0"/>
              <a:t>: {eclipse: {</a:t>
            </a:r>
            <a:r>
              <a:rPr lang="en-US" sz="1600" dirty="0" err="1" smtClean="0"/>
              <a:t>getInfo</a:t>
            </a:r>
            <a:r>
              <a:rPr lang="en-US" sz="1600" dirty="0" smtClean="0"/>
              <a:t>: “</a:t>
            </a:r>
            <a:r>
              <a:rPr lang="en-US" sz="1600" dirty="0" err="1" smtClean="0"/>
              <a:t>earthMoonDistance</a:t>
            </a:r>
            <a:r>
              <a:rPr lang="en-US" sz="1600" dirty="0" smtClean="0"/>
              <a:t>”}}</a:t>
            </a:r>
          </a:p>
          <a:p>
            <a:pPr lvl="1"/>
            <a:r>
              <a:rPr lang="en-US" sz="1600" b="1" dirty="0" smtClean="0"/>
              <a:t>Response Message Example</a:t>
            </a:r>
            <a:r>
              <a:rPr lang="en-US" sz="1600" dirty="0" smtClean="0"/>
              <a:t>: {</a:t>
            </a:r>
            <a:r>
              <a:rPr lang="en-US" sz="1600" dirty="0" err="1" smtClean="0"/>
              <a:t>earthMoonDistance</a:t>
            </a:r>
            <a:r>
              <a:rPr lang="en-US" sz="1600" dirty="0" smtClean="0"/>
              <a:t>: 372102.60656653915}</a:t>
            </a:r>
          </a:p>
          <a:p>
            <a:r>
              <a:rPr lang="en-US" sz="2200" dirty="0" smtClean="0"/>
              <a:t>Notes</a:t>
            </a:r>
          </a:p>
          <a:p>
            <a:pPr lvl="1"/>
            <a:r>
              <a:rPr lang="en-US" sz="1800" dirty="0" smtClean="0"/>
              <a:t>None</a:t>
            </a:r>
          </a:p>
        </p:txBody>
      </p:sp>
      <p:sp>
        <p:nvSpPr>
          <p:cNvPr id="3" name="Title 2"/>
          <p:cNvSpPr>
            <a:spLocks noGrp="1"/>
          </p:cNvSpPr>
          <p:nvPr>
            <p:ph type="title"/>
          </p:nvPr>
        </p:nvSpPr>
        <p:spPr/>
        <p:txBody>
          <a:bodyPr/>
          <a:lstStyle/>
          <a:p>
            <a:r>
              <a:rPr lang="en-US" sz="2600" dirty="0" smtClean="0"/>
              <a:t>Requesting Distance Between Earth and Moon</a:t>
            </a:r>
            <a:endParaRPr lang="en-US" sz="2600"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549720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Get information about recommended Time Rate Values Settings.</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getInfo</a:t>
            </a:r>
            <a:endParaRPr lang="en-US" sz="1600" dirty="0" smtClean="0"/>
          </a:p>
          <a:p>
            <a:pPr lvl="1"/>
            <a:r>
              <a:rPr lang="en-US" sz="1600" b="1" dirty="0" smtClean="0"/>
              <a:t>Required Fields</a:t>
            </a:r>
          </a:p>
          <a:p>
            <a:pPr lvl="2"/>
            <a:r>
              <a:rPr lang="en-US" sz="1600" dirty="0" smtClean="0"/>
              <a:t>Select from one of these String Values: </a:t>
            </a:r>
            <a:r>
              <a:rPr lang="en-US" sz="1600" dirty="0" err="1" smtClean="0"/>
              <a:t>timeRateValues</a:t>
            </a:r>
            <a:endParaRPr lang="en-US" sz="1600" dirty="0"/>
          </a:p>
          <a:p>
            <a:pPr lvl="1"/>
            <a:r>
              <a:rPr lang="en-US" sz="1600" b="1" dirty="0" smtClean="0"/>
              <a:t>Optional Fields</a:t>
            </a:r>
          </a:p>
          <a:p>
            <a:pPr lvl="2"/>
            <a:r>
              <a:rPr lang="en-US" sz="1600" b="1" dirty="0" smtClean="0"/>
              <a:t>None</a:t>
            </a:r>
          </a:p>
          <a:p>
            <a:pPr lvl="1"/>
            <a:r>
              <a:rPr lang="en-US" sz="1600" b="1" dirty="0" smtClean="0"/>
              <a:t>Return Value: </a:t>
            </a:r>
            <a:r>
              <a:rPr lang="en-US" sz="1600" dirty="0" smtClean="0"/>
              <a:t>A list of numbers representing recommended Time Rate values in </a:t>
            </a:r>
            <a:r>
              <a:rPr lang="en-US" sz="1600" dirty="0"/>
              <a:t>Simulation Seconds per Wall Time Seconds</a:t>
            </a:r>
            <a:r>
              <a:rPr lang="en-US" sz="1600" dirty="0" smtClean="0"/>
              <a:t>.</a:t>
            </a:r>
          </a:p>
          <a:p>
            <a:pPr lvl="1"/>
            <a:r>
              <a:rPr lang="en-US" sz="1600" b="1" dirty="0" smtClean="0"/>
              <a:t>Request Message Example</a:t>
            </a:r>
            <a:r>
              <a:rPr lang="en-US" sz="1600" dirty="0" smtClean="0"/>
              <a:t>: {eclipse: {</a:t>
            </a:r>
            <a:r>
              <a:rPr lang="en-US" sz="1600" dirty="0" err="1" smtClean="0"/>
              <a:t>getInfo</a:t>
            </a:r>
            <a:r>
              <a:rPr lang="en-US" sz="1600" dirty="0" smtClean="0"/>
              <a:t>: “</a:t>
            </a:r>
            <a:r>
              <a:rPr lang="en-US" sz="1600" dirty="0" err="1" smtClean="0"/>
              <a:t>timeRateValues</a:t>
            </a:r>
            <a:r>
              <a:rPr lang="en-US" sz="1600" dirty="0" smtClean="0"/>
              <a:t>”}}</a:t>
            </a:r>
          </a:p>
          <a:p>
            <a:pPr lvl="1"/>
            <a:r>
              <a:rPr lang="en-US" sz="1600" b="1" dirty="0" smtClean="0"/>
              <a:t>Response Message Example</a:t>
            </a:r>
            <a:r>
              <a:rPr lang="en-US" sz="1600" dirty="0" smtClean="0"/>
              <a:t>: {</a:t>
            </a:r>
            <a:r>
              <a:rPr lang="en-US" sz="1600" dirty="0" err="1" smtClean="0"/>
              <a:t>timeRateValues</a:t>
            </a:r>
            <a:r>
              <a:rPr lang="en-US" sz="1600" dirty="0" smtClean="0"/>
              <a:t>: [</a:t>
            </a:r>
            <a:r>
              <a:rPr lang="is-IS" sz="1600" dirty="0" smtClean="0"/>
              <a:t>…, -1, 0, 1, ...</a:t>
            </a:r>
            <a:r>
              <a:rPr lang="en-US" sz="1600" dirty="0" smtClean="0"/>
              <a:t>]}</a:t>
            </a:r>
          </a:p>
          <a:p>
            <a:r>
              <a:rPr lang="en-US" sz="2200" dirty="0" smtClean="0"/>
              <a:t>Notes</a:t>
            </a:r>
          </a:p>
          <a:p>
            <a:pPr lvl="1"/>
            <a:r>
              <a:rPr lang="en-US" sz="1600" dirty="0" smtClean="0"/>
              <a:t>These are only recommended values for Time Rate. Time Rate is not restricted to these values.</a:t>
            </a:r>
            <a:endParaRPr lang="en-US" dirty="0"/>
          </a:p>
        </p:txBody>
      </p:sp>
      <p:sp>
        <p:nvSpPr>
          <p:cNvPr id="3" name="Title 2"/>
          <p:cNvSpPr>
            <a:spLocks noGrp="1"/>
          </p:cNvSpPr>
          <p:nvPr>
            <p:ph type="title"/>
          </p:nvPr>
        </p:nvSpPr>
        <p:spPr/>
        <p:txBody>
          <a:bodyPr/>
          <a:lstStyle/>
          <a:p>
            <a:r>
              <a:rPr lang="en-US" dirty="0" smtClean="0"/>
              <a:t>Requesting Time Rate Values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598335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Description</a:t>
            </a:r>
          </a:p>
          <a:p>
            <a:pPr lvl="1"/>
            <a:r>
              <a:rPr lang="en-US" sz="1400" dirty="0" smtClean="0"/>
              <a:t>Get information about the current state of a camera that exists.</a:t>
            </a:r>
          </a:p>
          <a:p>
            <a:r>
              <a:rPr lang="en-US" sz="2000" dirty="0" smtClean="0"/>
              <a:t>Message Definition</a:t>
            </a:r>
          </a:p>
          <a:p>
            <a:pPr lvl="1"/>
            <a:r>
              <a:rPr lang="en-US" sz="1400" b="1" dirty="0" smtClean="0"/>
              <a:t>Update Component</a:t>
            </a:r>
            <a:r>
              <a:rPr lang="en-US" sz="1400" dirty="0" smtClean="0"/>
              <a:t>: eclipse</a:t>
            </a:r>
          </a:p>
          <a:p>
            <a:pPr lvl="1"/>
            <a:r>
              <a:rPr lang="en-US" sz="1400" b="1" dirty="0" smtClean="0"/>
              <a:t>Message Key</a:t>
            </a:r>
            <a:r>
              <a:rPr lang="en-US" sz="1400" dirty="0" smtClean="0"/>
              <a:t>: </a:t>
            </a:r>
            <a:r>
              <a:rPr lang="en-US" sz="1400" dirty="0" err="1" smtClean="0"/>
              <a:t>getInfo</a:t>
            </a:r>
            <a:endParaRPr lang="en-US" sz="1400" dirty="0" smtClean="0"/>
          </a:p>
          <a:p>
            <a:pPr lvl="1"/>
            <a:r>
              <a:rPr lang="en-US" sz="1400" b="1" dirty="0" smtClean="0"/>
              <a:t>Required Fields</a:t>
            </a:r>
          </a:p>
          <a:p>
            <a:pPr lvl="2"/>
            <a:r>
              <a:rPr lang="en-US" sz="1400" dirty="0" smtClean="0"/>
              <a:t>Select from one of these String Values: </a:t>
            </a:r>
            <a:r>
              <a:rPr lang="en-US" sz="1400" dirty="0" err="1" smtClean="0"/>
              <a:t>cameraState</a:t>
            </a:r>
            <a:r>
              <a:rPr lang="en-US" sz="1400" dirty="0" smtClean="0"/>
              <a:t> for top level key</a:t>
            </a:r>
          </a:p>
          <a:p>
            <a:pPr lvl="2"/>
            <a:r>
              <a:rPr lang="en-US" sz="1400" b="1" dirty="0" smtClean="0"/>
              <a:t>Id</a:t>
            </a:r>
            <a:r>
              <a:rPr lang="en-US" sz="1400" dirty="0" smtClean="0"/>
              <a:t>: </a:t>
            </a:r>
            <a:r>
              <a:rPr lang="en-US" sz="1400" dirty="0"/>
              <a:t>a String identifier of the Ranger Camera whose state </a:t>
            </a:r>
            <a:r>
              <a:rPr lang="en-US" sz="1400" dirty="0" smtClean="0"/>
              <a:t>is being requested</a:t>
            </a:r>
            <a:endParaRPr lang="en-US" sz="1400" dirty="0"/>
          </a:p>
          <a:p>
            <a:pPr lvl="1"/>
            <a:r>
              <a:rPr lang="en-US" sz="1400" b="1" dirty="0" smtClean="0"/>
              <a:t>Optional Fields</a:t>
            </a:r>
          </a:p>
          <a:p>
            <a:pPr lvl="2"/>
            <a:r>
              <a:rPr lang="en-US" sz="1400" b="1" dirty="0" smtClean="0"/>
              <a:t>None</a:t>
            </a:r>
          </a:p>
          <a:p>
            <a:pPr lvl="1"/>
            <a:r>
              <a:rPr lang="en-US" sz="1400" b="1" dirty="0" smtClean="0"/>
              <a:t>Return Value: </a:t>
            </a:r>
            <a:r>
              <a:rPr lang="en-US" sz="1400" dirty="0" smtClean="0"/>
              <a:t>The current state of the Camera, content of message consists of information specified in </a:t>
            </a:r>
            <a:r>
              <a:rPr lang="en-US" sz="1400" b="1" dirty="0" err="1" smtClean="0"/>
              <a:t>setCameraState</a:t>
            </a:r>
            <a:r>
              <a:rPr lang="en-US" sz="1400" dirty="0"/>
              <a:t> </a:t>
            </a:r>
            <a:r>
              <a:rPr lang="en-US" sz="1400" dirty="0" smtClean="0"/>
              <a:t>Message.</a:t>
            </a:r>
          </a:p>
          <a:p>
            <a:pPr lvl="1"/>
            <a:r>
              <a:rPr lang="en-US" sz="1400" b="1" dirty="0" smtClean="0"/>
              <a:t>Request Message Example</a:t>
            </a:r>
            <a:r>
              <a:rPr lang="en-US" sz="1400" dirty="0" smtClean="0"/>
              <a:t>: {eclipse: {</a:t>
            </a:r>
            <a:r>
              <a:rPr lang="en-US" sz="1400" dirty="0" err="1" smtClean="0"/>
              <a:t>getInfo</a:t>
            </a:r>
            <a:r>
              <a:rPr lang="en-US" sz="1400" dirty="0" smtClean="0"/>
              <a:t>: </a:t>
            </a:r>
            <a:r>
              <a:rPr lang="en-US" sz="1400" dirty="0" smtClean="0"/>
              <a:t>{“</a:t>
            </a:r>
            <a:r>
              <a:rPr lang="en-US" sz="1400" dirty="0" err="1" smtClean="0"/>
              <a:t>cameraState</a:t>
            </a:r>
            <a:r>
              <a:rPr lang="en-US" sz="1400" dirty="0" smtClean="0"/>
              <a:t>”: {id: “</a:t>
            </a:r>
            <a:r>
              <a:rPr lang="en-US" sz="1400" dirty="0" err="1" smtClean="0"/>
              <a:t>mainWindow</a:t>
            </a:r>
            <a:r>
              <a:rPr lang="en-US" sz="1400" dirty="0" smtClean="0"/>
              <a:t>”}}}}</a:t>
            </a:r>
            <a:endParaRPr lang="en-US" sz="1400" dirty="0" smtClean="0"/>
          </a:p>
          <a:p>
            <a:pPr lvl="1"/>
            <a:r>
              <a:rPr lang="en-US" sz="1400" b="1" dirty="0" smtClean="0"/>
              <a:t>Response Message Example</a:t>
            </a:r>
            <a:r>
              <a:rPr lang="en-US" sz="1400" dirty="0" smtClean="0"/>
              <a:t>: {</a:t>
            </a:r>
            <a:r>
              <a:rPr lang="en-US" sz="1400" dirty="0" err="1" smtClean="0"/>
              <a:t>cameraState</a:t>
            </a:r>
            <a:r>
              <a:rPr lang="en-US" sz="1400" dirty="0" smtClean="0"/>
              <a:t>: {"</a:t>
            </a:r>
            <a:r>
              <a:rPr lang="en-US" sz="1400" dirty="0"/>
              <a:t>id": "</a:t>
            </a:r>
            <a:r>
              <a:rPr lang="en-US" sz="1400" dirty="0" err="1"/>
              <a:t>mainWindow</a:t>
            </a:r>
            <a:r>
              <a:rPr lang="en-US" sz="1400" dirty="0"/>
              <a:t>", "target": "Earth", "orientation": [ 0.5065328566884535, -0.0942412441171466, 0.03476542271963596, 0.8563494721113643 ], "position": [ -3407.0549814006035, -23600.455980565075, 12665.324862123498 ], </a:t>
            </a:r>
            <a:r>
              <a:rPr lang="is-IS" sz="1400" dirty="0" smtClean="0"/>
              <a:t>…}}</a:t>
            </a:r>
            <a:endParaRPr lang="en-US" sz="1400" dirty="0" smtClean="0"/>
          </a:p>
          <a:p>
            <a:r>
              <a:rPr lang="en-US" sz="2000" dirty="0" smtClean="0"/>
              <a:t>Notes</a:t>
            </a:r>
            <a:endParaRPr lang="en-US" sz="2000" dirty="0" smtClean="0"/>
          </a:p>
          <a:p>
            <a:pPr lvl="1"/>
            <a:r>
              <a:rPr lang="en-US" sz="1400" dirty="0" smtClean="0"/>
              <a:t>None</a:t>
            </a:r>
            <a:endParaRPr lang="en-US" sz="1400" dirty="0"/>
          </a:p>
        </p:txBody>
      </p:sp>
      <p:sp>
        <p:nvSpPr>
          <p:cNvPr id="3" name="Title 2"/>
          <p:cNvSpPr>
            <a:spLocks noGrp="1"/>
          </p:cNvSpPr>
          <p:nvPr>
            <p:ph type="title"/>
          </p:nvPr>
        </p:nvSpPr>
        <p:spPr/>
        <p:txBody>
          <a:bodyPr/>
          <a:lstStyle/>
          <a:p>
            <a:r>
              <a:rPr lang="en-US" dirty="0" smtClean="0"/>
              <a:t>Requesting Camera State</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450696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Get information about the current list of camera id’s that can be referenced.</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getInfo</a:t>
            </a:r>
            <a:endParaRPr lang="en-US" sz="1600" dirty="0" smtClean="0"/>
          </a:p>
          <a:p>
            <a:pPr lvl="1"/>
            <a:r>
              <a:rPr lang="en-US" sz="1600" b="1" dirty="0" smtClean="0"/>
              <a:t>Required Fields</a:t>
            </a:r>
          </a:p>
          <a:p>
            <a:pPr lvl="2"/>
            <a:r>
              <a:rPr lang="en-US" sz="1600" dirty="0" smtClean="0"/>
              <a:t>Select from one of these String Values: </a:t>
            </a:r>
            <a:r>
              <a:rPr lang="en-US" sz="1600" dirty="0" err="1" smtClean="0"/>
              <a:t>cameraIds</a:t>
            </a:r>
            <a:endParaRPr lang="en-US" sz="1600" dirty="0"/>
          </a:p>
          <a:p>
            <a:pPr lvl="1"/>
            <a:r>
              <a:rPr lang="en-US" sz="1600" b="1" dirty="0" smtClean="0"/>
              <a:t>Optional Fields</a:t>
            </a:r>
          </a:p>
          <a:p>
            <a:pPr lvl="2"/>
            <a:r>
              <a:rPr lang="en-US" sz="1600" b="1" dirty="0" smtClean="0"/>
              <a:t>None</a:t>
            </a:r>
          </a:p>
          <a:p>
            <a:pPr lvl="1"/>
            <a:r>
              <a:rPr lang="en-US" sz="1600" b="1" dirty="0" smtClean="0"/>
              <a:t>Return Value: </a:t>
            </a:r>
            <a:r>
              <a:rPr lang="en-US" sz="1600" dirty="0" smtClean="0"/>
              <a:t>A list of Strings representing Camera Ids.</a:t>
            </a:r>
          </a:p>
          <a:p>
            <a:pPr lvl="1"/>
            <a:r>
              <a:rPr lang="en-US" sz="1600" b="1" dirty="0" smtClean="0"/>
              <a:t>Request Message Example</a:t>
            </a:r>
            <a:r>
              <a:rPr lang="en-US" sz="1600" dirty="0" smtClean="0"/>
              <a:t>: {eclipse: {</a:t>
            </a:r>
            <a:r>
              <a:rPr lang="en-US" sz="1600" dirty="0" err="1" smtClean="0"/>
              <a:t>getInfo</a:t>
            </a:r>
            <a:r>
              <a:rPr lang="en-US" sz="1600" dirty="0" smtClean="0"/>
              <a:t>: “</a:t>
            </a:r>
            <a:r>
              <a:rPr lang="en-US" sz="1600" dirty="0" err="1" smtClean="0"/>
              <a:t>cameraIds</a:t>
            </a:r>
            <a:r>
              <a:rPr lang="en-US" sz="1600" dirty="0" smtClean="0"/>
              <a:t>”}}</a:t>
            </a:r>
          </a:p>
          <a:p>
            <a:pPr lvl="1"/>
            <a:r>
              <a:rPr lang="en-US" sz="1600" b="1" dirty="0" smtClean="0"/>
              <a:t>Response Message Example</a:t>
            </a:r>
            <a:r>
              <a:rPr lang="en-US" sz="1600" dirty="0" smtClean="0"/>
              <a:t>: {</a:t>
            </a:r>
            <a:r>
              <a:rPr lang="en-US" sz="1600" dirty="0" err="1" smtClean="0"/>
              <a:t>cameraIds</a:t>
            </a:r>
            <a:r>
              <a:rPr lang="en-US" sz="1600" dirty="0" smtClean="0"/>
              <a:t>: [“camera0”, ”camera1”, </a:t>
            </a:r>
            <a:r>
              <a:rPr lang="is-IS" sz="1600" dirty="0" smtClean="0"/>
              <a:t>…</a:t>
            </a:r>
            <a:r>
              <a:rPr lang="en-US" sz="1600" dirty="0" smtClean="0"/>
              <a:t>]}</a:t>
            </a:r>
          </a:p>
          <a:p>
            <a:r>
              <a:rPr lang="en-US" sz="2200" dirty="0" smtClean="0"/>
              <a:t>Notes</a:t>
            </a:r>
          </a:p>
          <a:p>
            <a:pPr lvl="1"/>
            <a:r>
              <a:rPr lang="en-US" sz="1600" dirty="0" smtClean="0"/>
              <a:t>None</a:t>
            </a:r>
            <a:endParaRPr lang="en-US" dirty="0"/>
          </a:p>
        </p:txBody>
      </p:sp>
      <p:sp>
        <p:nvSpPr>
          <p:cNvPr id="3" name="Title 2"/>
          <p:cNvSpPr>
            <a:spLocks noGrp="1"/>
          </p:cNvSpPr>
          <p:nvPr>
            <p:ph type="title"/>
          </p:nvPr>
        </p:nvSpPr>
        <p:spPr/>
        <p:txBody>
          <a:bodyPr/>
          <a:lstStyle/>
          <a:p>
            <a:r>
              <a:rPr lang="en-US" dirty="0" smtClean="0"/>
              <a:t>Requesting Camera Id’s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478404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b="1" dirty="0" smtClean="0"/>
              <a:t>Eclipse Markers Interactions</a:t>
            </a:r>
            <a:endParaRPr lang="en-US" b="1" dirty="0"/>
          </a:p>
        </p:txBody>
      </p:sp>
      <p:sp>
        <p:nvSpPr>
          <p:cNvPr id="14" name="Subtitle 13"/>
          <p:cNvSpPr>
            <a:spLocks noGrp="1"/>
          </p:cNvSpPr>
          <p:nvPr>
            <p:ph type="subTitle" idx="1"/>
          </p:nvPr>
        </p:nvSpPr>
        <p:spPr/>
        <p:txBody>
          <a:bodyPr/>
          <a:lstStyle/>
          <a:p>
            <a:r>
              <a:rPr lang="en-US" dirty="0" smtClean="0"/>
              <a:t>The next set of slides describe how Eclipse Markers handle user interactions.</a:t>
            </a:r>
            <a:endParaRPr lang="en-US" dirty="0"/>
          </a:p>
        </p:txBody>
      </p:sp>
      <p:sp>
        <p:nvSpPr>
          <p:cNvPr id="12" name="TextBox 11"/>
          <p:cNvSpPr txBox="1"/>
          <p:nvPr/>
        </p:nvSpPr>
        <p:spPr>
          <a:xfrm>
            <a:off x="685800" y="5844152"/>
            <a:ext cx="7707224" cy="769441"/>
          </a:xfrm>
          <a:prstGeom prst="rect">
            <a:avLst/>
          </a:prstGeom>
          <a:noFill/>
        </p:spPr>
        <p:txBody>
          <a:bodyPr wrap="square" rtlCol="0">
            <a:spAutoFit/>
          </a:bodyPr>
          <a:lstStyle/>
          <a:p>
            <a:r>
              <a:rPr lang="en-US" sz="1100" dirty="0">
                <a:solidFill>
                  <a:schemeClr val="tx2"/>
                </a:solidFill>
                <a:latin typeface="Helvetica Neue Light"/>
                <a:ea typeface="Helvetica Neue"/>
                <a:cs typeface="Helvetica Neue Light"/>
              </a:rPr>
              <a:t>The technical data in this document is controlled under the U.S. Export Regulations, release to foreign persons may require an export authorization</a:t>
            </a:r>
            <a:r>
              <a:rPr lang="en-US" sz="1100" dirty="0" smtClean="0">
                <a:solidFill>
                  <a:schemeClr val="tx2"/>
                </a:solidFill>
                <a:latin typeface="Helvetica Neue Light"/>
                <a:ea typeface="Helvetica Neue"/>
                <a:cs typeface="Helvetica Neue Light"/>
              </a:rPr>
              <a:t>. </a:t>
            </a:r>
          </a:p>
          <a:p>
            <a:endParaRPr lang="en-US" sz="1100" dirty="0" smtClean="0">
              <a:solidFill>
                <a:schemeClr val="tx2"/>
              </a:solidFill>
              <a:latin typeface="Helvetica Neue Light"/>
              <a:ea typeface="Helvetica Neue"/>
              <a:cs typeface="Helvetica Neue Light"/>
            </a:endParaRPr>
          </a:p>
          <a:p>
            <a:r>
              <a:rPr lang="en-US" sz="1100" dirty="0" smtClean="0">
                <a:solidFill>
                  <a:schemeClr val="tx2"/>
                </a:solidFill>
                <a:latin typeface="Helvetica Neue Light"/>
                <a:ea typeface="Helvetica Neue"/>
                <a:cs typeface="Helvetica Neue Light"/>
              </a:rPr>
              <a:t>Caltech/JPL Proprietary—Not for Public Release or Redistribution</a:t>
            </a:r>
            <a:endParaRPr lang="en-US" sz="1100" dirty="0">
              <a:solidFill>
                <a:schemeClr val="tx2"/>
              </a:solidFill>
              <a:latin typeface="Helvetica Neue Light"/>
              <a:ea typeface="Helvetica Neue"/>
              <a:cs typeface="Helvetica Neue Light"/>
            </a:endParaRPr>
          </a:p>
        </p:txBody>
      </p:sp>
    </p:spTree>
    <p:extLst>
      <p:ext uri="{BB962C8B-B14F-4D97-AF65-F5344CB8AC3E}">
        <p14:creationId xmlns:p14="http://schemas.microsoft.com/office/powerpoint/2010/main" val="19523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Description</a:t>
            </a:r>
          </a:p>
          <a:p>
            <a:pPr lvl="1"/>
            <a:r>
              <a:rPr lang="en-US" sz="1600" dirty="0" smtClean="0"/>
              <a:t>This will be a guide on how to set up Communication to send Messages to Ranger Eclipse.</a:t>
            </a:r>
          </a:p>
          <a:p>
            <a:pPr lvl="1"/>
            <a:r>
              <a:rPr lang="en-US" sz="1600" dirty="0" smtClean="0"/>
              <a:t>This guide assumes communication will be using JavaScript function calls.</a:t>
            </a:r>
          </a:p>
          <a:p>
            <a:pPr lvl="1"/>
            <a:r>
              <a:rPr lang="en-US" sz="1600" dirty="0" smtClean="0"/>
              <a:t>Ranger Eclipse Messages to be in the form of a JSON Object or JavaScript Object.</a:t>
            </a:r>
          </a:p>
          <a:p>
            <a:r>
              <a:rPr lang="en-US" sz="2000" dirty="0" smtClean="0"/>
              <a:t>Usage</a:t>
            </a:r>
          </a:p>
          <a:p>
            <a:pPr lvl="1"/>
            <a:r>
              <a:rPr lang="en-US" sz="1600" dirty="0" smtClean="0"/>
              <a:t>Function Name: </a:t>
            </a:r>
            <a:r>
              <a:rPr lang="en-US" sz="1600" b="1" dirty="0" smtClean="0"/>
              <a:t>__</a:t>
            </a:r>
            <a:r>
              <a:rPr lang="en-US" sz="1600" b="1" dirty="0" err="1" smtClean="0"/>
              <a:t>ranger.update</a:t>
            </a:r>
            <a:r>
              <a:rPr lang="en-US" sz="1600" b="1" dirty="0" smtClean="0"/>
              <a:t>(</a:t>
            </a:r>
            <a:r>
              <a:rPr lang="en-US" sz="1600" b="1" dirty="0" err="1" smtClean="0"/>
              <a:t>json</a:t>
            </a:r>
            <a:r>
              <a:rPr lang="en-US" sz="1600" b="1" dirty="0" smtClean="0"/>
              <a:t>, null, </a:t>
            </a:r>
            <a:r>
              <a:rPr lang="en-US" sz="1600" b="1" dirty="0" err="1" smtClean="0"/>
              <a:t>sendCallback</a:t>
            </a:r>
            <a:r>
              <a:rPr lang="en-US" sz="1600" b="1" dirty="0" smtClean="0"/>
              <a:t>)</a:t>
            </a:r>
          </a:p>
          <a:p>
            <a:pPr lvl="1"/>
            <a:r>
              <a:rPr lang="en-US" sz="1600" dirty="0" smtClean="0"/>
              <a:t>The first parameter, </a:t>
            </a:r>
            <a:r>
              <a:rPr lang="en-US" sz="1600" b="1" dirty="0" err="1" smtClean="0"/>
              <a:t>json</a:t>
            </a:r>
            <a:r>
              <a:rPr lang="en-US" sz="1600" dirty="0" smtClean="0"/>
              <a:t>, is the message that Ranger Eclipse will process</a:t>
            </a:r>
          </a:p>
          <a:p>
            <a:pPr lvl="1"/>
            <a:r>
              <a:rPr lang="en-US" sz="1600" dirty="0" smtClean="0"/>
              <a:t>The second parameter is required to be the value </a:t>
            </a:r>
            <a:r>
              <a:rPr lang="en-US" sz="1600" b="1" dirty="0" smtClean="0"/>
              <a:t>null</a:t>
            </a:r>
          </a:p>
          <a:p>
            <a:pPr lvl="1"/>
            <a:r>
              <a:rPr lang="en-US" sz="1600" dirty="0" smtClean="0"/>
              <a:t>The last parameter, </a:t>
            </a:r>
            <a:r>
              <a:rPr lang="en-US" sz="1600" b="1" dirty="0" err="1" smtClean="0"/>
              <a:t>sendCallback</a:t>
            </a:r>
            <a:r>
              <a:rPr lang="en-US" sz="1600" dirty="0" smtClean="0"/>
              <a:t>, is optional and it allows for a callback to be specified that will be used by Ranger Eclipse to respond to using the Acknowledgment System described in a later slide.</a:t>
            </a:r>
            <a:endParaRPr lang="en-US" sz="1400" dirty="0" smtClean="0"/>
          </a:p>
          <a:p>
            <a:r>
              <a:rPr lang="en-US" sz="2000" dirty="0" smtClean="0"/>
              <a:t>Example</a:t>
            </a:r>
          </a:p>
          <a:p>
            <a:pPr lvl="1"/>
            <a:r>
              <a:rPr lang="en-US" sz="1600" b="1" dirty="0"/>
              <a:t>__</a:t>
            </a:r>
            <a:r>
              <a:rPr lang="en-US" sz="1600" b="1" dirty="0" err="1"/>
              <a:t>ranger.update</a:t>
            </a:r>
            <a:r>
              <a:rPr lang="en-US" sz="1600" b="1" dirty="0"/>
              <a:t>({eclipse: {</a:t>
            </a:r>
            <a:r>
              <a:rPr lang="en-US" sz="1600" b="1" dirty="0" err="1"/>
              <a:t>setView</a:t>
            </a:r>
            <a:r>
              <a:rPr lang="en-US" sz="1600" b="1" dirty="0"/>
              <a:t>: {view: ‘</a:t>
            </a:r>
            <a:r>
              <a:rPr lang="en-US" sz="1600" b="1" dirty="0" err="1"/>
              <a:t>EarthMoonSun</a:t>
            </a:r>
            <a:r>
              <a:rPr lang="en-US" sz="1600" b="1" dirty="0" smtClean="0"/>
              <a:t>’}}});</a:t>
            </a:r>
          </a:p>
          <a:p>
            <a:pPr lvl="1"/>
            <a:r>
              <a:rPr lang="en-US" sz="1600" b="1" dirty="0" smtClean="0"/>
              <a:t>__</a:t>
            </a:r>
            <a:r>
              <a:rPr lang="en-US" sz="1600" b="1" dirty="0" err="1"/>
              <a:t>ranger.update</a:t>
            </a:r>
            <a:r>
              <a:rPr lang="en-US" sz="1600" b="1" dirty="0"/>
              <a:t>({eclipse: {</a:t>
            </a:r>
            <a:r>
              <a:rPr lang="en-US" sz="1600" b="1" dirty="0" err="1"/>
              <a:t>setView</a:t>
            </a:r>
            <a:r>
              <a:rPr lang="en-US" sz="1600" b="1" dirty="0"/>
              <a:t>: {view: ‘</a:t>
            </a:r>
            <a:r>
              <a:rPr lang="en-US" sz="1600" b="1" dirty="0" err="1"/>
              <a:t>EarthMoonSun</a:t>
            </a:r>
            <a:r>
              <a:rPr lang="en-US" sz="1600" b="1" dirty="0" smtClean="0"/>
              <a:t>’}}}, null, function(</a:t>
            </a:r>
            <a:r>
              <a:rPr lang="en-US" sz="1600" b="1" dirty="0" err="1" smtClean="0"/>
              <a:t>ack</a:t>
            </a:r>
            <a:r>
              <a:rPr lang="en-US" sz="1600" b="1" dirty="0" smtClean="0"/>
              <a:t>) {</a:t>
            </a:r>
            <a:r>
              <a:rPr lang="en-US" sz="1600" b="1" dirty="0" err="1" smtClean="0"/>
              <a:t>console.log</a:t>
            </a:r>
            <a:r>
              <a:rPr lang="en-US" sz="1600" b="1" dirty="0" smtClean="0"/>
              <a:t>(</a:t>
            </a:r>
            <a:r>
              <a:rPr lang="en-US" sz="1600" b="1" dirty="0" err="1" smtClean="0"/>
              <a:t>ack</a:t>
            </a:r>
            <a:r>
              <a:rPr lang="en-US" sz="1600" b="1" dirty="0" smtClean="0"/>
              <a:t>)});</a:t>
            </a:r>
            <a:endParaRPr lang="en-US" sz="1600" b="1" dirty="0"/>
          </a:p>
          <a:p>
            <a:pPr lvl="1"/>
            <a:endParaRPr lang="en-US" sz="1600" b="1" dirty="0"/>
          </a:p>
          <a:p>
            <a:pPr lvl="1"/>
            <a:endParaRPr lang="en-US" dirty="0" smtClean="0"/>
          </a:p>
        </p:txBody>
      </p:sp>
      <p:sp>
        <p:nvSpPr>
          <p:cNvPr id="3" name="Title 2"/>
          <p:cNvSpPr>
            <a:spLocks noGrp="1"/>
          </p:cNvSpPr>
          <p:nvPr>
            <p:ph type="title"/>
          </p:nvPr>
        </p:nvSpPr>
        <p:spPr/>
        <p:txBody>
          <a:bodyPr/>
          <a:lstStyle/>
          <a:p>
            <a:r>
              <a:rPr lang="en-US" dirty="0" smtClean="0"/>
              <a:t>Sending Messages to Ranger</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617361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a:t>Description</a:t>
            </a:r>
          </a:p>
          <a:p>
            <a:pPr lvl="1"/>
            <a:r>
              <a:rPr lang="en-US" sz="1600" dirty="0"/>
              <a:t>This is an explanation of user interactions that can occur </a:t>
            </a:r>
            <a:r>
              <a:rPr lang="en-US" sz="1600" dirty="0" smtClean="0"/>
              <a:t>with </a:t>
            </a:r>
            <a:r>
              <a:rPr lang="en-US" sz="1600" dirty="0"/>
              <a:t>the Eclipse </a:t>
            </a:r>
            <a:r>
              <a:rPr lang="en-US" sz="1600" dirty="0" smtClean="0"/>
              <a:t>Markers </a:t>
            </a:r>
            <a:r>
              <a:rPr lang="en-US" sz="1600" dirty="0"/>
              <a:t>and how Ranger Eclipse handles those user Interactions.</a:t>
            </a:r>
          </a:p>
          <a:p>
            <a:r>
              <a:rPr lang="en-US" dirty="0" smtClean="0"/>
              <a:t>Interactions</a:t>
            </a:r>
            <a:endParaRPr lang="en-US" dirty="0"/>
          </a:p>
          <a:p>
            <a:pPr lvl="1"/>
            <a:r>
              <a:rPr lang="en-US" sz="1600" b="1" dirty="0" smtClean="0"/>
              <a:t>Click</a:t>
            </a:r>
            <a:r>
              <a:rPr lang="en-US" sz="1600" dirty="0" smtClean="0"/>
              <a:t>: Click Events are registered for Eclipse Markers.</a:t>
            </a:r>
            <a:endParaRPr lang="en-US" sz="1600" dirty="0"/>
          </a:p>
          <a:p>
            <a:r>
              <a:rPr lang="en-US" sz="2200" dirty="0"/>
              <a:t>Messages Used</a:t>
            </a:r>
          </a:p>
          <a:p>
            <a:pPr lvl="1"/>
            <a:r>
              <a:rPr lang="en-US" sz="1600" b="1" dirty="0" err="1" smtClean="0"/>
              <a:t>clickedMarker</a:t>
            </a:r>
            <a:endParaRPr lang="en-US" sz="1600" b="1" dirty="0"/>
          </a:p>
        </p:txBody>
      </p:sp>
      <p:sp>
        <p:nvSpPr>
          <p:cNvPr id="3" name="Title 2"/>
          <p:cNvSpPr>
            <a:spLocks noGrp="1"/>
          </p:cNvSpPr>
          <p:nvPr>
            <p:ph type="title"/>
          </p:nvPr>
        </p:nvSpPr>
        <p:spPr/>
        <p:txBody>
          <a:bodyPr/>
          <a:lstStyle/>
          <a:p>
            <a:r>
              <a:rPr lang="en-US" dirty="0" smtClean="0"/>
              <a:t>Interacting with Eclipse Markers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885085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Process</a:t>
            </a:r>
          </a:p>
          <a:p>
            <a:pPr marL="800100" lvl="1" indent="-342900">
              <a:buFont typeface="+mj-lt"/>
              <a:buAutoNum type="arabicPeriod"/>
            </a:pPr>
            <a:r>
              <a:rPr lang="en-US" sz="1400" dirty="0" smtClean="0"/>
              <a:t>User Clicks on an existing Eclipse Marker.</a:t>
            </a:r>
          </a:p>
          <a:p>
            <a:pPr marL="800100" lvl="1" indent="-342900">
              <a:buFont typeface="+mj-lt"/>
              <a:buAutoNum type="arabicPeriod"/>
            </a:pPr>
            <a:r>
              <a:rPr lang="en-US" sz="1400" dirty="0" smtClean="0"/>
              <a:t>Ranger Eclipse will send a message notifying the External Module that this event has occurred. The message will contain the id of the Marker.</a:t>
            </a:r>
          </a:p>
          <a:p>
            <a:pPr marL="1200150" lvl="2" indent="-342900"/>
            <a:r>
              <a:rPr lang="en-US" sz="1400" b="1" dirty="0" smtClean="0"/>
              <a:t>{</a:t>
            </a:r>
            <a:r>
              <a:rPr lang="en-US" sz="1400" b="1" dirty="0" err="1" smtClean="0"/>
              <a:t>markerClicked</a:t>
            </a:r>
            <a:r>
              <a:rPr lang="en-US" sz="1400" b="1" dirty="0" smtClean="0"/>
              <a:t>: “marker0”}</a:t>
            </a:r>
          </a:p>
          <a:p>
            <a:pPr marL="800100" lvl="1" indent="-342900">
              <a:buFont typeface="+mj-lt"/>
              <a:buAutoNum type="arabicPeriod"/>
            </a:pPr>
            <a:r>
              <a:rPr lang="en-US" sz="1400" dirty="0" smtClean="0"/>
              <a:t>The External Module can determine what to do with this information. An option of displaying a Popup Display above the Marker containing location information is available. The Popup display may contain additional interactions: a request to add or remove a location.</a:t>
            </a:r>
          </a:p>
          <a:p>
            <a:pPr marL="800100" lvl="1" indent="-342900">
              <a:buFont typeface="+mj-lt"/>
              <a:buAutoNum type="arabicPeriod"/>
            </a:pPr>
            <a:r>
              <a:rPr lang="en-US" sz="1400" dirty="0" smtClean="0"/>
              <a:t>The External Module can display a Popup after a click by using the </a:t>
            </a:r>
            <a:r>
              <a:rPr lang="en-US" sz="1400" dirty="0" err="1" smtClean="0"/>
              <a:t>showMarkerPopup</a:t>
            </a:r>
            <a:r>
              <a:rPr lang="en-US" sz="1400" dirty="0" smtClean="0"/>
              <a:t> message, providing the markers id.</a:t>
            </a:r>
          </a:p>
          <a:p>
            <a:pPr marL="1200150" lvl="2" indent="-342900"/>
            <a:r>
              <a:rPr lang="en-US" sz="1400" b="1" dirty="0" smtClean="0"/>
              <a:t>{eclipse: {</a:t>
            </a:r>
            <a:r>
              <a:rPr lang="en-US" sz="1400" b="1" dirty="0" err="1" smtClean="0"/>
              <a:t>showMarkerPopup</a:t>
            </a:r>
            <a:r>
              <a:rPr lang="en-US" sz="1400" b="1" dirty="0" smtClean="0"/>
              <a:t>: “marker0”}}</a:t>
            </a:r>
          </a:p>
        </p:txBody>
      </p:sp>
      <p:sp>
        <p:nvSpPr>
          <p:cNvPr id="3" name="Title 2"/>
          <p:cNvSpPr>
            <a:spLocks noGrp="1"/>
          </p:cNvSpPr>
          <p:nvPr>
            <p:ph type="title"/>
          </p:nvPr>
        </p:nvSpPr>
        <p:spPr/>
        <p:txBody>
          <a:bodyPr/>
          <a:lstStyle/>
          <a:p>
            <a:r>
              <a:rPr lang="en-US" dirty="0"/>
              <a:t>Interacting with Eclipse </a:t>
            </a:r>
            <a:r>
              <a:rPr lang="en-US" dirty="0" smtClean="0"/>
              <a:t>Markers: Clicking</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397058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Notes</a:t>
            </a:r>
          </a:p>
          <a:p>
            <a:pPr lvl="1"/>
            <a:r>
              <a:rPr lang="en-US" sz="1600" dirty="0" smtClean="0"/>
              <a:t>Ranger Eclipse will not conduct a behavior as to modify or add/remove to the Main Viewport when a Marker is clicked.</a:t>
            </a:r>
            <a:r>
              <a:rPr lang="en-US" sz="1600" b="1" dirty="0"/>
              <a:t> </a:t>
            </a:r>
            <a:r>
              <a:rPr lang="en-US" sz="1600" dirty="0" smtClean="0"/>
              <a:t>Control of what should occur when a user interacts with a Marker is left to External Modules. Ranger Eclipse will only report Events.</a:t>
            </a:r>
          </a:p>
        </p:txBody>
      </p:sp>
      <p:sp>
        <p:nvSpPr>
          <p:cNvPr id="3" name="Title 2"/>
          <p:cNvSpPr>
            <a:spLocks noGrp="1"/>
          </p:cNvSpPr>
          <p:nvPr>
            <p:ph type="title"/>
          </p:nvPr>
        </p:nvSpPr>
        <p:spPr/>
        <p:txBody>
          <a:bodyPr/>
          <a:lstStyle/>
          <a:p>
            <a:r>
              <a:rPr lang="en-US" dirty="0" smtClean="0"/>
              <a:t>Interacting with Eclipse Markers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794968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b="1" dirty="0" smtClean="0"/>
              <a:t>Adding/Removing Locations Through User Interactions in Ranger Eclipse</a:t>
            </a:r>
            <a:endParaRPr lang="en-US" b="1" dirty="0"/>
          </a:p>
        </p:txBody>
      </p:sp>
      <p:sp>
        <p:nvSpPr>
          <p:cNvPr id="14" name="Subtitle 13"/>
          <p:cNvSpPr>
            <a:spLocks noGrp="1"/>
          </p:cNvSpPr>
          <p:nvPr>
            <p:ph type="subTitle" idx="1"/>
          </p:nvPr>
        </p:nvSpPr>
        <p:spPr/>
        <p:txBody>
          <a:bodyPr/>
          <a:lstStyle/>
          <a:p>
            <a:r>
              <a:rPr lang="en-US" dirty="0" smtClean="0"/>
              <a:t>The next set of slides describe the process of Adding/Removing Locations using the available messages and user interactions</a:t>
            </a:r>
            <a:endParaRPr lang="en-US" dirty="0"/>
          </a:p>
        </p:txBody>
      </p:sp>
      <p:sp>
        <p:nvSpPr>
          <p:cNvPr id="12" name="TextBox 11"/>
          <p:cNvSpPr txBox="1"/>
          <p:nvPr/>
        </p:nvSpPr>
        <p:spPr>
          <a:xfrm>
            <a:off x="685800" y="5844152"/>
            <a:ext cx="7707224" cy="769441"/>
          </a:xfrm>
          <a:prstGeom prst="rect">
            <a:avLst/>
          </a:prstGeom>
          <a:noFill/>
        </p:spPr>
        <p:txBody>
          <a:bodyPr wrap="square" rtlCol="0">
            <a:spAutoFit/>
          </a:bodyPr>
          <a:lstStyle/>
          <a:p>
            <a:r>
              <a:rPr lang="en-US" sz="1100" dirty="0">
                <a:solidFill>
                  <a:schemeClr val="tx2"/>
                </a:solidFill>
                <a:latin typeface="Helvetica Neue Light"/>
                <a:ea typeface="Helvetica Neue"/>
                <a:cs typeface="Helvetica Neue Light"/>
              </a:rPr>
              <a:t>The technical data in this document is controlled under the U.S. Export Regulations, release to foreign persons may require an export authorization</a:t>
            </a:r>
            <a:r>
              <a:rPr lang="en-US" sz="1100" dirty="0" smtClean="0">
                <a:solidFill>
                  <a:schemeClr val="tx2"/>
                </a:solidFill>
                <a:latin typeface="Helvetica Neue Light"/>
                <a:ea typeface="Helvetica Neue"/>
                <a:cs typeface="Helvetica Neue Light"/>
              </a:rPr>
              <a:t>. </a:t>
            </a:r>
          </a:p>
          <a:p>
            <a:endParaRPr lang="en-US" sz="1100" dirty="0" smtClean="0">
              <a:solidFill>
                <a:schemeClr val="tx2"/>
              </a:solidFill>
              <a:latin typeface="Helvetica Neue Light"/>
              <a:ea typeface="Helvetica Neue"/>
              <a:cs typeface="Helvetica Neue Light"/>
            </a:endParaRPr>
          </a:p>
          <a:p>
            <a:r>
              <a:rPr lang="en-US" sz="1100" dirty="0" smtClean="0">
                <a:solidFill>
                  <a:schemeClr val="tx2"/>
                </a:solidFill>
                <a:latin typeface="Helvetica Neue Light"/>
                <a:ea typeface="Helvetica Neue"/>
                <a:cs typeface="Helvetica Neue Light"/>
              </a:rPr>
              <a:t>Caltech/JPL Proprietary—Not for Public Release or Redistribution</a:t>
            </a:r>
            <a:endParaRPr lang="en-US" sz="1100" dirty="0">
              <a:solidFill>
                <a:schemeClr val="tx2"/>
              </a:solidFill>
              <a:latin typeface="Helvetica Neue Light"/>
              <a:ea typeface="Helvetica Neue"/>
              <a:cs typeface="Helvetica Neue Light"/>
            </a:endParaRPr>
          </a:p>
        </p:txBody>
      </p:sp>
    </p:spTree>
    <p:extLst>
      <p:ext uri="{BB962C8B-B14F-4D97-AF65-F5344CB8AC3E}">
        <p14:creationId xmlns:p14="http://schemas.microsoft.com/office/powerpoint/2010/main" val="4530848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This is a guide to adding a location utilizing user interactions reported by Ranger Eclipse. Starting from the user clicking a location on the Earth, adding the location selected, and setting the eclipse Marker and Eclipse Viewport.</a:t>
            </a:r>
          </a:p>
          <a:p>
            <a:pPr lvl="1"/>
            <a:r>
              <a:rPr lang="en-US" sz="1600" dirty="0" smtClean="0"/>
              <a:t>This is a recommended set of interactions, it is enforced.</a:t>
            </a:r>
          </a:p>
          <a:p>
            <a:r>
              <a:rPr lang="en-US" sz="2200" dirty="0" smtClean="0"/>
              <a:t>Messages Used</a:t>
            </a:r>
          </a:p>
          <a:p>
            <a:pPr lvl="1"/>
            <a:r>
              <a:rPr lang="en-US" sz="1600" b="1" dirty="0" err="1" smtClean="0"/>
              <a:t>locationClicked</a:t>
            </a:r>
            <a:endParaRPr lang="en-US" sz="1600" b="1" dirty="0" smtClean="0"/>
          </a:p>
          <a:p>
            <a:pPr lvl="1"/>
            <a:r>
              <a:rPr lang="en-US" sz="1600" b="1" dirty="0" err="1" smtClean="0"/>
              <a:t>addMarker</a:t>
            </a:r>
            <a:r>
              <a:rPr lang="en-US" sz="1600" b="1" dirty="0" smtClean="0"/>
              <a:t>/</a:t>
            </a:r>
            <a:r>
              <a:rPr lang="en-US" sz="1600" b="1" dirty="0" err="1" smtClean="0"/>
              <a:t>updateMarker</a:t>
            </a:r>
            <a:r>
              <a:rPr lang="en-US" sz="1600" b="1" dirty="0" smtClean="0"/>
              <a:t>/</a:t>
            </a:r>
            <a:r>
              <a:rPr lang="en-US" sz="1600" b="1" dirty="0" err="1" smtClean="0"/>
              <a:t>setEclipseViewport</a:t>
            </a:r>
            <a:endParaRPr lang="en-US" sz="1600" b="1" dirty="0" smtClean="0"/>
          </a:p>
          <a:p>
            <a:pPr lvl="1"/>
            <a:r>
              <a:rPr lang="en-US" sz="1600" b="1" dirty="0" err="1" smtClean="0"/>
              <a:t>locationSelectedToAdd</a:t>
            </a:r>
            <a:endParaRPr lang="en-US" sz="1600" b="1" dirty="0" smtClean="0"/>
          </a:p>
          <a:p>
            <a:pPr lvl="1"/>
            <a:r>
              <a:rPr lang="en-US" sz="1600" b="1" dirty="0" err="1" smtClean="0"/>
              <a:t>addLocation</a:t>
            </a:r>
            <a:endParaRPr lang="en-US" sz="1600" b="1" dirty="0" smtClean="0"/>
          </a:p>
        </p:txBody>
      </p:sp>
      <p:sp>
        <p:nvSpPr>
          <p:cNvPr id="3" name="Title 2"/>
          <p:cNvSpPr>
            <a:spLocks noGrp="1"/>
          </p:cNvSpPr>
          <p:nvPr>
            <p:ph type="title"/>
          </p:nvPr>
        </p:nvSpPr>
        <p:spPr/>
        <p:txBody>
          <a:bodyPr/>
          <a:lstStyle/>
          <a:p>
            <a:r>
              <a:rPr lang="en-US" dirty="0" smtClean="0"/>
              <a:t>Adding Locations Through Click Interaction</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780044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Process</a:t>
            </a:r>
          </a:p>
          <a:p>
            <a:pPr marL="800100" lvl="1" indent="-342900">
              <a:buFont typeface="+mj-lt"/>
              <a:buAutoNum type="arabicPeriod"/>
            </a:pPr>
            <a:r>
              <a:rPr lang="en-US" sz="1400" dirty="0" smtClean="0"/>
              <a:t>User Clicks on the Earth</a:t>
            </a:r>
          </a:p>
          <a:p>
            <a:pPr marL="800100" lvl="1" indent="-342900">
              <a:buFont typeface="+mj-lt"/>
              <a:buAutoNum type="arabicPeriod"/>
            </a:pPr>
            <a:r>
              <a:rPr lang="en-US" sz="1400" dirty="0" smtClean="0"/>
              <a:t>Ranger Eclipse will send a message containing location information about where the user clicked.</a:t>
            </a:r>
          </a:p>
          <a:p>
            <a:pPr marL="1200150" lvl="2" indent="-342900"/>
            <a:r>
              <a:rPr lang="en-US" sz="1400" b="1" dirty="0" smtClean="0"/>
              <a:t>{</a:t>
            </a:r>
            <a:r>
              <a:rPr lang="en-US" sz="1400" b="1" dirty="0" err="1" smtClean="0"/>
              <a:t>locationClicked</a:t>
            </a:r>
            <a:r>
              <a:rPr lang="en-US" sz="1400" b="1" dirty="0" smtClean="0"/>
              <a:t>: [34.0522, 118.2437]}</a:t>
            </a:r>
          </a:p>
          <a:p>
            <a:pPr marL="800100" lvl="1" indent="-342900">
              <a:buFont typeface="+mj-lt"/>
              <a:buAutoNum type="arabicPeriod"/>
            </a:pPr>
            <a:r>
              <a:rPr lang="en-US" sz="1400" dirty="0" smtClean="0"/>
              <a:t>External Module will receive this message and respond with </a:t>
            </a:r>
            <a:r>
              <a:rPr lang="en-US" sz="1400" dirty="0" err="1" smtClean="0"/>
              <a:t>addMarker</a:t>
            </a:r>
            <a:r>
              <a:rPr lang="en-US" sz="1400" dirty="0" smtClean="0"/>
              <a:t>/</a:t>
            </a:r>
            <a:r>
              <a:rPr lang="en-US" sz="1400" dirty="0" err="1" smtClean="0"/>
              <a:t>updateMarker</a:t>
            </a:r>
            <a:r>
              <a:rPr lang="en-US" sz="1400" dirty="0" smtClean="0"/>
              <a:t> depending if this is a new or already existing Marker. Providing a marker id, location id, location name, and location latitude and longitude.</a:t>
            </a:r>
          </a:p>
          <a:p>
            <a:pPr marL="1200150" lvl="2" indent="-342900"/>
            <a:r>
              <a:rPr lang="en-US" sz="1400" b="1" dirty="0" smtClean="0"/>
              <a:t>{eclipse: {</a:t>
            </a:r>
            <a:r>
              <a:rPr lang="en-US" sz="1400" b="1" dirty="0" err="1" smtClean="0"/>
              <a:t>addMarker</a:t>
            </a:r>
            <a:r>
              <a:rPr lang="en-US" sz="1400" b="1" dirty="0" smtClean="0"/>
              <a:t>: {id: “marker0”, </a:t>
            </a:r>
            <a:r>
              <a:rPr lang="en-US" sz="1400" b="1" dirty="0" err="1" smtClean="0"/>
              <a:t>locationId</a:t>
            </a:r>
            <a:r>
              <a:rPr lang="en-US" sz="1400" b="1" dirty="0" smtClean="0"/>
              <a:t>: “location0”, name: “Los Angeles”, location: [</a:t>
            </a:r>
            <a:r>
              <a:rPr lang="en-US" sz="1400" b="1" dirty="0"/>
              <a:t>34.0522, 118.2437</a:t>
            </a:r>
            <a:r>
              <a:rPr lang="en-US" sz="1400" b="1" dirty="0" smtClean="0"/>
              <a:t>], </a:t>
            </a:r>
            <a:r>
              <a:rPr lang="en-US" sz="1400" b="1" dirty="0" err="1" smtClean="0"/>
              <a:t>displayPopup</a:t>
            </a:r>
            <a:r>
              <a:rPr lang="en-US" sz="1400" b="1" dirty="0" smtClean="0"/>
              <a:t>: true}}}</a:t>
            </a:r>
          </a:p>
          <a:p>
            <a:pPr marL="800100" lvl="1" indent="-342900">
              <a:buFont typeface="+mj-lt"/>
              <a:buAutoNum type="arabicPeriod"/>
            </a:pPr>
            <a:r>
              <a:rPr lang="en-US" sz="1400" dirty="0" smtClean="0"/>
              <a:t>External Module can set the Eclipse Viewport to the Location of the Marker if desirable.</a:t>
            </a:r>
          </a:p>
          <a:p>
            <a:pPr marL="1200150" lvl="2" indent="-342900"/>
            <a:r>
              <a:rPr lang="en-US" sz="1400" b="1" dirty="0" smtClean="0"/>
              <a:t>{eclipse: {</a:t>
            </a:r>
            <a:r>
              <a:rPr lang="en-US" sz="1400" b="1" dirty="0" err="1" smtClean="0"/>
              <a:t>setEclipseViewport</a:t>
            </a:r>
            <a:r>
              <a:rPr lang="en-US" sz="1400" b="1" dirty="0" smtClean="0"/>
              <a:t>: {name: “Los Angeles”, location: [</a:t>
            </a:r>
            <a:r>
              <a:rPr lang="en-US" sz="1400" b="1" dirty="0"/>
              <a:t>34.0522, 118.2437</a:t>
            </a:r>
            <a:r>
              <a:rPr lang="en-US" sz="1400" b="1" dirty="0" smtClean="0"/>
              <a:t>]}}}</a:t>
            </a:r>
          </a:p>
          <a:p>
            <a:pPr marL="800100" lvl="1" indent="-342900">
              <a:buFont typeface="+mj-lt"/>
              <a:buAutoNum type="arabicPeriod"/>
            </a:pPr>
            <a:r>
              <a:rPr lang="en-US" sz="1400" dirty="0" smtClean="0"/>
              <a:t>A Marker will be placed in the location provided. If the optional argument </a:t>
            </a:r>
            <a:r>
              <a:rPr lang="en-US" sz="1400" dirty="0" err="1" smtClean="0"/>
              <a:t>displayPopup</a:t>
            </a:r>
            <a:r>
              <a:rPr lang="en-US" sz="1400" dirty="0" smtClean="0"/>
              <a:t> was set to true, a popup will be displayed above the marker containing the option to Add Location.</a:t>
            </a:r>
          </a:p>
          <a:p>
            <a:pPr marL="800100" lvl="1" indent="-342900">
              <a:buFont typeface="+mj-lt"/>
              <a:buAutoNum type="arabicPeriod"/>
            </a:pPr>
            <a:r>
              <a:rPr lang="en-US" sz="1400" dirty="0" smtClean="0"/>
              <a:t>When the user clicks on the Popup’s Option to Add a Location, a message from Ranger Eclipse will be sent containing the location Id that was selected to be added.</a:t>
            </a:r>
          </a:p>
          <a:p>
            <a:pPr marL="1200150" lvl="2" indent="-342900"/>
            <a:r>
              <a:rPr lang="en-US" sz="1400" b="1" dirty="0" smtClean="0"/>
              <a:t>{</a:t>
            </a:r>
            <a:r>
              <a:rPr lang="en-US" sz="1400" b="1" dirty="0" err="1" smtClean="0"/>
              <a:t>locationSelectedToAdd</a:t>
            </a:r>
            <a:r>
              <a:rPr lang="en-US" sz="1400" b="1" dirty="0" smtClean="0"/>
              <a:t>: “location0”}</a:t>
            </a:r>
          </a:p>
          <a:p>
            <a:pPr marL="800100" lvl="1" indent="-342900">
              <a:buFont typeface="+mj-lt"/>
              <a:buAutoNum type="arabicPeriod"/>
            </a:pPr>
            <a:r>
              <a:rPr lang="en-US" sz="1400" dirty="0" smtClean="0"/>
              <a:t>External Module would respond with a message to </a:t>
            </a:r>
            <a:r>
              <a:rPr lang="en-US" sz="1400" dirty="0" err="1" smtClean="0"/>
              <a:t>addLocation</a:t>
            </a:r>
            <a:r>
              <a:rPr lang="en-US" sz="1400" dirty="0" smtClean="0"/>
              <a:t> with location information, such as location id, name, and latitude, longitude.</a:t>
            </a:r>
          </a:p>
          <a:p>
            <a:pPr marL="1200150" lvl="2" indent="-342900"/>
            <a:r>
              <a:rPr lang="en-US" sz="1400" b="1" dirty="0" smtClean="0"/>
              <a:t>{eclipse: {</a:t>
            </a:r>
            <a:r>
              <a:rPr lang="en-US" sz="1400" b="1" dirty="0" err="1" smtClean="0"/>
              <a:t>addLocation</a:t>
            </a:r>
            <a:r>
              <a:rPr lang="en-US" sz="1400" b="1" dirty="0" smtClean="0"/>
              <a:t>: {id: “location0”, name: “Los Angeles”, location: [</a:t>
            </a:r>
            <a:r>
              <a:rPr lang="en-US" sz="1400" b="1" dirty="0"/>
              <a:t>34.0522, 118.2437</a:t>
            </a:r>
            <a:r>
              <a:rPr lang="en-US" sz="1400" b="1" dirty="0" smtClean="0"/>
              <a:t>]}}}</a:t>
            </a:r>
          </a:p>
        </p:txBody>
      </p:sp>
      <p:sp>
        <p:nvSpPr>
          <p:cNvPr id="3" name="Title 2"/>
          <p:cNvSpPr>
            <a:spLocks noGrp="1"/>
          </p:cNvSpPr>
          <p:nvPr>
            <p:ph type="title"/>
          </p:nvPr>
        </p:nvSpPr>
        <p:spPr/>
        <p:txBody>
          <a:bodyPr/>
          <a:lstStyle/>
          <a:p>
            <a:r>
              <a:rPr lang="en-US" dirty="0" smtClean="0"/>
              <a:t>Adding Locations Through Click Interaction</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7491436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This is a guide to removing a location utilizing user interactions reported by Ranger Eclipse. Starting from the user selecting a pre-existing location to remove,  removing the location selected, and setting the eclipse Marker and Eclipse Viewport.</a:t>
            </a:r>
          </a:p>
          <a:p>
            <a:pPr lvl="1"/>
            <a:r>
              <a:rPr lang="en-US" sz="1600" dirty="0" smtClean="0"/>
              <a:t>Assumption: The User has the option to remove an existing location through a Marker. This could have occurred if just added Location through Marker Popup Add Location Option, or there was some User Interface that allowed for the selection of an existing location that places a Marker at the existing Location.</a:t>
            </a:r>
          </a:p>
          <a:p>
            <a:r>
              <a:rPr lang="en-US" sz="2200" dirty="0" smtClean="0"/>
              <a:t>Messages Used</a:t>
            </a:r>
          </a:p>
          <a:p>
            <a:pPr lvl="1"/>
            <a:r>
              <a:rPr lang="en-US" sz="1600" b="1" dirty="0" err="1" smtClean="0"/>
              <a:t>markerClicked</a:t>
            </a:r>
            <a:endParaRPr lang="en-US" sz="1600" b="1" dirty="0" smtClean="0"/>
          </a:p>
          <a:p>
            <a:pPr lvl="1"/>
            <a:r>
              <a:rPr lang="en-US" sz="1600" b="1" dirty="0" err="1" smtClean="0"/>
              <a:t>showMarkerPopup</a:t>
            </a:r>
            <a:endParaRPr lang="en-US" sz="1600" b="1" dirty="0" smtClean="0"/>
          </a:p>
          <a:p>
            <a:pPr lvl="1"/>
            <a:r>
              <a:rPr lang="en-US" sz="1600" b="1" dirty="0" err="1" smtClean="0"/>
              <a:t>locationSelectedForRemoval</a:t>
            </a:r>
            <a:endParaRPr lang="en-US" sz="1600" b="1" dirty="0" smtClean="0"/>
          </a:p>
          <a:p>
            <a:pPr lvl="1"/>
            <a:r>
              <a:rPr lang="en-US" sz="1600" b="1" dirty="0" err="1" smtClean="0"/>
              <a:t>removeLocation</a:t>
            </a:r>
            <a:endParaRPr lang="en-US" sz="1600" b="1" dirty="0" smtClean="0"/>
          </a:p>
        </p:txBody>
      </p:sp>
      <p:sp>
        <p:nvSpPr>
          <p:cNvPr id="3" name="Title 2"/>
          <p:cNvSpPr>
            <a:spLocks noGrp="1"/>
          </p:cNvSpPr>
          <p:nvPr>
            <p:ph type="title"/>
          </p:nvPr>
        </p:nvSpPr>
        <p:spPr/>
        <p:txBody>
          <a:bodyPr/>
          <a:lstStyle/>
          <a:p>
            <a:r>
              <a:rPr lang="en-US" dirty="0" smtClean="0"/>
              <a:t>Remove Locations Through Selection</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602126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Process</a:t>
            </a:r>
          </a:p>
          <a:p>
            <a:pPr marL="800100" lvl="1" indent="-342900">
              <a:buFont typeface="+mj-lt"/>
              <a:buAutoNum type="arabicPeriod"/>
            </a:pPr>
            <a:r>
              <a:rPr lang="en-US" sz="1400" dirty="0" smtClean="0"/>
              <a:t>User Clicks on a Marker that contains information about a location that was previously added, a Popup will be displayed, showing location information and an option to remove location.</a:t>
            </a:r>
          </a:p>
          <a:p>
            <a:pPr marL="800100" lvl="1" indent="-342900">
              <a:buFont typeface="+mj-lt"/>
              <a:buAutoNum type="arabicPeriod"/>
            </a:pPr>
            <a:r>
              <a:rPr lang="en-US" sz="1400" dirty="0" smtClean="0"/>
              <a:t>Ranger Eclipse will send a message containing a marker id that is associated with the marker the user clicked.</a:t>
            </a:r>
          </a:p>
          <a:p>
            <a:pPr marL="1200150" lvl="2" indent="-342900"/>
            <a:r>
              <a:rPr lang="en-US" sz="1400" b="1" dirty="0" smtClean="0"/>
              <a:t>{</a:t>
            </a:r>
            <a:r>
              <a:rPr lang="en-US" sz="1400" b="1" dirty="0" err="1" smtClean="0"/>
              <a:t>markerClicked</a:t>
            </a:r>
            <a:r>
              <a:rPr lang="en-US" sz="1400" b="1" dirty="0" smtClean="0"/>
              <a:t>: “marker0”}</a:t>
            </a:r>
          </a:p>
          <a:p>
            <a:pPr marL="800100" lvl="1" indent="-342900">
              <a:buFont typeface="+mj-lt"/>
              <a:buAutoNum type="arabicPeriod"/>
            </a:pPr>
            <a:r>
              <a:rPr lang="en-US" sz="1400" dirty="0" smtClean="0"/>
              <a:t>External Module will receive this message and will need to display the markers Popup.</a:t>
            </a:r>
          </a:p>
          <a:p>
            <a:pPr marL="1200150" lvl="2" indent="-342900"/>
            <a:r>
              <a:rPr lang="en-US" sz="1400" b="1" dirty="0" smtClean="0"/>
              <a:t>{eclipse: {</a:t>
            </a:r>
            <a:r>
              <a:rPr lang="en-US" sz="1400" b="1" dirty="0" err="1" smtClean="0"/>
              <a:t>showMarkerPopup</a:t>
            </a:r>
            <a:r>
              <a:rPr lang="en-US" sz="1400" b="1" dirty="0" smtClean="0"/>
              <a:t>: “marker0”}}</a:t>
            </a:r>
          </a:p>
          <a:p>
            <a:pPr marL="800100" lvl="1" indent="-342900">
              <a:buFont typeface="+mj-lt"/>
              <a:buAutoNum type="arabicPeriod"/>
            </a:pPr>
            <a:r>
              <a:rPr lang="en-US" sz="1400" dirty="0" smtClean="0"/>
              <a:t>User Clicks the Remove Location option.</a:t>
            </a:r>
          </a:p>
          <a:p>
            <a:pPr marL="800100" lvl="1" indent="-342900">
              <a:buFont typeface="+mj-lt"/>
              <a:buAutoNum type="arabicPeriod"/>
            </a:pPr>
            <a:r>
              <a:rPr lang="en-US" sz="1400" dirty="0" smtClean="0"/>
              <a:t>Ranger Eclipse will send a message containing the id of the location selected for removal.</a:t>
            </a:r>
          </a:p>
          <a:p>
            <a:pPr marL="1200150" lvl="2" indent="-342900"/>
            <a:r>
              <a:rPr lang="en-US" sz="1400" b="1" dirty="0"/>
              <a:t>{</a:t>
            </a:r>
            <a:r>
              <a:rPr lang="en-US" sz="1400" b="1" dirty="0" err="1" smtClean="0"/>
              <a:t>locationSelectedForRemoval</a:t>
            </a:r>
            <a:r>
              <a:rPr lang="en-US" sz="1400" b="1" dirty="0" smtClean="0"/>
              <a:t>: </a:t>
            </a:r>
            <a:r>
              <a:rPr lang="en-US" sz="1400" b="1" dirty="0"/>
              <a:t>“location0</a:t>
            </a:r>
            <a:r>
              <a:rPr lang="en-US" sz="1400" b="1" dirty="0" smtClean="0"/>
              <a:t>”}</a:t>
            </a:r>
          </a:p>
          <a:p>
            <a:pPr marL="800100" lvl="1" indent="-342900">
              <a:buFont typeface="+mj-lt"/>
              <a:buAutoNum type="arabicPeriod"/>
            </a:pPr>
            <a:r>
              <a:rPr lang="en-US" sz="1400" dirty="0" smtClean="0"/>
              <a:t>External Module would respond with a message to Remove Location.</a:t>
            </a:r>
          </a:p>
          <a:p>
            <a:pPr marL="1200150" lvl="2" indent="-342900"/>
            <a:r>
              <a:rPr lang="en-US" sz="1400" b="1" dirty="0" smtClean="0"/>
              <a:t>{eclipse: {</a:t>
            </a:r>
            <a:r>
              <a:rPr lang="en-US" sz="1400" b="1" dirty="0" err="1" smtClean="0"/>
              <a:t>removeLocation</a:t>
            </a:r>
            <a:r>
              <a:rPr lang="en-US" sz="1400" b="1" dirty="0" smtClean="0"/>
              <a:t>: ”location0”}}</a:t>
            </a:r>
          </a:p>
          <a:p>
            <a:pPr marL="800100" lvl="1" indent="-342900">
              <a:buFont typeface="+mj-lt"/>
              <a:buAutoNum type="arabicPeriod"/>
            </a:pPr>
            <a:r>
              <a:rPr lang="en-US" sz="1400" dirty="0" smtClean="0"/>
              <a:t>External Module can set the Eclipse Viewport to another location or remove entirely if desirable.</a:t>
            </a:r>
          </a:p>
          <a:p>
            <a:pPr marL="1200150" lvl="2" indent="-342900"/>
            <a:r>
              <a:rPr lang="en-US" sz="1400" b="1" dirty="0" smtClean="0"/>
              <a:t>{eclipse: {</a:t>
            </a:r>
            <a:r>
              <a:rPr lang="en-US" sz="1400" b="1" dirty="0" err="1" smtClean="0"/>
              <a:t>setEclipseViewport</a:t>
            </a:r>
            <a:r>
              <a:rPr lang="en-US" sz="1400" b="1" dirty="0" smtClean="0"/>
              <a:t>: {name: “Kansas City”, location: [39.0997, 94.5786]}}}</a:t>
            </a:r>
          </a:p>
        </p:txBody>
      </p:sp>
      <p:sp>
        <p:nvSpPr>
          <p:cNvPr id="3" name="Title 2"/>
          <p:cNvSpPr>
            <a:spLocks noGrp="1"/>
          </p:cNvSpPr>
          <p:nvPr>
            <p:ph type="title"/>
          </p:nvPr>
        </p:nvSpPr>
        <p:spPr/>
        <p:txBody>
          <a:bodyPr/>
          <a:lstStyle/>
          <a:p>
            <a:r>
              <a:rPr lang="en-US" dirty="0" smtClean="0"/>
              <a:t>Removing Locations Through Selection</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961376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b="1" dirty="0" smtClean="0"/>
              <a:t>Eclipse Viewport Interactions</a:t>
            </a:r>
            <a:endParaRPr lang="en-US" b="1" dirty="0"/>
          </a:p>
        </p:txBody>
      </p:sp>
      <p:sp>
        <p:nvSpPr>
          <p:cNvPr id="14" name="Subtitle 13"/>
          <p:cNvSpPr>
            <a:spLocks noGrp="1"/>
          </p:cNvSpPr>
          <p:nvPr>
            <p:ph type="subTitle" idx="1"/>
          </p:nvPr>
        </p:nvSpPr>
        <p:spPr/>
        <p:txBody>
          <a:bodyPr/>
          <a:lstStyle/>
          <a:p>
            <a:r>
              <a:rPr lang="en-US" dirty="0" smtClean="0"/>
              <a:t>The next set of slides describe how the Eclipse Viewport handles user interactions and communicating with messages.</a:t>
            </a:r>
            <a:endParaRPr lang="en-US" dirty="0"/>
          </a:p>
        </p:txBody>
      </p:sp>
      <p:sp>
        <p:nvSpPr>
          <p:cNvPr id="12" name="TextBox 11"/>
          <p:cNvSpPr txBox="1"/>
          <p:nvPr/>
        </p:nvSpPr>
        <p:spPr>
          <a:xfrm>
            <a:off x="685800" y="5844152"/>
            <a:ext cx="7707224" cy="769441"/>
          </a:xfrm>
          <a:prstGeom prst="rect">
            <a:avLst/>
          </a:prstGeom>
          <a:noFill/>
        </p:spPr>
        <p:txBody>
          <a:bodyPr wrap="square" rtlCol="0">
            <a:spAutoFit/>
          </a:bodyPr>
          <a:lstStyle/>
          <a:p>
            <a:r>
              <a:rPr lang="en-US" sz="1100" dirty="0">
                <a:solidFill>
                  <a:schemeClr val="tx2"/>
                </a:solidFill>
                <a:latin typeface="Helvetica Neue Light"/>
                <a:ea typeface="Helvetica Neue"/>
                <a:cs typeface="Helvetica Neue Light"/>
              </a:rPr>
              <a:t>The technical data in this document is controlled under the U.S. Export Regulations, release to foreign persons may require an export authorization</a:t>
            </a:r>
            <a:r>
              <a:rPr lang="en-US" sz="1100" dirty="0" smtClean="0">
                <a:solidFill>
                  <a:schemeClr val="tx2"/>
                </a:solidFill>
                <a:latin typeface="Helvetica Neue Light"/>
                <a:ea typeface="Helvetica Neue"/>
                <a:cs typeface="Helvetica Neue Light"/>
              </a:rPr>
              <a:t>. </a:t>
            </a:r>
          </a:p>
          <a:p>
            <a:endParaRPr lang="en-US" sz="1100" dirty="0" smtClean="0">
              <a:solidFill>
                <a:schemeClr val="tx2"/>
              </a:solidFill>
              <a:latin typeface="Helvetica Neue Light"/>
              <a:ea typeface="Helvetica Neue"/>
              <a:cs typeface="Helvetica Neue Light"/>
            </a:endParaRPr>
          </a:p>
          <a:p>
            <a:r>
              <a:rPr lang="en-US" sz="1100" dirty="0" smtClean="0">
                <a:solidFill>
                  <a:schemeClr val="tx2"/>
                </a:solidFill>
                <a:latin typeface="Helvetica Neue Light"/>
                <a:ea typeface="Helvetica Neue"/>
                <a:cs typeface="Helvetica Neue Light"/>
              </a:rPr>
              <a:t>Caltech/JPL Proprietary—Not for Public Release or Redistribution</a:t>
            </a:r>
            <a:endParaRPr lang="en-US" sz="1100" dirty="0">
              <a:solidFill>
                <a:schemeClr val="tx2"/>
              </a:solidFill>
              <a:latin typeface="Helvetica Neue Light"/>
              <a:ea typeface="Helvetica Neue"/>
              <a:cs typeface="Helvetica Neue Light"/>
            </a:endParaRPr>
          </a:p>
        </p:txBody>
      </p:sp>
    </p:spTree>
    <p:extLst>
      <p:ext uri="{BB962C8B-B14F-4D97-AF65-F5344CB8AC3E}">
        <p14:creationId xmlns:p14="http://schemas.microsoft.com/office/powerpoint/2010/main" val="229644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This is an explanation of user interactions that can occur in the Eclipse Viewport and how Ranger Eclipse handles those user Interactions.</a:t>
            </a:r>
          </a:p>
          <a:p>
            <a:pPr lvl="1"/>
            <a:r>
              <a:rPr lang="en-US" sz="1600" dirty="0" smtClean="0"/>
              <a:t>In this case the Eclipse Viewport is the Viewport that is displaying the Eclipse View from Earth. This can be in either the Main Viewport or Sub Viewport.</a:t>
            </a:r>
          </a:p>
          <a:p>
            <a:pPr lvl="1"/>
            <a:r>
              <a:rPr lang="en-US" sz="1600" dirty="0" smtClean="0"/>
              <a:t>The Sub Window Viewport that exists in Ranger Eclipse, which is the small display in the Eclipse Application, has a method of enabling interactions and disabling interactions. The Main Viewport will always be handling interactions, but the behavior changes depending on which view is being shown.</a:t>
            </a:r>
          </a:p>
          <a:p>
            <a:r>
              <a:rPr lang="en-US" dirty="0" smtClean="0"/>
              <a:t>Interactions</a:t>
            </a:r>
          </a:p>
          <a:p>
            <a:pPr lvl="1"/>
            <a:r>
              <a:rPr lang="en-US" sz="1600" b="1" dirty="0" smtClean="0"/>
              <a:t>Drag</a:t>
            </a:r>
            <a:r>
              <a:rPr lang="en-US" sz="1600" dirty="0" smtClean="0"/>
              <a:t>: Dragging on the Eclipse Viewport to change the current time.</a:t>
            </a:r>
          </a:p>
          <a:p>
            <a:r>
              <a:rPr lang="en-US" sz="2200" dirty="0" smtClean="0"/>
              <a:t>Messages Used</a:t>
            </a:r>
          </a:p>
          <a:p>
            <a:pPr lvl="1"/>
            <a:r>
              <a:rPr lang="en-US" sz="1600" b="1" dirty="0" err="1"/>
              <a:t>draggedOnEclipseViewport</a:t>
            </a:r>
            <a:endParaRPr lang="en-US" sz="1600" b="1" dirty="0"/>
          </a:p>
        </p:txBody>
      </p:sp>
      <p:sp>
        <p:nvSpPr>
          <p:cNvPr id="3" name="Title 2"/>
          <p:cNvSpPr>
            <a:spLocks noGrp="1"/>
          </p:cNvSpPr>
          <p:nvPr>
            <p:ph type="title"/>
          </p:nvPr>
        </p:nvSpPr>
        <p:spPr/>
        <p:txBody>
          <a:bodyPr/>
          <a:lstStyle/>
          <a:p>
            <a:r>
              <a:rPr lang="en-US" dirty="0" smtClean="0"/>
              <a:t>Interacting with Eclipse Viewport</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28197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Message Construction</a:t>
            </a:r>
          </a:p>
          <a:p>
            <a:pPr lvl="1"/>
            <a:r>
              <a:rPr lang="en-US" sz="1600" dirty="0" smtClean="0"/>
              <a:t>Messages can be of the form of JSON objects or JavaScript objects if communicating through JavaScript.</a:t>
            </a:r>
          </a:p>
          <a:p>
            <a:pPr lvl="1"/>
            <a:r>
              <a:rPr lang="en-US" sz="1600" dirty="0" smtClean="0"/>
              <a:t>Messages should be in this form: </a:t>
            </a:r>
            <a:r>
              <a:rPr lang="en-US" sz="1600" b="1" dirty="0" smtClean="0"/>
              <a:t>{eclipse: {</a:t>
            </a:r>
            <a:r>
              <a:rPr lang="is-IS" sz="1600" b="1" dirty="0" smtClean="0"/>
              <a:t>…</a:t>
            </a:r>
            <a:r>
              <a:rPr lang="en-US" sz="1600" b="1" dirty="0" smtClean="0"/>
              <a:t>}}</a:t>
            </a:r>
          </a:p>
          <a:p>
            <a:pPr lvl="1"/>
            <a:r>
              <a:rPr lang="en-US" sz="1600" dirty="0" smtClean="0"/>
              <a:t>An optional field that can be provided in a message is a message identifier. An example of this is: </a:t>
            </a:r>
            <a:r>
              <a:rPr lang="en-US" sz="1600" b="1" dirty="0" smtClean="0"/>
              <a:t>{id: “id”, eclipse: {</a:t>
            </a:r>
            <a:r>
              <a:rPr lang="is-IS" sz="1600" b="1" dirty="0" smtClean="0"/>
              <a:t>…</a:t>
            </a:r>
            <a:r>
              <a:rPr lang="en-US" sz="1600" b="1" dirty="0" smtClean="0"/>
              <a:t>}}. </a:t>
            </a:r>
            <a:r>
              <a:rPr lang="en-US" sz="1600" dirty="0" smtClean="0"/>
              <a:t>This message identifier will be provided in a response message from Ranger Eclipse.</a:t>
            </a:r>
            <a:endParaRPr lang="en-US" sz="1600" b="1" dirty="0" smtClean="0"/>
          </a:p>
          <a:p>
            <a:r>
              <a:rPr lang="en-US" sz="2000" dirty="0" smtClean="0"/>
              <a:t>Notes</a:t>
            </a:r>
            <a:endParaRPr lang="en-US" sz="2000" dirty="0"/>
          </a:p>
          <a:p>
            <a:pPr lvl="1"/>
            <a:r>
              <a:rPr lang="en-US" sz="1600" dirty="0"/>
              <a:t>The second and last parameters in __</a:t>
            </a:r>
            <a:r>
              <a:rPr lang="en-US" sz="1600" dirty="0" err="1"/>
              <a:t>ranger.update</a:t>
            </a:r>
            <a:r>
              <a:rPr lang="en-US" sz="1600" dirty="0"/>
              <a:t> are not required, but if specifying a callback, then the second parameter is required to be </a:t>
            </a:r>
            <a:r>
              <a:rPr lang="en-US" sz="1600" dirty="0" smtClean="0"/>
              <a:t>null</a:t>
            </a:r>
            <a:endParaRPr lang="en-US" sz="1600" dirty="0"/>
          </a:p>
        </p:txBody>
      </p:sp>
      <p:sp>
        <p:nvSpPr>
          <p:cNvPr id="3" name="Title 2"/>
          <p:cNvSpPr>
            <a:spLocks noGrp="1"/>
          </p:cNvSpPr>
          <p:nvPr>
            <p:ph type="title"/>
          </p:nvPr>
        </p:nvSpPr>
        <p:spPr/>
        <p:txBody>
          <a:bodyPr/>
          <a:lstStyle/>
          <a:p>
            <a:r>
              <a:rPr lang="en-US" dirty="0" smtClean="0"/>
              <a:t>Sending Messages to Ranger</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180088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Process</a:t>
            </a:r>
          </a:p>
          <a:p>
            <a:pPr marL="800100" lvl="1" indent="-342900">
              <a:buFont typeface="+mj-lt"/>
              <a:buAutoNum type="arabicPeriod"/>
            </a:pPr>
            <a:r>
              <a:rPr lang="en-US" sz="1400" dirty="0" smtClean="0"/>
              <a:t>User Drags on the Eclipse Viewport, which is the Viewport that is currently displaying the Eclipse View from Earth.</a:t>
            </a:r>
          </a:p>
          <a:p>
            <a:pPr marL="800100" lvl="1" indent="-342900">
              <a:buFont typeface="+mj-lt"/>
              <a:buAutoNum type="arabicPeriod"/>
            </a:pPr>
            <a:r>
              <a:rPr lang="en-US" sz="1400" dirty="0" smtClean="0"/>
              <a:t>Ranger Eclipse will send a message notifying the External Module that this event has occurred. Since there can be consecutive drag “Events” in a single drag motion. This only occurs when the user starts a drag. </a:t>
            </a:r>
          </a:p>
          <a:p>
            <a:pPr marL="1200150" lvl="2" indent="-342900"/>
            <a:r>
              <a:rPr lang="en-US" sz="1400" b="1" dirty="0" smtClean="0"/>
              <a:t>{</a:t>
            </a:r>
            <a:r>
              <a:rPr lang="en-US" sz="1400" b="1" dirty="0" err="1" smtClean="0"/>
              <a:t>draggedOnEclipseViewport</a:t>
            </a:r>
            <a:r>
              <a:rPr lang="en-US" sz="1400" b="1" dirty="0" smtClean="0"/>
              <a:t>: true}</a:t>
            </a:r>
          </a:p>
          <a:p>
            <a:pPr marL="800100" lvl="1" indent="-342900">
              <a:buFont typeface="+mj-lt"/>
              <a:buAutoNum type="arabicPeriod"/>
            </a:pPr>
            <a:r>
              <a:rPr lang="en-US" sz="1400" dirty="0" smtClean="0"/>
              <a:t>Ranger Eclipse will also reset the Time Rate Setting to 0. </a:t>
            </a:r>
          </a:p>
          <a:p>
            <a:pPr marL="800100" lvl="1" indent="-342900">
              <a:buFont typeface="+mj-lt"/>
              <a:buAutoNum type="arabicPeriod"/>
            </a:pPr>
            <a:r>
              <a:rPr lang="en-US" sz="1400" dirty="0" smtClean="0"/>
              <a:t>While the user drags on the Eclipse Viewport, the current </a:t>
            </a:r>
            <a:r>
              <a:rPr lang="en-US" sz="1400" dirty="0"/>
              <a:t>t</a:t>
            </a:r>
            <a:r>
              <a:rPr lang="en-US" sz="1400" dirty="0" smtClean="0"/>
              <a:t>ime will change and be controlled by Ranger Eclipse. Though, the current can still be manipulated by the Message </a:t>
            </a:r>
            <a:r>
              <a:rPr lang="en-US" sz="1400" b="1" dirty="0" err="1" smtClean="0"/>
              <a:t>setTime</a:t>
            </a:r>
            <a:r>
              <a:rPr lang="en-US" sz="1400" dirty="0" smtClean="0"/>
              <a:t>. It is important to keep this in mind when modifying time independently from the user.</a:t>
            </a:r>
            <a:endParaRPr lang="en-US" sz="1400" b="1" dirty="0" smtClean="0"/>
          </a:p>
        </p:txBody>
      </p:sp>
      <p:sp>
        <p:nvSpPr>
          <p:cNvPr id="3" name="Title 2"/>
          <p:cNvSpPr>
            <a:spLocks noGrp="1"/>
          </p:cNvSpPr>
          <p:nvPr>
            <p:ph type="title"/>
          </p:nvPr>
        </p:nvSpPr>
        <p:spPr/>
        <p:txBody>
          <a:bodyPr/>
          <a:lstStyle/>
          <a:p>
            <a:r>
              <a:rPr lang="en-US" dirty="0"/>
              <a:t>Interacting with Eclipse </a:t>
            </a:r>
            <a:r>
              <a:rPr lang="en-US" dirty="0" smtClean="0"/>
              <a:t>Viewport: Dragging</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6706527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Notes</a:t>
            </a:r>
          </a:p>
          <a:p>
            <a:pPr lvl="1"/>
            <a:r>
              <a:rPr lang="en-US" sz="1600" dirty="0" smtClean="0"/>
              <a:t>The Sub Viewport in Ranger Eclipse only handles interactions when the Eclipse View from Earth is displayed. At the start of the Eclipse Application, the Eclipse view from Earth is in the Sub Viewport.</a:t>
            </a:r>
          </a:p>
          <a:p>
            <a:pPr lvl="1"/>
            <a:r>
              <a:rPr lang="en-US" sz="1600" dirty="0" smtClean="0"/>
              <a:t>Whichever Viewport is displaying the Eclipse View from Earth is considered the Eclipse Viewport, but they are reference as the Main Viewport and Sub Viewport. Whichever is displaying the Eclipse Viewport will handle the events of the Eclipse Viewport.</a:t>
            </a:r>
          </a:p>
          <a:p>
            <a:pPr lvl="1"/>
            <a:r>
              <a:rPr lang="en-US" sz="1600" dirty="0" smtClean="0"/>
              <a:t>The Main Viewport has its own Events and when the Views are swapped, meaning that the Eclipse Viewport is now displayed in the Main Viewport, and the what was displayed in the Main Viewport is now displayed in the Sub Viewport, there are no longer events handled in the Sub Viewport.</a:t>
            </a:r>
          </a:p>
          <a:p>
            <a:pPr lvl="1"/>
            <a:r>
              <a:rPr lang="en-US" sz="1600" dirty="0" smtClean="0"/>
              <a:t>A CSS class is attached to the Sub Viewport HTML Element </a:t>
            </a:r>
            <a:r>
              <a:rPr lang="en-US" sz="1600" dirty="0" err="1" smtClean="0"/>
              <a:t>Div</a:t>
            </a:r>
            <a:r>
              <a:rPr lang="en-US" sz="1600" dirty="0" smtClean="0"/>
              <a:t> that specifies when the Widow is interactive. </a:t>
            </a:r>
            <a:r>
              <a:rPr lang="en-US" sz="1600" dirty="0"/>
              <a:t>The CSS class is: </a:t>
            </a:r>
            <a:r>
              <a:rPr lang="en-US" sz="1600" b="1" dirty="0" smtClean="0"/>
              <a:t>pip-</a:t>
            </a:r>
            <a:r>
              <a:rPr lang="en-US" sz="1600" b="1" dirty="0" err="1" smtClean="0"/>
              <a:t>interactable</a:t>
            </a:r>
            <a:r>
              <a:rPr lang="en-US" sz="1600" b="1" dirty="0" smtClean="0"/>
              <a:t>.</a:t>
            </a:r>
          </a:p>
        </p:txBody>
      </p:sp>
      <p:sp>
        <p:nvSpPr>
          <p:cNvPr id="3" name="Title 2"/>
          <p:cNvSpPr>
            <a:spLocks noGrp="1"/>
          </p:cNvSpPr>
          <p:nvPr>
            <p:ph type="title"/>
          </p:nvPr>
        </p:nvSpPr>
        <p:spPr/>
        <p:txBody>
          <a:bodyPr/>
          <a:lstStyle/>
          <a:p>
            <a:r>
              <a:rPr lang="en-US" dirty="0" smtClean="0"/>
              <a:t>Interacting with Eclipse Viewport</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264745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b="1" dirty="0" smtClean="0"/>
              <a:t>Message Handling Exceptions in Ranger Eclipse</a:t>
            </a:r>
            <a:endParaRPr lang="en-US" b="1" dirty="0"/>
          </a:p>
        </p:txBody>
      </p:sp>
      <p:sp>
        <p:nvSpPr>
          <p:cNvPr id="14" name="Subtitle 13"/>
          <p:cNvSpPr>
            <a:spLocks noGrp="1"/>
          </p:cNvSpPr>
          <p:nvPr>
            <p:ph type="subTitle" idx="1"/>
          </p:nvPr>
        </p:nvSpPr>
        <p:spPr/>
        <p:txBody>
          <a:bodyPr/>
          <a:lstStyle/>
          <a:p>
            <a:r>
              <a:rPr lang="en-US" dirty="0" smtClean="0"/>
              <a:t>The next set of slides describe how Ranger Eclipse processes certain messages that will prevent any additional Messages from being processed by Ranger Eclipse.</a:t>
            </a:r>
            <a:endParaRPr lang="en-US" dirty="0"/>
          </a:p>
        </p:txBody>
      </p:sp>
      <p:sp>
        <p:nvSpPr>
          <p:cNvPr id="12" name="TextBox 11"/>
          <p:cNvSpPr txBox="1"/>
          <p:nvPr/>
        </p:nvSpPr>
        <p:spPr>
          <a:xfrm>
            <a:off x="685800" y="5844152"/>
            <a:ext cx="7707224" cy="769441"/>
          </a:xfrm>
          <a:prstGeom prst="rect">
            <a:avLst/>
          </a:prstGeom>
          <a:noFill/>
        </p:spPr>
        <p:txBody>
          <a:bodyPr wrap="square" rtlCol="0">
            <a:spAutoFit/>
          </a:bodyPr>
          <a:lstStyle/>
          <a:p>
            <a:r>
              <a:rPr lang="en-US" sz="1100" dirty="0">
                <a:solidFill>
                  <a:schemeClr val="tx2"/>
                </a:solidFill>
                <a:latin typeface="Helvetica Neue Light"/>
                <a:ea typeface="Helvetica Neue"/>
                <a:cs typeface="Helvetica Neue Light"/>
              </a:rPr>
              <a:t>The technical data in this document is controlled under the U.S. Export Regulations, release to foreign persons may require an export authorization</a:t>
            </a:r>
            <a:r>
              <a:rPr lang="en-US" sz="1100" dirty="0" smtClean="0">
                <a:solidFill>
                  <a:schemeClr val="tx2"/>
                </a:solidFill>
                <a:latin typeface="Helvetica Neue Light"/>
                <a:ea typeface="Helvetica Neue"/>
                <a:cs typeface="Helvetica Neue Light"/>
              </a:rPr>
              <a:t>. </a:t>
            </a:r>
          </a:p>
          <a:p>
            <a:endParaRPr lang="en-US" sz="1100" dirty="0" smtClean="0">
              <a:solidFill>
                <a:schemeClr val="tx2"/>
              </a:solidFill>
              <a:latin typeface="Helvetica Neue Light"/>
              <a:ea typeface="Helvetica Neue"/>
              <a:cs typeface="Helvetica Neue Light"/>
            </a:endParaRPr>
          </a:p>
          <a:p>
            <a:r>
              <a:rPr lang="en-US" sz="1100" dirty="0" smtClean="0">
                <a:solidFill>
                  <a:schemeClr val="tx2"/>
                </a:solidFill>
                <a:latin typeface="Helvetica Neue Light"/>
                <a:ea typeface="Helvetica Neue"/>
                <a:cs typeface="Helvetica Neue Light"/>
              </a:rPr>
              <a:t>Caltech/JPL Proprietary—Not for Public Release or Redistribution</a:t>
            </a:r>
            <a:endParaRPr lang="en-US" sz="1100" dirty="0">
              <a:solidFill>
                <a:schemeClr val="tx2"/>
              </a:solidFill>
              <a:latin typeface="Helvetica Neue Light"/>
              <a:ea typeface="Helvetica Neue"/>
              <a:cs typeface="Helvetica Neue Light"/>
            </a:endParaRPr>
          </a:p>
        </p:txBody>
      </p:sp>
    </p:spTree>
    <p:extLst>
      <p:ext uri="{BB962C8B-B14F-4D97-AF65-F5344CB8AC3E}">
        <p14:creationId xmlns:p14="http://schemas.microsoft.com/office/powerpoint/2010/main" val="12484384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There exists Messages in Ranger Eclipse that will prevent other additional Messages from being processed until it itself has been processed.</a:t>
            </a:r>
          </a:p>
          <a:p>
            <a:pPr lvl="1"/>
            <a:r>
              <a:rPr lang="en-US" sz="1600" dirty="0" smtClean="0"/>
              <a:t>If Ranger Eclipse receives any additional Messages while processing these Messages, it will automatically respond with a rejection.</a:t>
            </a:r>
          </a:p>
          <a:p>
            <a:r>
              <a:rPr lang="en-US" sz="2200" dirty="0" smtClean="0"/>
              <a:t>Messages </a:t>
            </a:r>
          </a:p>
          <a:p>
            <a:pPr lvl="1"/>
            <a:r>
              <a:rPr lang="en-US" sz="1600" b="1" dirty="0" err="1" smtClean="0"/>
              <a:t>setView</a:t>
            </a:r>
            <a:endParaRPr lang="en-US" sz="1600" b="1" dirty="0" smtClean="0"/>
          </a:p>
          <a:p>
            <a:pPr lvl="1"/>
            <a:r>
              <a:rPr lang="en-US" sz="1600" b="1" dirty="0" err="1" smtClean="0"/>
              <a:t>toScale</a:t>
            </a:r>
            <a:endParaRPr lang="en-US" sz="1600" dirty="0" smtClean="0"/>
          </a:p>
          <a:p>
            <a:r>
              <a:rPr lang="en-US" sz="2200" dirty="0" smtClean="0"/>
              <a:t>Notes</a:t>
            </a:r>
          </a:p>
          <a:p>
            <a:pPr lvl="1"/>
            <a:r>
              <a:rPr lang="en-US" sz="1600" dirty="0" smtClean="0"/>
              <a:t>When sending these messages to be processed by Ranger Eclipse. An External Module should wait for an Acknowledgement Message until attempting to send additional messages. </a:t>
            </a:r>
            <a:endParaRPr lang="en-US" sz="1600" dirty="0"/>
          </a:p>
        </p:txBody>
      </p:sp>
      <p:sp>
        <p:nvSpPr>
          <p:cNvPr id="3" name="Title 2"/>
          <p:cNvSpPr>
            <a:spLocks noGrp="1"/>
          </p:cNvSpPr>
          <p:nvPr>
            <p:ph type="title"/>
          </p:nvPr>
        </p:nvSpPr>
        <p:spPr/>
        <p:txBody>
          <a:bodyPr/>
          <a:lstStyle/>
          <a:p>
            <a:r>
              <a:rPr lang="en-US" sz="2400" dirty="0" smtClean="0"/>
              <a:t>Message Handling Exceptions in Ranger Eclipse</a:t>
            </a:r>
            <a:endParaRPr lang="en-US" sz="2400"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2061616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API Developer</a:t>
            </a:r>
          </a:p>
          <a:p>
            <a:pPr lvl="1"/>
            <a:r>
              <a:rPr lang="en-US" dirty="0" smtClean="0"/>
              <a:t>Michael Sandoval</a:t>
            </a:r>
          </a:p>
          <a:p>
            <a:pPr lvl="1"/>
            <a:r>
              <a:rPr lang="en-US" dirty="0" smtClean="0"/>
              <a:t>Email: </a:t>
            </a:r>
            <a:r>
              <a:rPr lang="en-US" dirty="0" smtClean="0">
                <a:hlinkClick r:id="rId2"/>
              </a:rPr>
              <a:t>Michael.W.Sandoval@jpl.nasa.gov</a:t>
            </a:r>
            <a:endParaRPr lang="en-US" dirty="0"/>
          </a:p>
          <a:p>
            <a:r>
              <a:rPr lang="en-US" dirty="0" smtClean="0"/>
              <a:t>Software Architecture</a:t>
            </a:r>
          </a:p>
          <a:p>
            <a:pPr lvl="1"/>
            <a:r>
              <a:rPr lang="en-US" dirty="0" smtClean="0"/>
              <a:t>Andrew </a:t>
            </a:r>
            <a:r>
              <a:rPr lang="en-US" dirty="0"/>
              <a:t>Boettcher</a:t>
            </a:r>
          </a:p>
          <a:p>
            <a:pPr lvl="1"/>
            <a:r>
              <a:rPr lang="en-US" dirty="0"/>
              <a:t>Email: </a:t>
            </a:r>
            <a:r>
              <a:rPr lang="en-US" dirty="0">
                <a:hlinkClick r:id="rId3"/>
              </a:rPr>
              <a:t>Andrew.Boettcher@jpl.nasa.gov</a:t>
            </a:r>
            <a:endParaRPr lang="en-US" dirty="0" smtClean="0"/>
          </a:p>
          <a:p>
            <a:r>
              <a:rPr lang="en-US" dirty="0" smtClean="0"/>
              <a:t>Task Manager</a:t>
            </a:r>
          </a:p>
          <a:p>
            <a:pPr lvl="1"/>
            <a:r>
              <a:rPr lang="en-US" dirty="0" smtClean="0"/>
              <a:t>Marc </a:t>
            </a:r>
            <a:r>
              <a:rPr lang="en-US" dirty="0" err="1" smtClean="0"/>
              <a:t>Pomerantz</a:t>
            </a:r>
            <a:r>
              <a:rPr lang="en-US" dirty="0" smtClean="0"/>
              <a:t>:</a:t>
            </a:r>
          </a:p>
          <a:p>
            <a:pPr lvl="1"/>
            <a:r>
              <a:rPr lang="en-US" dirty="0" smtClean="0"/>
              <a:t>Email: </a:t>
            </a:r>
            <a:r>
              <a:rPr lang="en-US" dirty="0" smtClean="0">
                <a:hlinkClick r:id="rId4"/>
              </a:rPr>
              <a:t>Marc.I.Pomerantz@jpl.nasa.gov</a:t>
            </a:r>
            <a:r>
              <a:rPr lang="en-US" dirty="0"/>
              <a:t/>
            </a:r>
            <a:br>
              <a:rPr lang="en-US" dirty="0"/>
            </a:br>
            <a:endParaRPr lang="en-US" dirty="0"/>
          </a:p>
        </p:txBody>
      </p:sp>
      <p:sp>
        <p:nvSpPr>
          <p:cNvPr id="3" name="Title 2"/>
          <p:cNvSpPr>
            <a:spLocks noGrp="1"/>
          </p:cNvSpPr>
          <p:nvPr>
            <p:ph type="title"/>
          </p:nvPr>
        </p:nvSpPr>
        <p:spPr/>
        <p:txBody>
          <a:bodyPr/>
          <a:lstStyle/>
          <a:p>
            <a:r>
              <a:rPr lang="en-US" dirty="0" smtClean="0"/>
              <a:t>Contact Information for any Questions</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86469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Description</a:t>
            </a:r>
          </a:p>
          <a:p>
            <a:pPr lvl="1"/>
            <a:r>
              <a:rPr lang="en-US" sz="1600" dirty="0" smtClean="0"/>
              <a:t>There are two methods of receiving messages from Ranger Eclipse. This can be done either through setting a callback to </a:t>
            </a:r>
            <a:r>
              <a:rPr lang="en-US" sz="1600" b="1" dirty="0" smtClean="0"/>
              <a:t>__</a:t>
            </a:r>
            <a:r>
              <a:rPr lang="en-US" sz="1600" b="1" dirty="0" err="1" smtClean="0"/>
              <a:t>ranger.update</a:t>
            </a:r>
            <a:r>
              <a:rPr lang="en-US" sz="1600" b="1" dirty="0" smtClean="0"/>
              <a:t> </a:t>
            </a:r>
            <a:r>
              <a:rPr lang="en-US" sz="1600" dirty="0" smtClean="0"/>
              <a:t>calls or defining a general message handler for messages send by Ranger Eclipse. This is done by defining </a:t>
            </a:r>
            <a:r>
              <a:rPr lang="en-US" sz="1600" b="1" dirty="0" smtClean="0"/>
              <a:t>__</a:t>
            </a:r>
            <a:r>
              <a:rPr lang="en-US" sz="1600" b="1" dirty="0" err="1" smtClean="0"/>
              <a:t>ranger.update.send</a:t>
            </a:r>
            <a:r>
              <a:rPr lang="en-US" sz="1600" dirty="0" smtClean="0"/>
              <a:t>.</a:t>
            </a:r>
          </a:p>
          <a:p>
            <a:pPr lvl="1"/>
            <a:r>
              <a:rPr lang="en-US" sz="1600" dirty="0" smtClean="0"/>
              <a:t>It is highly recommended to have a general handler for messages. This is due to the fact that Ranger Eclipse may send messages that are not explicitly activated by API messages. One example of this is a message that is sent when a User clicks on the Earth. This message is describe in a later slide.</a:t>
            </a:r>
          </a:p>
          <a:p>
            <a:r>
              <a:rPr lang="en-US" sz="2000" dirty="0" smtClean="0"/>
              <a:t>Usage</a:t>
            </a:r>
          </a:p>
          <a:p>
            <a:pPr lvl="1"/>
            <a:r>
              <a:rPr lang="en-US" sz="1600" dirty="0" smtClean="0"/>
              <a:t>Function Name: </a:t>
            </a:r>
            <a:r>
              <a:rPr lang="en-US" sz="1600" b="1" dirty="0" smtClean="0"/>
              <a:t>__</a:t>
            </a:r>
            <a:r>
              <a:rPr lang="en-US" sz="1600" b="1" dirty="0" err="1" smtClean="0"/>
              <a:t>ranger.update.send</a:t>
            </a:r>
            <a:endParaRPr lang="en-US" sz="1600" b="1" dirty="0" smtClean="0"/>
          </a:p>
          <a:p>
            <a:pPr lvl="1"/>
            <a:r>
              <a:rPr lang="en-US" sz="1600" dirty="0" smtClean="0"/>
              <a:t>Ranger calls this function and provides a single parameter that is the message Ranger Eclipse is sending.</a:t>
            </a:r>
          </a:p>
          <a:p>
            <a:r>
              <a:rPr lang="en-US" sz="2000" dirty="0" smtClean="0"/>
              <a:t>Defining Message Handler</a:t>
            </a:r>
          </a:p>
          <a:p>
            <a:pPr lvl="1"/>
            <a:r>
              <a:rPr lang="en-US" sz="1600" b="1" dirty="0" smtClean="0"/>
              <a:t>__</a:t>
            </a:r>
            <a:r>
              <a:rPr lang="en-US" sz="1600" b="1" dirty="0" err="1" smtClean="0"/>
              <a:t>ranger.update.send</a:t>
            </a:r>
            <a:r>
              <a:rPr lang="en-US" sz="1600" b="1" dirty="0" smtClean="0"/>
              <a:t> = function(</a:t>
            </a:r>
            <a:r>
              <a:rPr lang="en-US" sz="1600" b="1" dirty="0" err="1" smtClean="0"/>
              <a:t>json</a:t>
            </a:r>
            <a:r>
              <a:rPr lang="en-US" sz="1600" b="1" dirty="0" smtClean="0"/>
              <a:t>) {</a:t>
            </a:r>
            <a:r>
              <a:rPr lang="is-IS" sz="1600" b="1" dirty="0" smtClean="0"/>
              <a:t>…</a:t>
            </a:r>
            <a:r>
              <a:rPr lang="en-US" sz="1600" b="1" dirty="0" smtClean="0"/>
              <a:t>};</a:t>
            </a:r>
          </a:p>
          <a:p>
            <a:r>
              <a:rPr lang="en-US" sz="2000" dirty="0" smtClean="0"/>
              <a:t>Notes</a:t>
            </a:r>
          </a:p>
          <a:p>
            <a:pPr lvl="1"/>
            <a:r>
              <a:rPr lang="en-US" sz="1600" dirty="0" smtClean="0"/>
              <a:t>None</a:t>
            </a:r>
          </a:p>
          <a:p>
            <a:pPr lvl="1"/>
            <a:endParaRPr lang="en-US" dirty="0" smtClean="0"/>
          </a:p>
        </p:txBody>
      </p:sp>
      <p:sp>
        <p:nvSpPr>
          <p:cNvPr id="3" name="Title 2"/>
          <p:cNvSpPr>
            <a:spLocks noGrp="1"/>
          </p:cNvSpPr>
          <p:nvPr>
            <p:ph type="title"/>
          </p:nvPr>
        </p:nvSpPr>
        <p:spPr/>
        <p:txBody>
          <a:bodyPr/>
          <a:lstStyle/>
          <a:p>
            <a:r>
              <a:rPr lang="en-US" dirty="0" smtClean="0"/>
              <a:t>Receiving Messages From Ranger</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dirty="0"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85738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b="1" dirty="0" smtClean="0"/>
              <a:t>Ranger Eclipse Message Definitions</a:t>
            </a:r>
            <a:endParaRPr lang="en-US" b="1" dirty="0"/>
          </a:p>
        </p:txBody>
      </p:sp>
      <p:sp>
        <p:nvSpPr>
          <p:cNvPr id="14" name="Subtitle 13"/>
          <p:cNvSpPr>
            <a:spLocks noGrp="1"/>
          </p:cNvSpPr>
          <p:nvPr>
            <p:ph type="subTitle" idx="1"/>
          </p:nvPr>
        </p:nvSpPr>
        <p:spPr/>
        <p:txBody>
          <a:bodyPr/>
          <a:lstStyle/>
          <a:p>
            <a:r>
              <a:rPr lang="en-US" dirty="0" smtClean="0"/>
              <a:t>The next set of slides describe the Messages that will be supported by Ranger Eclipse</a:t>
            </a:r>
            <a:endParaRPr lang="en-US" dirty="0"/>
          </a:p>
        </p:txBody>
      </p:sp>
      <p:sp>
        <p:nvSpPr>
          <p:cNvPr id="12" name="TextBox 11"/>
          <p:cNvSpPr txBox="1"/>
          <p:nvPr/>
        </p:nvSpPr>
        <p:spPr>
          <a:xfrm>
            <a:off x="685800" y="5844152"/>
            <a:ext cx="7707224" cy="769441"/>
          </a:xfrm>
          <a:prstGeom prst="rect">
            <a:avLst/>
          </a:prstGeom>
          <a:noFill/>
        </p:spPr>
        <p:txBody>
          <a:bodyPr wrap="square" rtlCol="0">
            <a:spAutoFit/>
          </a:bodyPr>
          <a:lstStyle/>
          <a:p>
            <a:r>
              <a:rPr lang="en-US" sz="1100" dirty="0">
                <a:solidFill>
                  <a:schemeClr val="tx2"/>
                </a:solidFill>
                <a:latin typeface="Helvetica Neue Light"/>
                <a:ea typeface="Helvetica Neue"/>
                <a:cs typeface="Helvetica Neue Light"/>
              </a:rPr>
              <a:t>The technical data in this document is controlled under the U.S. Export Regulations, release to foreign persons may require an export authorization</a:t>
            </a:r>
            <a:r>
              <a:rPr lang="en-US" sz="1100" dirty="0" smtClean="0">
                <a:solidFill>
                  <a:schemeClr val="tx2"/>
                </a:solidFill>
                <a:latin typeface="Helvetica Neue Light"/>
                <a:ea typeface="Helvetica Neue"/>
                <a:cs typeface="Helvetica Neue Light"/>
              </a:rPr>
              <a:t>. </a:t>
            </a:r>
          </a:p>
          <a:p>
            <a:endParaRPr lang="en-US" sz="1100" dirty="0" smtClean="0">
              <a:solidFill>
                <a:schemeClr val="tx2"/>
              </a:solidFill>
              <a:latin typeface="Helvetica Neue Light"/>
              <a:ea typeface="Helvetica Neue"/>
              <a:cs typeface="Helvetica Neue Light"/>
            </a:endParaRPr>
          </a:p>
          <a:p>
            <a:r>
              <a:rPr lang="en-US" sz="1100" dirty="0" smtClean="0">
                <a:solidFill>
                  <a:schemeClr val="tx2"/>
                </a:solidFill>
                <a:latin typeface="Helvetica Neue Light"/>
                <a:ea typeface="Helvetica Neue"/>
                <a:cs typeface="Helvetica Neue Light"/>
              </a:rPr>
              <a:t>Caltech/JPL Proprietary—Not for Public Release or Redistribution</a:t>
            </a:r>
            <a:endParaRPr lang="en-US" sz="1100" dirty="0">
              <a:solidFill>
                <a:schemeClr val="tx2"/>
              </a:solidFill>
              <a:latin typeface="Helvetica Neue Light"/>
              <a:ea typeface="Helvetica Neue"/>
              <a:cs typeface="Helvetica Neue Light"/>
            </a:endParaRPr>
          </a:p>
        </p:txBody>
      </p:sp>
    </p:spTree>
    <p:extLst>
      <p:ext uri="{BB962C8B-B14F-4D97-AF65-F5344CB8AC3E}">
        <p14:creationId xmlns:p14="http://schemas.microsoft.com/office/powerpoint/2010/main" val="773694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Description</a:t>
            </a:r>
          </a:p>
          <a:p>
            <a:pPr lvl="1"/>
            <a:r>
              <a:rPr lang="en-US" sz="1600" dirty="0" smtClean="0"/>
              <a:t>Change the Current View of the Main Viewport. Updating Camera Position, Orientation, and Target using predefined settings.</a:t>
            </a:r>
          </a:p>
          <a:p>
            <a:r>
              <a:rPr lang="en-US" sz="2200" dirty="0" smtClean="0"/>
              <a:t>Message Definition</a:t>
            </a:r>
          </a:p>
          <a:p>
            <a:pPr lvl="1"/>
            <a:r>
              <a:rPr lang="en-US" sz="1600" b="1" dirty="0" smtClean="0"/>
              <a:t>Update Component</a:t>
            </a:r>
            <a:r>
              <a:rPr lang="en-US" sz="1600" dirty="0" smtClean="0"/>
              <a:t>: eclipse</a:t>
            </a:r>
          </a:p>
          <a:p>
            <a:pPr lvl="1"/>
            <a:r>
              <a:rPr lang="en-US" sz="1600" b="1" dirty="0" smtClean="0"/>
              <a:t>Message Key</a:t>
            </a:r>
            <a:r>
              <a:rPr lang="en-US" sz="1600" dirty="0" smtClean="0"/>
              <a:t>: </a:t>
            </a:r>
            <a:r>
              <a:rPr lang="en-US" sz="1600" dirty="0" err="1" smtClean="0"/>
              <a:t>setView</a:t>
            </a:r>
            <a:endParaRPr lang="en-US" sz="1600" dirty="0" smtClean="0"/>
          </a:p>
          <a:p>
            <a:pPr lvl="1"/>
            <a:r>
              <a:rPr lang="en-US" sz="1600" b="1" dirty="0" smtClean="0"/>
              <a:t>Required Fields</a:t>
            </a:r>
          </a:p>
          <a:p>
            <a:pPr lvl="2"/>
            <a:r>
              <a:rPr lang="en-US" sz="1600" b="1" dirty="0" smtClean="0"/>
              <a:t>view</a:t>
            </a:r>
            <a:r>
              <a:rPr lang="en-US" sz="1600" dirty="0" smtClean="0"/>
              <a:t>: Name of the new view. Acceptable values are “Earth”, “Moon”, “</a:t>
            </a:r>
            <a:r>
              <a:rPr lang="en-US" sz="1600" dirty="0" err="1" smtClean="0"/>
              <a:t>EarthMoon</a:t>
            </a:r>
            <a:r>
              <a:rPr lang="en-US" sz="1600" dirty="0" smtClean="0"/>
              <a:t>”, “</a:t>
            </a:r>
            <a:r>
              <a:rPr lang="en-US" sz="1600" dirty="0" err="1" smtClean="0"/>
              <a:t>EarthMoonSun</a:t>
            </a:r>
            <a:r>
              <a:rPr lang="en-US" sz="1600" dirty="0" smtClean="0"/>
              <a:t>”.</a:t>
            </a:r>
          </a:p>
          <a:p>
            <a:pPr lvl="1"/>
            <a:r>
              <a:rPr lang="en-US" sz="1600" b="1" dirty="0" smtClean="0"/>
              <a:t>Optional Fields</a:t>
            </a:r>
          </a:p>
          <a:p>
            <a:pPr lvl="2"/>
            <a:r>
              <a:rPr lang="en-US" sz="1600" b="1" dirty="0" err="1" smtClean="0"/>
              <a:t>toScale</a:t>
            </a:r>
            <a:r>
              <a:rPr lang="en-US" sz="1600" dirty="0" smtClean="0"/>
              <a:t>: Determines whether view will be to scale or exaggerated scale. Acceptable values are true or false. Default: true</a:t>
            </a:r>
          </a:p>
          <a:p>
            <a:pPr lvl="1"/>
            <a:r>
              <a:rPr lang="en-US" sz="1600" b="1" dirty="0" smtClean="0"/>
              <a:t>Message Example</a:t>
            </a:r>
            <a:r>
              <a:rPr lang="en-US" sz="1600" dirty="0" smtClean="0"/>
              <a:t>: {eclipse: {</a:t>
            </a:r>
            <a:r>
              <a:rPr lang="en-US" sz="1600" dirty="0" err="1" smtClean="0"/>
              <a:t>setView</a:t>
            </a:r>
            <a:r>
              <a:rPr lang="en-US" sz="1600" dirty="0" smtClean="0"/>
              <a:t>: {view: ”</a:t>
            </a:r>
            <a:r>
              <a:rPr lang="en-US" sz="1600" dirty="0" err="1" smtClean="0"/>
              <a:t>EarthMoonSun</a:t>
            </a:r>
            <a:r>
              <a:rPr lang="en-US" sz="1600" dirty="0" smtClean="0"/>
              <a:t>”, </a:t>
            </a:r>
            <a:r>
              <a:rPr lang="en-US" sz="1600" dirty="0" err="1" smtClean="0"/>
              <a:t>toScale</a:t>
            </a:r>
            <a:r>
              <a:rPr lang="en-US" sz="1600" dirty="0" smtClean="0"/>
              <a:t>: false}}}</a:t>
            </a:r>
          </a:p>
          <a:p>
            <a:r>
              <a:rPr lang="en-US" sz="2200" dirty="0" smtClean="0"/>
              <a:t>Notes</a:t>
            </a:r>
          </a:p>
          <a:p>
            <a:pPr lvl="1"/>
            <a:r>
              <a:rPr lang="en-US" sz="1600" dirty="0" smtClean="0"/>
              <a:t>There are restrictions to which views are able to be viewed in exaggerated scale. Currently, exaggerated scale is supported for views: “</a:t>
            </a:r>
            <a:r>
              <a:rPr lang="en-US" sz="1600" dirty="0" err="1" smtClean="0"/>
              <a:t>EarthMoon</a:t>
            </a:r>
            <a:r>
              <a:rPr lang="en-US" sz="1600" dirty="0" smtClean="0"/>
              <a:t>” and “</a:t>
            </a:r>
            <a:r>
              <a:rPr lang="en-US" sz="1600" dirty="0" err="1" smtClean="0"/>
              <a:t>EarthMoonSun</a:t>
            </a:r>
            <a:r>
              <a:rPr lang="en-US" sz="1600" dirty="0" smtClean="0"/>
              <a:t>”.</a:t>
            </a:r>
          </a:p>
          <a:p>
            <a:pPr lvl="1"/>
            <a:r>
              <a:rPr lang="en-US" sz="1600" dirty="0" smtClean="0"/>
              <a:t>The Default View at the start of the application is “Earth”</a:t>
            </a:r>
          </a:p>
          <a:p>
            <a:pPr lvl="1"/>
            <a:endParaRPr lang="en-US" dirty="0"/>
          </a:p>
        </p:txBody>
      </p:sp>
      <p:sp>
        <p:nvSpPr>
          <p:cNvPr id="3" name="Title 2"/>
          <p:cNvSpPr>
            <a:spLocks noGrp="1"/>
          </p:cNvSpPr>
          <p:nvPr>
            <p:ph type="title"/>
          </p:nvPr>
        </p:nvSpPr>
        <p:spPr/>
        <p:txBody>
          <a:bodyPr/>
          <a:lstStyle/>
          <a:p>
            <a:r>
              <a:rPr lang="en-US" dirty="0" smtClean="0"/>
              <a:t>Setting The Current View</a:t>
            </a:r>
            <a:endParaRPr lang="en-US" dirty="0"/>
          </a:p>
        </p:txBody>
      </p:sp>
      <p:sp>
        <p:nvSpPr>
          <p:cNvPr id="4" name="Footer Placeholder 3"/>
          <p:cNvSpPr>
            <a:spLocks noGrp="1"/>
          </p:cNvSpPr>
          <p:nvPr>
            <p:ph type="ftr" sz="quarter" idx="3"/>
          </p:nvPr>
        </p:nvSpPr>
        <p:spPr>
          <a:xfrm>
            <a:off x="358775" y="6595976"/>
            <a:ext cx="7911494" cy="253523"/>
          </a:xfrm>
        </p:spPr>
        <p:txBody>
          <a:bodyPr/>
          <a:lstStyle/>
          <a:p>
            <a:pPr>
              <a:defRPr/>
            </a:pPr>
            <a:r>
              <a:rPr lang="en-US" smtClean="0">
                <a:solidFill>
                  <a:srgbClr val="FFFFFF">
                    <a:lumMod val="50000"/>
                  </a:srgbClr>
                </a:solidFill>
              </a:rPr>
              <a:t>Content subject to restrictions on cover page.</a:t>
            </a:r>
            <a:endParaRPr lang="en-US" dirty="0">
              <a:solidFill>
                <a:srgbClr val="FFFFFF">
                  <a:lumMod val="50000"/>
                </a:srgbClr>
              </a:solidFill>
            </a:endParaRPr>
          </a:p>
        </p:txBody>
      </p:sp>
    </p:spTree>
    <p:extLst>
      <p:ext uri="{BB962C8B-B14F-4D97-AF65-F5344CB8AC3E}">
        <p14:creationId xmlns:p14="http://schemas.microsoft.com/office/powerpoint/2010/main" val="1091403273"/>
      </p:ext>
    </p:extLst>
  </p:cSld>
  <p:clrMapOvr>
    <a:masterClrMapping/>
  </p:clrMapOvr>
</p:sld>
</file>

<file path=ppt/theme/theme1.xml><?xml version="1.0" encoding="utf-8"?>
<a:theme xmlns:a="http://schemas.openxmlformats.org/drawingml/2006/main" name="NASA logo">
  <a:themeElements>
    <a:clrScheme name="Custom 3">
      <a:dk1>
        <a:srgbClr val="000000"/>
      </a:dk1>
      <a:lt1>
        <a:srgbClr val="FFFFFF"/>
      </a:lt1>
      <a:dk2>
        <a:srgbClr val="797979"/>
      </a:dk2>
      <a:lt2>
        <a:srgbClr val="D5D5D5"/>
      </a:lt2>
      <a:accent1>
        <a:srgbClr val="32373B"/>
      </a:accent1>
      <a:accent2>
        <a:srgbClr val="BA0C2F"/>
      </a:accent2>
      <a:accent3>
        <a:srgbClr val="0061C0"/>
      </a:accent3>
      <a:accent4>
        <a:srgbClr val="FF9600"/>
      </a:accent4>
      <a:accent5>
        <a:srgbClr val="00D102"/>
      </a:accent5>
      <a:accent6>
        <a:srgbClr val="FFFFFF"/>
      </a:accent6>
      <a:hlink>
        <a:srgbClr val="BA0C2F"/>
      </a:hlink>
      <a:folHlink>
        <a:srgbClr val="BA0C2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sz="1400" dirty="0" smtClean="0">
            <a:latin typeface="Helvetica Neue" charset="0"/>
            <a:ea typeface="Helvetica Neue" charset="0"/>
            <a:cs typeface="Helvetica Neue" charset="0"/>
          </a:defRPr>
        </a:defPPr>
      </a:lstStyle>
      <a:style>
        <a:lnRef idx="1">
          <a:schemeClr val="accent1"/>
        </a:lnRef>
        <a:fillRef idx="3">
          <a:schemeClr val="accent1"/>
        </a:fillRef>
        <a:effectRef idx="2">
          <a:schemeClr val="accent1"/>
        </a:effectRef>
        <a:fontRef idx="minor">
          <a:schemeClr val="lt1"/>
        </a:fontRef>
      </a:style>
    </a:spDef>
    <a:lnDef>
      <a:spPr>
        <a:ln>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Helvetica Neue" charset="0"/>
            <a:ea typeface="Helvetica Neue" charset="0"/>
            <a:cs typeface="Helvetica Neue"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33197</TotalTime>
  <Words>6981</Words>
  <Application>Microsoft Macintosh PowerPoint</Application>
  <PresentationFormat>On-screen Show (4:3)</PresentationFormat>
  <Paragraphs>785</Paragraphs>
  <Slides>64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Calibri</vt:lpstr>
      <vt:lpstr>Helvetica Neue</vt:lpstr>
      <vt:lpstr>Helvetica Neue Light</vt:lpstr>
      <vt:lpstr>ＭＳ Ｐゴシック</vt:lpstr>
      <vt:lpstr>Arial</vt:lpstr>
      <vt:lpstr>NASA logo</vt:lpstr>
      <vt:lpstr>Ranger Eclipse API</vt:lpstr>
      <vt:lpstr>Overview</vt:lpstr>
      <vt:lpstr>Communicating With Ranger Eclipse</vt:lpstr>
      <vt:lpstr>Rangers Acknowledgement System</vt:lpstr>
      <vt:lpstr>Sending Messages to Ranger</vt:lpstr>
      <vt:lpstr>Sending Messages to Ranger</vt:lpstr>
      <vt:lpstr>Receiving Messages From Ranger</vt:lpstr>
      <vt:lpstr>Ranger Eclipse Message Definitions</vt:lpstr>
      <vt:lpstr>Setting The Current View</vt:lpstr>
      <vt:lpstr>Setting What Labels Display</vt:lpstr>
      <vt:lpstr>Changing the Map of the Earth</vt:lpstr>
      <vt:lpstr>Setting The Current Time</vt:lpstr>
      <vt:lpstr>Setting The Current Time Rate</vt:lpstr>
      <vt:lpstr>Setting The Current FOV</vt:lpstr>
      <vt:lpstr>Setting the Headlight On or Off</vt:lpstr>
      <vt:lpstr>Swapping Displays</vt:lpstr>
      <vt:lpstr>Displaying Eclipse to Scale</vt:lpstr>
      <vt:lpstr>Adding Locations</vt:lpstr>
      <vt:lpstr>Removing Locations</vt:lpstr>
      <vt:lpstr>Adding Markers</vt:lpstr>
      <vt:lpstr>Updating Markers</vt:lpstr>
      <vt:lpstr>Removing Markers</vt:lpstr>
      <vt:lpstr>Show Marker Popup</vt:lpstr>
      <vt:lpstr>Hide Marker Popup</vt:lpstr>
      <vt:lpstr>Set Eclipse Viewport</vt:lpstr>
      <vt:lpstr>Remove Eclipse Viewport</vt:lpstr>
      <vt:lpstr>Enabling/Disabling Ranger Keyboard Events</vt:lpstr>
      <vt:lpstr>Setting Color of the Penumbra</vt:lpstr>
      <vt:lpstr>Setting the Color of the Umbra</vt:lpstr>
      <vt:lpstr>Set Camera State</vt:lpstr>
      <vt:lpstr>Set Camera State</vt:lpstr>
      <vt:lpstr>Eclipse Viewport Modes</vt:lpstr>
      <vt:lpstr>Response Messages from Ranger</vt:lpstr>
      <vt:lpstr>Location Clicked on Earth</vt:lpstr>
      <vt:lpstr>Location Selected to Add</vt:lpstr>
      <vt:lpstr>Location Selected for Removal</vt:lpstr>
      <vt:lpstr>Earth Loaded</vt:lpstr>
      <vt:lpstr>Drag Event Occurred in Eclipse Viewport</vt:lpstr>
      <vt:lpstr>Requesting Information From Ranger</vt:lpstr>
      <vt:lpstr>Requesting Eclipse Settings and Information</vt:lpstr>
      <vt:lpstr>Requesting Information from Ranger Eclipse</vt:lpstr>
      <vt:lpstr>Requesting Time</vt:lpstr>
      <vt:lpstr>Requesting Time Rate</vt:lpstr>
      <vt:lpstr>Requesting Field of View</vt:lpstr>
      <vt:lpstr>Requesting Distance Between Earth and Moon</vt:lpstr>
      <vt:lpstr>Requesting Time Rate Values</vt:lpstr>
      <vt:lpstr>Requesting Camera State</vt:lpstr>
      <vt:lpstr>Requesting Camera Id’s</vt:lpstr>
      <vt:lpstr>Eclipse Markers Interactions</vt:lpstr>
      <vt:lpstr>Interacting with Eclipse Markers</vt:lpstr>
      <vt:lpstr>Interacting with Eclipse Markers: Clicking</vt:lpstr>
      <vt:lpstr>Interacting with Eclipse Markers</vt:lpstr>
      <vt:lpstr>Adding/Removing Locations Through User Interactions in Ranger Eclipse</vt:lpstr>
      <vt:lpstr>Adding Locations Through Click Interaction</vt:lpstr>
      <vt:lpstr>Adding Locations Through Click Interaction</vt:lpstr>
      <vt:lpstr>Remove Locations Through Selection</vt:lpstr>
      <vt:lpstr>Removing Locations Through Selection</vt:lpstr>
      <vt:lpstr>Eclipse Viewport Interactions</vt:lpstr>
      <vt:lpstr>Interacting with Eclipse Viewport</vt:lpstr>
      <vt:lpstr>Interacting with Eclipse Viewport: Dragging</vt:lpstr>
      <vt:lpstr>Interacting with Eclipse Viewport</vt:lpstr>
      <vt:lpstr>Message Handling Exceptions in Ranger Eclipse</vt:lpstr>
      <vt:lpstr>Message Handling Exceptions in Ranger Eclipse</vt:lpstr>
      <vt:lpstr>Contact Information for any Questions</vt:lpstr>
    </vt:vector>
  </TitlesOfParts>
  <Company>JPL</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Wolf</dc:creator>
  <cp:lastModifiedBy>Microsoft Office User</cp:lastModifiedBy>
  <cp:revision>758</cp:revision>
  <dcterms:created xsi:type="dcterms:W3CDTF">2013-01-18T23:11:36Z</dcterms:created>
  <dcterms:modified xsi:type="dcterms:W3CDTF">2017-04-25T17:51:23Z</dcterms:modified>
</cp:coreProperties>
</file>