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Are States with Larger Low-Income Populations More Sensitive to Price Increases?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GEOG 4300 Final Sprint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2024-11-21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 states with higher percentages of low-income households more sensitive to price increases during the COVID-19 pandemic?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Low-Income: measured by percentage of households making less than $25,000 a year</a:t>
            </a:r>
          </a:p>
          <a:p>
            <a:pPr lvl="0" indent="0" marL="0">
              <a:buNone/>
            </a:pPr>
            <a:r>
              <a:rPr/>
              <a:t>Price-Change Sensitivity:</a:t>
            </a:r>
          </a:p>
          <a:p>
            <a:pPr lvl="0"/>
            <a:r>
              <a:rPr/>
              <a:t>percent noting an increase in prices</a:t>
            </a:r>
          </a:p>
          <a:p>
            <a:pPr lvl="0"/>
            <a:r>
              <a:rPr/>
              <a:t>percent “very stressed” by increase in prices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US Low-Income Landscape</a:t>
            </a:r>
          </a:p>
        </p:txBody>
      </p:sp>
      <p:pic>
        <p:nvPicPr>
          <p:cNvPr descr="presentati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Sensitivity to Change: Notice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Intercept: 0.8458627</a:t>
            </a:r>
          </a:p>
          <a:p>
            <a:pPr lvl="0" indent="0" marL="0">
              <a:buNone/>
            </a:pPr>
            <a:r>
              <a:rPr/>
              <a:t>Effect: 0.3777932</a:t>
            </a:r>
          </a:p>
          <a:p>
            <a:pPr lvl="0" indent="0" marL="0">
              <a:buNone/>
            </a:pPr>
            <a:r>
              <a:rPr/>
              <a:t>Adj. R-Squared: 0.2570236</a:t>
            </a:r>
          </a:p>
          <a:p>
            <a:pPr lvl="0" indent="0" marL="0">
              <a:buNone/>
            </a:pPr>
            <a:r>
              <a:rPr/>
              <a:t>Model P-Value: 8.7276546^{-5}</a:t>
            </a:r>
          </a:p>
        </p:txBody>
      </p:sp>
      <p:pic>
        <p:nvPicPr>
          <p:cNvPr descr="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Sensitivity to Change: Stress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Intercept: 0.3194771</a:t>
            </a:r>
          </a:p>
          <a:p>
            <a:pPr lvl="0" indent="0" marL="0">
              <a:buNone/>
            </a:pPr>
            <a:r>
              <a:rPr/>
              <a:t>Effect: 1.1261788</a:t>
            </a:r>
          </a:p>
          <a:p>
            <a:pPr lvl="0" indent="0" marL="0">
              <a:buNone/>
            </a:pPr>
            <a:r>
              <a:rPr/>
              <a:t>Adj. R-Squared: 0.5334505</a:t>
            </a:r>
          </a:p>
          <a:p>
            <a:pPr lvl="0" indent="0" marL="0">
              <a:buNone/>
            </a:pPr>
            <a:r>
              <a:rPr/>
              <a:t>Model P-Value: 7.1357101^{-10}</a:t>
            </a:r>
          </a:p>
        </p:txBody>
      </p:sp>
      <p:pic>
        <p:nvPicPr>
          <p:cNvPr descr="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Most Stressed States</a:t>
            </a:r>
          </a:p>
        </p:txBody>
      </p:sp>
      <p:pic>
        <p:nvPicPr>
          <p:cNvPr descr="pres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Higher shares of low-income households in a state were associated with significantly higher rates of stress resulting from price increases</a:t>
            </a:r>
          </a:p>
          <a:p>
            <a:pPr lvl="0"/>
            <a:r>
              <a:rPr/>
              <a:t>Higher shares of low-income households in a state were associated with slightly higher rates of noticing price increases, although the overall level remained high during the survey period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Further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Could include other variables in the survey, like changes in consumption behavior, to measure sensitivity/responsiveness</a:t>
            </a:r>
          </a:p>
          <a:p>
            <a:pPr lvl="0"/>
            <a:r>
              <a:rPr/>
              <a:t>Could include more income levels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States with Larger Low-Income Populations More Sensitive to Price Increases?</dc:title>
  <dc:creator/>
  <cp:keywords/>
  <dcterms:created xsi:type="dcterms:W3CDTF">2024-11-21T21:57:52Z</dcterms:created>
  <dcterms:modified xsi:type="dcterms:W3CDTF">2024-11-21T21:57:52Z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2024-11-21</vt:lpwstr>
  </property>
  <property fmtid="{D5CDD505-2E9C-101B-9397-08002B2CF9AE}" pid="3" name="output">
    <vt:lpwstr>powerpoint_presentation</vt:lpwstr>
  </property>
  <property fmtid="{D5CDD505-2E9C-101B-9397-08002B2CF9AE}" pid="4" name="subtitle">
    <vt:lpwstr>GEOG 4300 Final Sprint</vt:lpwstr>
  </property>
</Properties>
</file>