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62"/>
  </p:handoutMasterIdLst>
  <p:sldIdLst>
    <p:sldId id="277" r:id="rId5"/>
    <p:sldId id="333" r:id="rId7"/>
    <p:sldId id="313" r:id="rId8"/>
    <p:sldId id="335" r:id="rId9"/>
    <p:sldId id="336" r:id="rId10"/>
    <p:sldId id="592" r:id="rId11"/>
    <p:sldId id="260" r:id="rId12"/>
    <p:sldId id="337" r:id="rId13"/>
    <p:sldId id="338" r:id="rId14"/>
    <p:sldId id="334" r:id="rId15"/>
    <p:sldId id="593" r:id="rId16"/>
    <p:sldId id="594" r:id="rId17"/>
    <p:sldId id="615" r:id="rId18"/>
    <p:sldId id="616" r:id="rId19"/>
    <p:sldId id="595" r:id="rId20"/>
    <p:sldId id="330" r:id="rId21"/>
    <p:sldId id="588" r:id="rId22"/>
    <p:sldId id="589" r:id="rId23"/>
    <p:sldId id="591" r:id="rId24"/>
    <p:sldId id="590" r:id="rId25"/>
    <p:sldId id="312" r:id="rId26"/>
    <p:sldId id="347" r:id="rId27"/>
    <p:sldId id="598" r:id="rId28"/>
    <p:sldId id="599" r:id="rId29"/>
    <p:sldId id="600" r:id="rId30"/>
    <p:sldId id="349" r:id="rId31"/>
    <p:sldId id="601" r:id="rId32"/>
    <p:sldId id="348" r:id="rId33"/>
    <p:sldId id="605" r:id="rId34"/>
    <p:sldId id="524" r:id="rId35"/>
    <p:sldId id="331" r:id="rId36"/>
    <p:sldId id="657" r:id="rId37"/>
    <p:sldId id="606" r:id="rId38"/>
    <p:sldId id="607" r:id="rId39"/>
    <p:sldId id="608" r:id="rId40"/>
    <p:sldId id="323" r:id="rId41"/>
    <p:sldId id="369" r:id="rId42"/>
    <p:sldId id="602" r:id="rId43"/>
    <p:sldId id="561" r:id="rId44"/>
    <p:sldId id="610" r:id="rId45"/>
    <p:sldId id="611" r:id="rId46"/>
    <p:sldId id="612" r:id="rId47"/>
    <p:sldId id="516" r:id="rId48"/>
    <p:sldId id="609" r:id="rId49"/>
    <p:sldId id="321" r:id="rId50"/>
    <p:sldId id="314" r:id="rId51"/>
    <p:sldId id="603" r:id="rId52"/>
    <p:sldId id="658" r:id="rId53"/>
    <p:sldId id="517" r:id="rId54"/>
    <p:sldId id="604" r:id="rId55"/>
    <p:sldId id="614" r:id="rId56"/>
    <p:sldId id="613" r:id="rId57"/>
    <p:sldId id="519" r:id="rId58"/>
    <p:sldId id="324" r:id="rId59"/>
    <p:sldId id="659" r:id="rId60"/>
    <p:sldId id="656" r:id="rId61"/>
  </p:sldIdLst>
  <p:sldSz cx="12192000" cy="6858000"/>
  <p:notesSz cx="6858000" cy="9144000"/>
  <p:defaultTextStyle>
    <a:defPPr>
      <a:defRPr lang="en-GB"/>
    </a:defPPr>
    <a:lvl1pPr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8000"/>
    <a:srgbClr val="CC0066"/>
    <a:srgbClr val="EFA011"/>
    <a:srgbClr val="11C1FF"/>
    <a:srgbClr val="09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1" autoAdjust="0"/>
    <p:restoredTop sz="94660"/>
  </p:normalViewPr>
  <p:slideViewPr>
    <p:cSldViewPr>
      <p:cViewPr varScale="1">
        <p:scale>
          <a:sx n="68" d="100"/>
          <a:sy n="68" d="100"/>
        </p:scale>
        <p:origin x="780" y="60"/>
      </p:cViewPr>
      <p:guideLst>
        <p:guide orient="horz" pos="2160"/>
        <p:guide pos="38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handoutMaster" Target="handoutMasters/handoutMaster1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.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33AB7-00A0-46AD-8000-842ACBCEB515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7376D-C80B-4BD1-8BCA-5963AF9BFDF9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.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C1436-0BF8-4A97-9013-C78312FD4381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/>
              <a:t>.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269DA-1DE3-437A-ABAD-B31E9648A276}" type="slidenum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Cabeçalho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pt-BR"/>
              <a:t>.</a:t>
            </a:r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270AC8-880C-4028-A7BA-438CEFF7614E}" type="slidenum">
              <a:rPr lang="pt-BR" altLang="en-US" smtClean="0"/>
            </a:fld>
            <a:endParaRPr lang="pt-BR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613" name="Espaço Reservado para Rodapé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/>
              <a:t>Prof. Me. Fernando Roberto Proença</a:t>
            </a:r>
            <a:endParaRPr lang="pt-BR" altLang="en-US"/>
          </a:p>
        </p:txBody>
      </p:sp>
      <p:sp>
        <p:nvSpPr>
          <p:cNvPr id="68614" name="Espaço Reservado para Cabeçalho 2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/>
              <a:t>.</a:t>
            </a:r>
            <a:endParaRPr lang="pt-B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270AC8-880C-4028-A7BA-438CEFF7614E}" type="slidenum">
              <a:rPr lang="pt-BR" altLang="en-US" smtClean="0"/>
            </a:fld>
            <a:endParaRPr lang="pt-BR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613" name="Espaço Reservado para Rodapé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/>
              <a:t>Prof. Me. Fernando Roberto Proença</a:t>
            </a:r>
            <a:endParaRPr lang="pt-BR" altLang="en-US"/>
          </a:p>
        </p:txBody>
      </p:sp>
      <p:sp>
        <p:nvSpPr>
          <p:cNvPr id="68614" name="Espaço Reservado para Cabeçalho 2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/>
              <a:t>.</a:t>
            </a:r>
            <a:endParaRPr lang="pt-B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270AC8-880C-4028-A7BA-438CEFF7614E}" type="slidenum">
              <a:rPr lang="pt-BR" altLang="en-US" smtClean="0"/>
            </a:fld>
            <a:endParaRPr lang="pt-BR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613" name="Espaço Reservado para Rodapé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/>
              <a:t>Prof. Me. Fernando Roberto Proença</a:t>
            </a:r>
            <a:endParaRPr lang="pt-BR" altLang="en-US"/>
          </a:p>
        </p:txBody>
      </p:sp>
      <p:sp>
        <p:nvSpPr>
          <p:cNvPr id="68614" name="Espaço Reservado para Cabeçalho 2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/>
              <a:t>.</a:t>
            </a:r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2854" y="274643"/>
            <a:ext cx="2738967" cy="58435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20051" cy="584358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0875145-5E2B-4508-B855-BE56EF39F6EE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4FF0D97-81EF-48D6-BD7A-62C9AB1B3F81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B4647DF-DD3E-462B-939F-CA2094F34320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378451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1254" y="1600200"/>
            <a:ext cx="5380567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A5B2649-73F6-439E-BEFD-FAD41416ADD5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3C2796B-D157-4914-ABDB-404536B3357E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1905410-9601-4E3D-9B71-14A795B4C81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6B5B669-6688-43F7-A584-67F66031807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ED803A1-FE4E-4424-8BD1-BECB278914A9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97DA6DE-1A3B-4F2B-8002-6B2A6A67B619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CC7D2A3-FFCD-4934-A77C-6068D8C1EBC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2854" y="274643"/>
            <a:ext cx="2738967" cy="58435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20051" cy="584358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EDD4C70-DDD1-4B60-9166-30D52E9E178F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567543" y="1582783"/>
            <a:ext cx="9100456" cy="1828800"/>
          </a:xfrm>
        </p:spPr>
        <p:txBody>
          <a:bodyPr anchor="t"/>
          <a:lstStyle>
            <a:lvl1pPr algn="ctr">
              <a:defRPr cap="none" baseline="0">
                <a:solidFill>
                  <a:schemeClr val="bg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3"/>
            <a:ext cx="1727200" cy="701675"/>
          </a:xfrm>
        </p:spPr>
        <p:txBody>
          <a:bodyPr>
            <a:noAutofit/>
          </a:bodyPr>
          <a:lstStyle>
            <a:lvl1pPr>
              <a:defRPr sz="2400"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Espaço Reservado para Rodapé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7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7" name="Retângulo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Retângulo 7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10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53"/>
            <a:ext cx="1930400" cy="663575"/>
          </a:xfrm>
        </p:spPr>
        <p:txBody>
          <a:bodyPr/>
          <a:lstStyle>
            <a:lvl1pPr>
              <a:defRPr sz="2800"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11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9"/>
            <a:ext cx="533400" cy="325967"/>
          </a:xfrm>
        </p:spPr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378451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1254" y="1600200"/>
            <a:ext cx="5380567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446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solidFill>
            <a:srgbClr val="3E6F90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4" y="116632"/>
            <a:ext cx="10962217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pt-BR" altLang="pt-BR" noProof="0" dirty="0"/>
              <a:t>Clique para editar o formato do texto do título</a:t>
            </a:r>
            <a:endParaRPr lang="pt-BR" altLang="pt-BR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4" y="1600200"/>
            <a:ext cx="10962217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pt-BR" altLang="pt-BR" noProof="0" dirty="0"/>
              <a:t>Clique para editar o formato do texto da estrutura de tópicos</a:t>
            </a:r>
            <a:endParaRPr lang="pt-BR" altLang="pt-BR" noProof="0" dirty="0"/>
          </a:p>
          <a:p>
            <a:pPr lvl="1"/>
            <a:r>
              <a:rPr lang="pt-BR" altLang="pt-BR" noProof="0" dirty="0"/>
              <a:t>2.º Nível da estrutura de tópicos</a:t>
            </a:r>
            <a:endParaRPr lang="pt-BR" altLang="pt-BR" noProof="0" dirty="0"/>
          </a:p>
          <a:p>
            <a:pPr lvl="2"/>
            <a:r>
              <a:rPr lang="pt-BR" altLang="pt-BR" noProof="0" dirty="0"/>
              <a:t>3.º Nível da estrutura de tópicos</a:t>
            </a:r>
            <a:endParaRPr lang="pt-BR" altLang="pt-BR" noProof="0" dirty="0"/>
          </a:p>
          <a:p>
            <a:pPr lvl="3"/>
            <a:r>
              <a:rPr lang="pt-BR" altLang="pt-BR" noProof="0" dirty="0"/>
              <a:t>4.º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5.º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6.º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7.º Nível da estrutura de tópicos</a:t>
            </a:r>
            <a:endParaRPr lang="pt-BR" altLang="pt-BR" noProof="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09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pt-BR" altLang="pt-BR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737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2pPr>
      <a:lvl3pPr marL="1143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3pPr>
      <a:lvl4pPr marL="1600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4pPr>
      <a:lvl5pPr marL="20574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5pPr>
      <a:lvl6pPr marL="25146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6pPr>
      <a:lvl7pPr marL="29718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7pPr>
      <a:lvl8pPr marL="3429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8pPr>
      <a:lvl9pPr marL="3886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580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solidFill>
            <a:srgbClr val="00B050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pt-BR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4" y="116632"/>
            <a:ext cx="10962217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pt-BR" altLang="pt-BR" noProof="0" dirty="0"/>
              <a:t>Clique para editar o formato do texto do título</a:t>
            </a:r>
            <a:endParaRPr lang="pt-BR" altLang="pt-BR" noProof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4" y="1600200"/>
            <a:ext cx="10962217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pt-BR" altLang="pt-BR" noProof="0" dirty="0"/>
              <a:t>Clique para editar o formato do texto da estrutura de tópicos</a:t>
            </a:r>
            <a:endParaRPr lang="pt-BR" altLang="pt-BR" noProof="0" dirty="0"/>
          </a:p>
          <a:p>
            <a:pPr lvl="1"/>
            <a:r>
              <a:rPr lang="pt-BR" altLang="pt-BR" noProof="0" dirty="0"/>
              <a:t>2.º Nível da estrutura de tópicos</a:t>
            </a:r>
            <a:endParaRPr lang="pt-BR" altLang="pt-BR" noProof="0" dirty="0"/>
          </a:p>
          <a:p>
            <a:pPr lvl="2"/>
            <a:r>
              <a:rPr lang="pt-BR" altLang="pt-BR" noProof="0" dirty="0"/>
              <a:t>3.º Nível da estrutura de tópicos</a:t>
            </a:r>
            <a:endParaRPr lang="pt-BR" altLang="pt-BR" noProof="0" dirty="0"/>
          </a:p>
          <a:p>
            <a:pPr lvl="3"/>
            <a:r>
              <a:rPr lang="pt-BR" altLang="pt-BR" noProof="0" dirty="0"/>
              <a:t>4.º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5.º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6.º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7.º Nível da estrutura de tópicos</a:t>
            </a:r>
            <a:endParaRPr lang="pt-BR" altLang="pt-BR" noProof="0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09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 eaLnBrk="1" hangingPunct="1">
              <a:buClr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</a:tabLst>
              <a:defRPr sz="1200">
                <a:solidFill>
                  <a:srgbClr val="262626"/>
                </a:solidFill>
                <a:latin typeface="+mn-lt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pt-BR" altLang="pt-BR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737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 algn="r" eaLnBrk="1" hangingPunct="1">
              <a:buClr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</a:tabLst>
              <a:defRPr sz="1400" b="1">
                <a:solidFill>
                  <a:srgbClr val="262626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F6DD222F-78C2-43A3-B480-DB385F3F05EC}" type="slidenum">
              <a:rPr lang="pt-BR" altLang="pt-BR"/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FFFFFF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2pPr>
      <a:lvl3pPr marL="1143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3pPr>
      <a:lvl4pPr marL="1600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4pPr>
      <a:lvl5pPr marL="20574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5pPr>
      <a:lvl6pPr marL="25146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6pPr>
      <a:lvl7pPr marL="29718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7pPr>
      <a:lvl8pPr marL="3429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8pPr>
      <a:lvl9pPr marL="3886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580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l" defTabSz="44958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4958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pt-BR" altLang="en-US" dirty="0"/>
              <a:t>Clique para editar o estilo do título mestre</a:t>
            </a:r>
            <a:endParaRPr lang="en-US" altLang="en-US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BR" altLang="en-US" dirty="0"/>
              <a:t>Clique para editar os estilos do texto mestre</a:t>
            </a:r>
            <a:endParaRPr lang="pt-BR" altLang="en-US" dirty="0"/>
          </a:p>
          <a:p>
            <a:pPr lvl="1"/>
            <a:r>
              <a:rPr lang="pt-BR" altLang="en-US" dirty="0"/>
              <a:t>Segundo nível</a:t>
            </a:r>
            <a:endParaRPr lang="pt-BR" altLang="en-US" dirty="0"/>
          </a:p>
          <a:p>
            <a:pPr lvl="2"/>
            <a:r>
              <a:rPr lang="pt-BR" altLang="en-US" dirty="0"/>
              <a:t>Terceiro nível</a:t>
            </a:r>
            <a:endParaRPr lang="pt-BR" altLang="en-US" dirty="0"/>
          </a:p>
          <a:p>
            <a:pPr lvl="3"/>
            <a:r>
              <a:rPr lang="pt-BR" altLang="en-US" dirty="0"/>
              <a:t>Quarto nível</a:t>
            </a:r>
            <a:endParaRPr lang="pt-BR" altLang="en-US" dirty="0"/>
          </a:p>
          <a:p>
            <a:pPr lvl="4"/>
            <a:r>
              <a:rPr lang="pt-BR" altLang="en-US" dirty="0"/>
              <a:t>Quinto nível</a:t>
            </a:r>
            <a:endParaRPr lang="en-US" altLang="en-US" dirty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Retângulo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9" name="Retângulo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84926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eaLnBrk="1" hangingPunct="1">
              <a:defRPr kumimoji="0" sz="1400" smtClean="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9405" indent="-319405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40080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7" Type="http://schemas.openxmlformats.org/officeDocument/2006/relationships/image" Target="../media/image15.jpe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695400" y="2248272"/>
            <a:ext cx="10729192" cy="1828800"/>
          </a:xfrm>
        </p:spPr>
        <p:txBody>
          <a:bodyPr/>
          <a:lstStyle/>
          <a:p>
            <a:r>
              <a:rPr lang="pt-BR" sz="7200" dirty="0" err="1"/>
              <a:t>JavaScript</a:t>
            </a:r>
            <a:r>
              <a:rPr lang="pt-BR" sz="7200" dirty="0"/>
              <a:t> – Introdução</a:t>
            </a:r>
            <a:br>
              <a:rPr lang="pt-BR" sz="6000" dirty="0"/>
            </a:br>
            <a:br>
              <a:rPr lang="pt-BR" sz="5400" dirty="0"/>
            </a:br>
            <a:r>
              <a:rPr lang="pt-BR" sz="3600" dirty="0"/>
              <a:t>Disciplina: Desenvolvimento Web II</a:t>
            </a:r>
            <a:br>
              <a:rPr lang="pt-BR" sz="5400" dirty="0"/>
            </a:br>
            <a:endParaRPr lang="pt-BR" sz="5400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b="1" dirty="0"/>
          </a:p>
        </p:txBody>
      </p:sp>
      <p:pic>
        <p:nvPicPr>
          <p:cNvPr id="8" name="Imagem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97289"/>
            <a:ext cx="20891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116632"/>
            <a:ext cx="2087562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188640"/>
            <a:ext cx="1137220" cy="129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751744" cy="4997152"/>
          </a:xfrm>
        </p:spPr>
        <p:txBody>
          <a:bodyPr/>
          <a:lstStyle/>
          <a:p>
            <a:pPr marL="548005" indent="-514350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Em 1997 – 1.0 </a:t>
            </a:r>
            <a:endParaRPr lang="pt-BR" dirty="0"/>
          </a:p>
          <a:p>
            <a:pPr marL="548005" indent="-514350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Em 1998 – 2.0 (pequenas atualizações)</a:t>
            </a:r>
            <a:endParaRPr lang="pt-BR" dirty="0"/>
          </a:p>
          <a:p>
            <a:pPr marL="548005" indent="-514350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Em 1999 – 3.0 (expressões regulares, </a:t>
            </a:r>
            <a:r>
              <a:rPr lang="pt-BR" dirty="0" err="1"/>
              <a:t>try</a:t>
            </a:r>
            <a:r>
              <a:rPr lang="pt-BR" dirty="0"/>
              <a:t>-catch, etc.)</a:t>
            </a:r>
            <a:endParaRPr lang="pt-BR" dirty="0"/>
          </a:p>
          <a:p>
            <a:pPr marL="548005" indent="-514350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Em 2009 – ES5 (versão mais popular, compatível com quase todos os navegadores atuais e com JSON. Possui métodos para tratar </a:t>
            </a:r>
            <a:r>
              <a:rPr lang="pt-BR" i="1" dirty="0" err="1"/>
              <a:t>arrays</a:t>
            </a:r>
            <a:r>
              <a:rPr lang="pt-BR" dirty="0"/>
              <a:t>)</a:t>
            </a:r>
            <a:endParaRPr lang="pt-BR" dirty="0"/>
          </a:p>
          <a:p>
            <a:pPr marL="548005" indent="-514350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Em 2015 – ES6 (declaradores </a:t>
            </a:r>
            <a:r>
              <a:rPr lang="pt-BR" dirty="0" err="1"/>
              <a:t>let</a:t>
            </a:r>
            <a:r>
              <a:rPr lang="pt-BR" dirty="0"/>
              <a:t> e </a:t>
            </a:r>
            <a:r>
              <a:rPr lang="pt-BR" dirty="0" err="1"/>
              <a:t>const</a:t>
            </a:r>
            <a:r>
              <a:rPr lang="pt-BR" dirty="0"/>
              <a:t>, </a:t>
            </a:r>
            <a:r>
              <a:rPr lang="pt-BR" dirty="0" err="1"/>
              <a:t>strings</a:t>
            </a:r>
            <a:r>
              <a:rPr lang="pt-BR" dirty="0"/>
              <a:t> em </a:t>
            </a:r>
            <a:r>
              <a:rPr lang="pt-BR" i="1" dirty="0" err="1"/>
              <a:t>templates</a:t>
            </a:r>
            <a:r>
              <a:rPr lang="pt-BR" dirty="0"/>
              <a:t>, classes, arrow function, parâmetros defaults, etc.)</a:t>
            </a:r>
            <a:endParaRPr lang="pt-BR" dirty="0"/>
          </a:p>
          <a:p>
            <a:pPr marL="548005" indent="-514350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A partir de 2016 mudou o nome para ES2016, ES2017, ES2018...</a:t>
            </a: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</a:t>
            </a:r>
            <a:r>
              <a:rPr lang="pt-BR" dirty="0" err="1"/>
              <a:t>ECMASCript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967" y="3541367"/>
            <a:ext cx="5555481" cy="865427"/>
          </a:xfr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que utilizam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75544" y="4906348"/>
            <a:ext cx="6125112" cy="162315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65" y="1844824"/>
            <a:ext cx="4693571" cy="112367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25" y="3362581"/>
            <a:ext cx="4610921" cy="121854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25" y="4909780"/>
            <a:ext cx="4409011" cy="1831588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4" y="2017294"/>
            <a:ext cx="3240362" cy="1123674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2141007"/>
            <a:ext cx="2596291" cy="876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1183792" cy="4997152"/>
          </a:xfrm>
        </p:spPr>
        <p:txBody>
          <a:bodyPr/>
          <a:lstStyle/>
          <a:p>
            <a:pPr marL="548005" indent="-514350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Muito parecida com a linguagem C</a:t>
            </a:r>
            <a:endParaRPr lang="pt-BR" dirty="0"/>
          </a:p>
          <a:p>
            <a:pPr marL="548005" indent="-514350">
              <a:spcBef>
                <a:spcPts val="600"/>
              </a:spcBef>
              <a:spcAft>
                <a:spcPts val="600"/>
              </a:spcAft>
            </a:pPr>
            <a:endParaRPr lang="pt-BR" dirty="0"/>
          </a:p>
          <a:p>
            <a:pPr marL="548005" indent="-514350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Tem suas particularidades</a:t>
            </a:r>
            <a:endParaRPr lang="pt-BR" dirty="0"/>
          </a:p>
          <a:p>
            <a:pPr marL="548005" indent="-514350">
              <a:spcBef>
                <a:spcPts val="600"/>
              </a:spcBef>
              <a:spcAft>
                <a:spcPts val="600"/>
              </a:spcAft>
            </a:pPr>
            <a:endParaRPr lang="pt-BR" dirty="0"/>
          </a:p>
          <a:p>
            <a:pPr marL="548005" indent="-514350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Faz distinção entre letras maiúsculas e minúsculas (</a:t>
            </a:r>
            <a:r>
              <a:rPr lang="pt-BR" i="1" dirty="0"/>
              <a:t>Case-</a:t>
            </a:r>
            <a:r>
              <a:rPr lang="pt-BR" i="1" dirty="0" err="1"/>
              <a:t>sensitive</a:t>
            </a:r>
            <a:r>
              <a:rPr lang="pt-BR" dirty="0"/>
              <a:t>)</a:t>
            </a:r>
            <a:endParaRPr lang="pt-BR" dirty="0"/>
          </a:p>
          <a:p>
            <a:pPr marL="548005" indent="-514350">
              <a:spcBef>
                <a:spcPts val="600"/>
              </a:spcBef>
              <a:spcAft>
                <a:spcPts val="600"/>
              </a:spcAft>
            </a:pPr>
            <a:endParaRPr lang="pt-BR" dirty="0"/>
          </a:p>
          <a:p>
            <a:pPr marL="548005" indent="-514350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Instruções são expressões que podem ser terminadas pelo símbolo de “</a:t>
            </a:r>
            <a:r>
              <a:rPr lang="pt-BR" b="1" dirty="0"/>
              <a:t>;</a:t>
            </a:r>
            <a:r>
              <a:rPr lang="pt-BR" dirty="0"/>
              <a:t>” (ponto-e-vírgula) ou “quebra de linha”.</a:t>
            </a: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Sintaxe Básica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1183792" cy="4997152"/>
          </a:xfrm>
        </p:spPr>
        <p:txBody>
          <a:bodyPr/>
          <a:lstStyle/>
          <a:p>
            <a:pPr marL="548005" lvl="1" indent="-5143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pt-BR" sz="2800" dirty="0"/>
              <a:t>Para inserir códigos </a:t>
            </a:r>
            <a:r>
              <a:rPr lang="pt-BR" sz="2800" dirty="0" err="1"/>
              <a:t>JavaScript</a:t>
            </a:r>
            <a:r>
              <a:rPr lang="pt-BR" sz="2800" dirty="0"/>
              <a:t>, utiliza-se a TAG HTML seguinte:</a:t>
            </a:r>
            <a:endParaRPr lang="pt-BR" sz="2800" dirty="0"/>
          </a:p>
          <a:p>
            <a:pPr marL="548005" lvl="1" indent="-5143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endParaRPr lang="pt-BR" sz="3200" dirty="0"/>
          </a:p>
          <a:p>
            <a:pPr marL="548005" lvl="1" indent="-5143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endParaRPr lang="pt-BR" sz="2400" dirty="0"/>
          </a:p>
          <a:p>
            <a:pPr marL="548005" lvl="1" indent="-5143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endParaRPr lang="pt-BR" sz="2400" dirty="0"/>
          </a:p>
          <a:p>
            <a:pPr marL="548005" indent="-514350">
              <a:spcBef>
                <a:spcPts val="0"/>
              </a:spcBef>
              <a:spcAft>
                <a:spcPts val="600"/>
              </a:spcAft>
            </a:pPr>
            <a:r>
              <a:rPr lang="pt-BR" b="1" dirty="0"/>
              <a:t>Comentários</a:t>
            </a:r>
            <a:endParaRPr lang="pt-BR" b="1" dirty="0"/>
          </a:p>
          <a:p>
            <a:pPr marL="868680" lvl="1" indent="-514350">
              <a:spcBef>
                <a:spcPts val="0"/>
              </a:spcBef>
              <a:spcAft>
                <a:spcPts val="600"/>
              </a:spcAft>
            </a:pPr>
            <a:r>
              <a:rPr lang="pt-BR" b="1" dirty="0">
                <a:solidFill>
                  <a:srgbClr val="0000CC"/>
                </a:solidFill>
              </a:rPr>
              <a:t>/* … */ </a:t>
            </a:r>
            <a:r>
              <a:rPr lang="pt-BR" dirty="0"/>
              <a:t>- Um bloco de comentários, podendo conter várias linhas.</a:t>
            </a:r>
            <a:endParaRPr lang="pt-BR" dirty="0"/>
          </a:p>
          <a:p>
            <a:pPr marL="868680" lvl="1" indent="-514350">
              <a:spcBef>
                <a:spcPts val="0"/>
              </a:spcBef>
              <a:spcAft>
                <a:spcPts val="600"/>
              </a:spcAft>
            </a:pPr>
            <a:r>
              <a:rPr lang="pt-BR" b="1" dirty="0">
                <a:solidFill>
                  <a:srgbClr val="0000CC"/>
                </a:solidFill>
              </a:rPr>
              <a:t>// </a:t>
            </a:r>
            <a:r>
              <a:rPr lang="pt-BR" dirty="0"/>
              <a:t>Comenta apenas uma linha dessa maneira, caso o comentário passe dessa linha, ele causará uma falha.</a:t>
            </a: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Sintaxe Básica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27928" y="2132856"/>
            <a:ext cx="9649072" cy="103105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822325" lvl="2" indent="-514350">
              <a:spcBef>
                <a:spcPts val="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325" lvl="2" indent="-514350">
              <a:spcBef>
                <a:spcPts val="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pt-BR" sz="2800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427928" y="5130477"/>
            <a:ext cx="9649072" cy="1538883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822325" lvl="2" indent="-514350">
              <a:spcBef>
                <a:spcPts val="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325" lvl="2" indent="-514350">
              <a:spcBef>
                <a:spcPts val="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/* Bloco de comentários */</a:t>
            </a:r>
            <a:endParaRPr lang="pt-BR" sz="28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822325" lvl="2" indent="-514350">
              <a:spcBef>
                <a:spcPts val="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pt-BR" sz="2800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1183792" cy="4997152"/>
          </a:xfrm>
        </p:spPr>
        <p:txBody>
          <a:bodyPr/>
          <a:lstStyle/>
          <a:p>
            <a:pPr marL="548005" lvl="1" indent="-514350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pt-BR" sz="2800" dirty="0"/>
              <a:t>O método </a:t>
            </a:r>
            <a:r>
              <a:rPr lang="pt-BR" sz="2800" b="1" i="1" dirty="0" err="1"/>
              <a:t>alert</a:t>
            </a:r>
            <a:r>
              <a:rPr lang="pt-BR" sz="2800" b="1" i="1" dirty="0"/>
              <a:t>()</a:t>
            </a:r>
            <a:r>
              <a:rPr lang="pt-BR" sz="2800" dirty="0"/>
              <a:t> exibe um texto em uma janela de </a:t>
            </a:r>
            <a:r>
              <a:rPr lang="pt-BR" sz="2800" i="1" dirty="0" err="1"/>
              <a:t>popup</a:t>
            </a:r>
            <a:r>
              <a:rPr lang="pt-BR" sz="2800" i="1" dirty="0"/>
              <a:t>.</a:t>
            </a:r>
            <a:endParaRPr lang="pt-BR" sz="2800" dirty="0"/>
          </a:p>
          <a:p>
            <a:pPr marL="868680" lvl="1" indent="-514350"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Exemplo - Olá Mundo em </a:t>
            </a:r>
            <a:r>
              <a:rPr lang="pt-BR" dirty="0" err="1"/>
              <a:t>JavaScript</a:t>
            </a:r>
            <a:r>
              <a:rPr lang="pt-BR" dirty="0"/>
              <a:t> utilizando o método ‘</a:t>
            </a:r>
            <a:r>
              <a:rPr lang="pt-BR" dirty="0" err="1"/>
              <a:t>alert</a:t>
            </a:r>
            <a:r>
              <a:rPr lang="pt-BR" dirty="0"/>
              <a:t>()’:</a:t>
            </a:r>
            <a:endParaRPr lang="pt-BR" dirty="0"/>
          </a:p>
          <a:p>
            <a:pPr marL="822325" lvl="2" indent="-292100">
              <a:spcBef>
                <a:spcPts val="0"/>
              </a:spcBef>
              <a:spcAft>
                <a:spcPts val="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400" dirty="0"/>
              <a:t>Crie uma nova página HTML;</a:t>
            </a:r>
            <a:endParaRPr lang="pt-BR" sz="2400" dirty="0"/>
          </a:p>
          <a:p>
            <a:pPr marL="822325" lvl="2" indent="-292100">
              <a:spcBef>
                <a:spcPts val="0"/>
              </a:spcBef>
              <a:spcAft>
                <a:spcPts val="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400" dirty="0"/>
              <a:t>Dentro da seção </a:t>
            </a:r>
            <a:r>
              <a:rPr lang="pt-BR" sz="2400" b="1" i="1" dirty="0"/>
              <a:t>&lt;</a:t>
            </a:r>
            <a:r>
              <a:rPr lang="pt-BR" sz="2400" b="1" i="1" dirty="0" err="1"/>
              <a:t>body</a:t>
            </a:r>
            <a:r>
              <a:rPr lang="pt-BR" sz="2400" b="1" i="1" dirty="0"/>
              <a:t>&gt;</a:t>
            </a:r>
            <a:r>
              <a:rPr lang="pt-BR" sz="2400" dirty="0"/>
              <a:t> insira o trecho:</a:t>
            </a:r>
            <a:endParaRPr lang="pt-BR" sz="2400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Método </a:t>
            </a:r>
            <a:r>
              <a:rPr lang="pt-BR" i="1" dirty="0" err="1"/>
              <a:t>alert</a:t>
            </a:r>
            <a:r>
              <a:rPr lang="pt-BR" i="1" dirty="0"/>
              <a:t>()</a:t>
            </a:r>
            <a:endParaRPr lang="pt-BR" i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427928" y="3618309"/>
            <a:ext cx="9649072" cy="153797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822325" lvl="2" indent="-514350">
              <a:spcBef>
                <a:spcPts val="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325" lvl="2" indent="-514350">
              <a:spcBef>
                <a:spcPts val="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window.</a:t>
            </a:r>
            <a:r>
              <a:rPr lang="pt-BR" sz="28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'Olá mundo!!!'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325" lvl="2" indent="-514350">
              <a:spcBef>
                <a:spcPts val="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pt-BR" sz="2800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97152"/>
          </a:xfrm>
        </p:spPr>
        <p:txBody>
          <a:bodyPr/>
          <a:lstStyle/>
          <a:p>
            <a:pPr marL="548005" lvl="1" indent="-514350">
              <a:spcBef>
                <a:spcPts val="1200"/>
              </a:spcBef>
              <a:spcAft>
                <a:spcPts val="120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confirm</a:t>
            </a: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()</a:t>
            </a:r>
            <a:r>
              <a:rPr lang="pt-BR" dirty="0">
                <a:solidFill>
                  <a:srgbClr val="0000CC"/>
                </a:solidFill>
                <a:latin typeface="Consolas" panose="020B0609020204030204" pitchFamily="49" charset="0"/>
              </a:rPr>
              <a:t> </a:t>
            </a:r>
            <a:r>
              <a:rPr lang="pt-BR" dirty="0"/>
              <a:t>- exibe um texto em uma janela de </a:t>
            </a:r>
            <a:r>
              <a:rPr lang="pt-BR" i="1" dirty="0" err="1"/>
              <a:t>popup</a:t>
            </a:r>
            <a:r>
              <a:rPr lang="pt-BR" i="1" dirty="0"/>
              <a:t> </a:t>
            </a:r>
            <a:r>
              <a:rPr lang="pt-BR" dirty="0"/>
              <a:t>e contém um botão “Ok” e “Cancelar”</a:t>
            </a:r>
            <a:endParaRPr lang="pt-BR" dirty="0"/>
          </a:p>
          <a:p>
            <a:pPr marL="548005" lvl="1" indent="-514350">
              <a:spcBef>
                <a:spcPts val="1200"/>
              </a:spcBef>
              <a:spcAft>
                <a:spcPts val="120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</a:pPr>
            <a:r>
              <a:rPr lang="pt-BR" b="1" dirty="0">
                <a:solidFill>
                  <a:srgbClr val="0000CC"/>
                </a:solidFill>
                <a:latin typeface="Consolas" panose="020B0609020204030204" pitchFamily="49" charset="0"/>
              </a:rPr>
              <a:t>prompt()</a:t>
            </a:r>
            <a:r>
              <a:rPr lang="pt-BR" dirty="0">
                <a:solidFill>
                  <a:srgbClr val="0000CC"/>
                </a:solidFill>
                <a:latin typeface="Consolas" panose="020B0609020204030204" pitchFamily="49" charset="0"/>
              </a:rPr>
              <a:t> </a:t>
            </a:r>
            <a:r>
              <a:rPr lang="pt-BR" dirty="0"/>
              <a:t>- solicita o usuário digitar alguma coisa</a:t>
            </a:r>
            <a:endParaRPr lang="pt-BR" dirty="0"/>
          </a:p>
          <a:p>
            <a:pPr marL="822325" lvl="2" indent="-514350">
              <a:spcBef>
                <a:spcPts val="1200"/>
              </a:spcBef>
              <a:spcAft>
                <a:spcPts val="1200"/>
              </a:spcAft>
              <a:buSzPct val="60000"/>
              <a:buFont typeface="Wingdings" panose="05000000000000000000" pitchFamily="2" charset="2"/>
              <a:buChar char=""/>
            </a:pPr>
            <a:r>
              <a:rPr lang="pt-BR" dirty="0"/>
              <a:t>Exemplos:</a:t>
            </a: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800" dirty="0" err="1"/>
              <a:t>JavaScript</a:t>
            </a:r>
            <a:r>
              <a:rPr lang="pt-BR" sz="3800" dirty="0"/>
              <a:t> – Métodos </a:t>
            </a:r>
            <a:r>
              <a:rPr lang="pt-BR" sz="3800" i="1" dirty="0" err="1"/>
              <a:t>confirm</a:t>
            </a:r>
            <a:r>
              <a:rPr lang="pt-BR" sz="3800" i="1" dirty="0"/>
              <a:t>() e prompt()</a:t>
            </a:r>
            <a:endParaRPr lang="pt-BR" sz="3800" i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27928" y="4046582"/>
            <a:ext cx="9649072" cy="204533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822325" lvl="2" indent="-514350">
              <a:spcBef>
                <a:spcPts val="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325" lvl="2" indent="-514350">
              <a:spcBef>
                <a:spcPts val="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t-BR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window.</a:t>
            </a:r>
            <a:r>
              <a:rPr lang="pt-BR" sz="28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confim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"Deseja Sair?"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325" lvl="2" indent="-514350">
              <a:spcBef>
                <a:spcPts val="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pt-BR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window.</a:t>
            </a:r>
            <a:r>
              <a:rPr lang="pt-BR" sz="28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prompt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`Digite seu nome`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2325" lvl="2" indent="-514350">
              <a:spcBef>
                <a:spcPts val="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pt-BR" sz="2800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828800" y="1608455"/>
            <a:ext cx="8903970" cy="990600"/>
          </a:xfrm>
        </p:spPr>
        <p:txBody>
          <a:bodyPr/>
          <a:lstStyle/>
          <a:p>
            <a:pPr algn="ctr"/>
            <a:r>
              <a:rPr lang="pt-BR" sz="5400" b="1" dirty="0"/>
              <a:t>O que é uma Variável?</a:t>
            </a:r>
            <a:endParaRPr lang="pt-BR" sz="5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BD266BE7-899D-4075-917F-DBDE33B6B692}" type="slidenum">
              <a:rPr lang="pt-BR" smtClean="0"/>
            </a:fld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ítulo 1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D266BE7-899D-4075-917F-DBDE33B6B692}" type="slidenum">
              <a:rPr lang="pt-BR" smtClean="0"/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67408" y="1628800"/>
            <a:ext cx="10871200" cy="5112568"/>
          </a:xfrm>
          <a:prstGeom prst="rect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36" name="Agrupar 135"/>
          <p:cNvGrpSpPr/>
          <p:nvPr/>
        </p:nvGrpSpPr>
        <p:grpSpPr>
          <a:xfrm rot="5400000">
            <a:off x="2034174" y="1548882"/>
            <a:ext cx="774002" cy="1365886"/>
            <a:chOff x="3215680" y="2132856"/>
            <a:chExt cx="1224136" cy="2160240"/>
          </a:xfrm>
        </p:grpSpPr>
        <p:cxnSp>
          <p:nvCxnSpPr>
            <p:cNvPr id="131" name="Conector Reto 130"/>
            <p:cNvCxnSpPr/>
            <p:nvPr/>
          </p:nvCxnSpPr>
          <p:spPr>
            <a:xfrm>
              <a:off x="323042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to 131"/>
            <p:cNvCxnSpPr/>
            <p:nvPr/>
          </p:nvCxnSpPr>
          <p:spPr>
            <a:xfrm>
              <a:off x="442506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to 132"/>
            <p:cNvCxnSpPr/>
            <p:nvPr/>
          </p:nvCxnSpPr>
          <p:spPr>
            <a:xfrm>
              <a:off x="3215680" y="4270957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Agrupar 136"/>
          <p:cNvGrpSpPr/>
          <p:nvPr/>
        </p:nvGrpSpPr>
        <p:grpSpPr>
          <a:xfrm rot="5400000">
            <a:off x="2034174" y="2532568"/>
            <a:ext cx="774002" cy="1365886"/>
            <a:chOff x="3215680" y="2132856"/>
            <a:chExt cx="1224136" cy="2160240"/>
          </a:xfrm>
        </p:grpSpPr>
        <p:cxnSp>
          <p:nvCxnSpPr>
            <p:cNvPr id="138" name="Conector Reto 137"/>
            <p:cNvCxnSpPr/>
            <p:nvPr/>
          </p:nvCxnSpPr>
          <p:spPr>
            <a:xfrm>
              <a:off x="323042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to 138"/>
            <p:cNvCxnSpPr/>
            <p:nvPr/>
          </p:nvCxnSpPr>
          <p:spPr>
            <a:xfrm>
              <a:off x="442506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to 139"/>
            <p:cNvCxnSpPr/>
            <p:nvPr/>
          </p:nvCxnSpPr>
          <p:spPr>
            <a:xfrm>
              <a:off x="3215680" y="4270957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Agrupar 140"/>
          <p:cNvGrpSpPr/>
          <p:nvPr/>
        </p:nvGrpSpPr>
        <p:grpSpPr>
          <a:xfrm rot="5400000">
            <a:off x="2036440" y="3481688"/>
            <a:ext cx="774002" cy="1365886"/>
            <a:chOff x="3215680" y="2132856"/>
            <a:chExt cx="1224136" cy="2160240"/>
          </a:xfrm>
        </p:grpSpPr>
        <p:cxnSp>
          <p:nvCxnSpPr>
            <p:cNvPr id="142" name="Conector Reto 141"/>
            <p:cNvCxnSpPr/>
            <p:nvPr/>
          </p:nvCxnSpPr>
          <p:spPr>
            <a:xfrm>
              <a:off x="323042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to 142"/>
            <p:cNvCxnSpPr/>
            <p:nvPr/>
          </p:nvCxnSpPr>
          <p:spPr>
            <a:xfrm>
              <a:off x="442506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ector Reto 143"/>
            <p:cNvCxnSpPr/>
            <p:nvPr/>
          </p:nvCxnSpPr>
          <p:spPr>
            <a:xfrm>
              <a:off x="3215680" y="4270957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Agrupar 144"/>
          <p:cNvGrpSpPr/>
          <p:nvPr/>
        </p:nvGrpSpPr>
        <p:grpSpPr>
          <a:xfrm rot="5400000">
            <a:off x="2034174" y="4447288"/>
            <a:ext cx="774002" cy="1365886"/>
            <a:chOff x="3215680" y="2132856"/>
            <a:chExt cx="1224136" cy="2160240"/>
          </a:xfrm>
        </p:grpSpPr>
        <p:cxnSp>
          <p:nvCxnSpPr>
            <p:cNvPr id="146" name="Conector Reto 145"/>
            <p:cNvCxnSpPr/>
            <p:nvPr/>
          </p:nvCxnSpPr>
          <p:spPr>
            <a:xfrm>
              <a:off x="323042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Reto 146"/>
            <p:cNvCxnSpPr/>
            <p:nvPr/>
          </p:nvCxnSpPr>
          <p:spPr>
            <a:xfrm>
              <a:off x="442506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to 147"/>
            <p:cNvCxnSpPr/>
            <p:nvPr/>
          </p:nvCxnSpPr>
          <p:spPr>
            <a:xfrm>
              <a:off x="3215680" y="4270957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Agrupar 148"/>
          <p:cNvGrpSpPr/>
          <p:nvPr/>
        </p:nvGrpSpPr>
        <p:grpSpPr>
          <a:xfrm rot="5400000">
            <a:off x="2034174" y="5455400"/>
            <a:ext cx="774002" cy="1365886"/>
            <a:chOff x="3215680" y="2132856"/>
            <a:chExt cx="1224136" cy="2160240"/>
          </a:xfrm>
        </p:grpSpPr>
        <p:cxnSp>
          <p:nvCxnSpPr>
            <p:cNvPr id="150" name="Conector Reto 149"/>
            <p:cNvCxnSpPr/>
            <p:nvPr/>
          </p:nvCxnSpPr>
          <p:spPr>
            <a:xfrm>
              <a:off x="323042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to 150"/>
            <p:cNvCxnSpPr/>
            <p:nvPr/>
          </p:nvCxnSpPr>
          <p:spPr>
            <a:xfrm>
              <a:off x="442506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ector Reto 151"/>
            <p:cNvCxnSpPr/>
            <p:nvPr/>
          </p:nvCxnSpPr>
          <p:spPr>
            <a:xfrm>
              <a:off x="3215680" y="4270957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etângulo: Cantos Arredondados 156"/>
          <p:cNvSpPr/>
          <p:nvPr/>
        </p:nvSpPr>
        <p:spPr>
          <a:xfrm>
            <a:off x="1045168" y="1964950"/>
            <a:ext cx="576061" cy="533750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tângulo: Cantos Arredondados 157"/>
          <p:cNvSpPr/>
          <p:nvPr/>
        </p:nvSpPr>
        <p:spPr>
          <a:xfrm>
            <a:off x="1039944" y="2948636"/>
            <a:ext cx="576061" cy="533750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a2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Retângulo: Cantos Arredondados 158"/>
          <p:cNvSpPr/>
          <p:nvPr/>
        </p:nvSpPr>
        <p:spPr>
          <a:xfrm>
            <a:off x="1039943" y="3897756"/>
            <a:ext cx="576061" cy="533750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a3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tângulo: Cantos Arredondados 159"/>
          <p:cNvSpPr/>
          <p:nvPr/>
        </p:nvSpPr>
        <p:spPr>
          <a:xfrm>
            <a:off x="1039942" y="4802222"/>
            <a:ext cx="576061" cy="533750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a4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Retângulo: Cantos Arredondados 160"/>
          <p:cNvSpPr/>
          <p:nvPr/>
        </p:nvSpPr>
        <p:spPr>
          <a:xfrm>
            <a:off x="1039942" y="5871468"/>
            <a:ext cx="576061" cy="533750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a5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tângulo: Cantos Arredondados 161"/>
          <p:cNvSpPr/>
          <p:nvPr/>
        </p:nvSpPr>
        <p:spPr>
          <a:xfrm>
            <a:off x="4208296" y="2205190"/>
            <a:ext cx="576061" cy="533750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c1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3" name="Agrupar 162"/>
          <p:cNvGrpSpPr/>
          <p:nvPr/>
        </p:nvGrpSpPr>
        <p:grpSpPr>
          <a:xfrm rot="5400000">
            <a:off x="5888858" y="837438"/>
            <a:ext cx="1320834" cy="3269254"/>
            <a:chOff x="3215680" y="1263182"/>
            <a:chExt cx="1224136" cy="3029913"/>
          </a:xfrm>
        </p:grpSpPr>
        <p:cxnSp>
          <p:nvCxnSpPr>
            <p:cNvPr id="164" name="Conector Reto 163"/>
            <p:cNvCxnSpPr/>
            <p:nvPr/>
          </p:nvCxnSpPr>
          <p:spPr>
            <a:xfrm rot="16200000" flipH="1">
              <a:off x="1715472" y="2778139"/>
              <a:ext cx="30299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>
            <a:xfrm rot="16200000" flipH="1">
              <a:off x="2910112" y="2778139"/>
              <a:ext cx="3029912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>
            <a:xfrm>
              <a:off x="3215680" y="4275173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Agrupar 166"/>
          <p:cNvGrpSpPr/>
          <p:nvPr/>
        </p:nvGrpSpPr>
        <p:grpSpPr>
          <a:xfrm rot="5400000">
            <a:off x="5888858" y="2502107"/>
            <a:ext cx="1320834" cy="3269256"/>
            <a:chOff x="3215680" y="1263181"/>
            <a:chExt cx="1224136" cy="3029915"/>
          </a:xfrm>
        </p:grpSpPr>
        <p:cxnSp>
          <p:nvCxnSpPr>
            <p:cNvPr id="168" name="Conector Reto 167"/>
            <p:cNvCxnSpPr/>
            <p:nvPr/>
          </p:nvCxnSpPr>
          <p:spPr>
            <a:xfrm rot="16200000" flipH="1">
              <a:off x="1715473" y="2778138"/>
              <a:ext cx="30299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Reto 168"/>
            <p:cNvCxnSpPr/>
            <p:nvPr/>
          </p:nvCxnSpPr>
          <p:spPr>
            <a:xfrm rot="16200000" flipH="1">
              <a:off x="2910112" y="2778139"/>
              <a:ext cx="302991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Reto 169"/>
            <p:cNvCxnSpPr/>
            <p:nvPr/>
          </p:nvCxnSpPr>
          <p:spPr>
            <a:xfrm>
              <a:off x="3215680" y="4275173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Agrupar 170"/>
          <p:cNvGrpSpPr/>
          <p:nvPr/>
        </p:nvGrpSpPr>
        <p:grpSpPr>
          <a:xfrm rot="5400000">
            <a:off x="5889990" y="4231434"/>
            <a:ext cx="1320834" cy="3266987"/>
            <a:chOff x="3215680" y="1265283"/>
            <a:chExt cx="1224136" cy="3027812"/>
          </a:xfrm>
        </p:grpSpPr>
        <p:cxnSp>
          <p:nvCxnSpPr>
            <p:cNvPr id="172" name="Conector Reto 171"/>
            <p:cNvCxnSpPr/>
            <p:nvPr/>
          </p:nvCxnSpPr>
          <p:spPr>
            <a:xfrm rot="16200000" flipH="1">
              <a:off x="1716522" y="2779189"/>
              <a:ext cx="3027812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>
            <a:xfrm rot="16200000" flipH="1">
              <a:off x="2911162" y="2779189"/>
              <a:ext cx="302781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>
            <a:xfrm>
              <a:off x="3215680" y="4289537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Retângulo: Cantos Arredondados 181"/>
          <p:cNvSpPr/>
          <p:nvPr/>
        </p:nvSpPr>
        <p:spPr>
          <a:xfrm>
            <a:off x="4208295" y="3852186"/>
            <a:ext cx="576061" cy="533750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Retângulo: Cantos Arredondados 182"/>
          <p:cNvSpPr/>
          <p:nvPr/>
        </p:nvSpPr>
        <p:spPr>
          <a:xfrm>
            <a:off x="4208294" y="5598053"/>
            <a:ext cx="576061" cy="533750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4" name="Agrupar 183"/>
          <p:cNvGrpSpPr/>
          <p:nvPr/>
        </p:nvGrpSpPr>
        <p:grpSpPr>
          <a:xfrm rot="5400000">
            <a:off x="10396463" y="1598779"/>
            <a:ext cx="533750" cy="941912"/>
            <a:chOff x="3215680" y="2132856"/>
            <a:chExt cx="1224136" cy="2160240"/>
          </a:xfrm>
        </p:grpSpPr>
        <p:cxnSp>
          <p:nvCxnSpPr>
            <p:cNvPr id="185" name="Conector Reto 184"/>
            <p:cNvCxnSpPr/>
            <p:nvPr/>
          </p:nvCxnSpPr>
          <p:spPr>
            <a:xfrm>
              <a:off x="323042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ector Reto 185"/>
            <p:cNvCxnSpPr/>
            <p:nvPr/>
          </p:nvCxnSpPr>
          <p:spPr>
            <a:xfrm>
              <a:off x="442506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ector Reto 186"/>
            <p:cNvCxnSpPr/>
            <p:nvPr/>
          </p:nvCxnSpPr>
          <p:spPr>
            <a:xfrm>
              <a:off x="3215680" y="4246446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Agrupar 187"/>
          <p:cNvGrpSpPr/>
          <p:nvPr/>
        </p:nvGrpSpPr>
        <p:grpSpPr>
          <a:xfrm rot="5400000">
            <a:off x="10396463" y="2294635"/>
            <a:ext cx="533750" cy="941912"/>
            <a:chOff x="3215680" y="2132856"/>
            <a:chExt cx="1224136" cy="2160240"/>
          </a:xfrm>
        </p:grpSpPr>
        <p:cxnSp>
          <p:nvCxnSpPr>
            <p:cNvPr id="189" name="Conector Reto 188"/>
            <p:cNvCxnSpPr/>
            <p:nvPr/>
          </p:nvCxnSpPr>
          <p:spPr>
            <a:xfrm>
              <a:off x="323042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to 189"/>
            <p:cNvCxnSpPr/>
            <p:nvPr/>
          </p:nvCxnSpPr>
          <p:spPr>
            <a:xfrm>
              <a:off x="442506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to 190"/>
            <p:cNvCxnSpPr/>
            <p:nvPr/>
          </p:nvCxnSpPr>
          <p:spPr>
            <a:xfrm>
              <a:off x="3215680" y="4246446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Agrupar 191"/>
          <p:cNvGrpSpPr/>
          <p:nvPr/>
        </p:nvGrpSpPr>
        <p:grpSpPr>
          <a:xfrm rot="5400000">
            <a:off x="10398729" y="2983718"/>
            <a:ext cx="533750" cy="941912"/>
            <a:chOff x="3215680" y="2132856"/>
            <a:chExt cx="1224136" cy="2160240"/>
          </a:xfrm>
        </p:grpSpPr>
        <p:cxnSp>
          <p:nvCxnSpPr>
            <p:cNvPr id="193" name="Conector Reto 192"/>
            <p:cNvCxnSpPr/>
            <p:nvPr/>
          </p:nvCxnSpPr>
          <p:spPr>
            <a:xfrm>
              <a:off x="323042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ector Reto 193"/>
            <p:cNvCxnSpPr/>
            <p:nvPr/>
          </p:nvCxnSpPr>
          <p:spPr>
            <a:xfrm>
              <a:off x="442506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ector Reto 194"/>
            <p:cNvCxnSpPr/>
            <p:nvPr/>
          </p:nvCxnSpPr>
          <p:spPr>
            <a:xfrm>
              <a:off x="3215680" y="4246446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Agrupar 195"/>
          <p:cNvGrpSpPr/>
          <p:nvPr/>
        </p:nvGrpSpPr>
        <p:grpSpPr>
          <a:xfrm rot="5400000">
            <a:off x="10396463" y="3689249"/>
            <a:ext cx="533750" cy="941912"/>
            <a:chOff x="3215680" y="2132856"/>
            <a:chExt cx="1224136" cy="2160240"/>
          </a:xfrm>
        </p:grpSpPr>
        <p:cxnSp>
          <p:nvCxnSpPr>
            <p:cNvPr id="197" name="Conector Reto 196"/>
            <p:cNvCxnSpPr/>
            <p:nvPr/>
          </p:nvCxnSpPr>
          <p:spPr>
            <a:xfrm>
              <a:off x="323042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to 197"/>
            <p:cNvCxnSpPr/>
            <p:nvPr/>
          </p:nvCxnSpPr>
          <p:spPr>
            <a:xfrm>
              <a:off x="442506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ector Reto 198"/>
            <p:cNvCxnSpPr/>
            <p:nvPr/>
          </p:nvCxnSpPr>
          <p:spPr>
            <a:xfrm>
              <a:off x="3215680" y="4246446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Agrupar 199"/>
          <p:cNvGrpSpPr/>
          <p:nvPr/>
        </p:nvGrpSpPr>
        <p:grpSpPr>
          <a:xfrm rot="5400000">
            <a:off x="10396463" y="4377047"/>
            <a:ext cx="533750" cy="941912"/>
            <a:chOff x="3215680" y="2132856"/>
            <a:chExt cx="1224136" cy="2160240"/>
          </a:xfrm>
        </p:grpSpPr>
        <p:cxnSp>
          <p:nvCxnSpPr>
            <p:cNvPr id="201" name="Conector Reto 200"/>
            <p:cNvCxnSpPr/>
            <p:nvPr/>
          </p:nvCxnSpPr>
          <p:spPr>
            <a:xfrm>
              <a:off x="323042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to 201"/>
            <p:cNvCxnSpPr/>
            <p:nvPr/>
          </p:nvCxnSpPr>
          <p:spPr>
            <a:xfrm>
              <a:off x="442506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to 202"/>
            <p:cNvCxnSpPr/>
            <p:nvPr/>
          </p:nvCxnSpPr>
          <p:spPr>
            <a:xfrm>
              <a:off x="3215680" y="4246446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Retângulo: Cantos Arredondados 203"/>
          <p:cNvSpPr/>
          <p:nvPr/>
        </p:nvSpPr>
        <p:spPr>
          <a:xfrm>
            <a:off x="9322458" y="1793231"/>
            <a:ext cx="735792" cy="533750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m1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Retângulo: Cantos Arredondados 204"/>
          <p:cNvSpPr/>
          <p:nvPr/>
        </p:nvSpPr>
        <p:spPr>
          <a:xfrm>
            <a:off x="9322458" y="2491412"/>
            <a:ext cx="730565" cy="533750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m2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Retângulo: Cantos Arredondados 205"/>
          <p:cNvSpPr/>
          <p:nvPr/>
        </p:nvSpPr>
        <p:spPr>
          <a:xfrm>
            <a:off x="9317232" y="3225358"/>
            <a:ext cx="735791" cy="533750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m3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Retângulo: Cantos Arredondados 206"/>
          <p:cNvSpPr/>
          <p:nvPr/>
        </p:nvSpPr>
        <p:spPr>
          <a:xfrm>
            <a:off x="9313009" y="3901833"/>
            <a:ext cx="735793" cy="533750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m4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Retângulo: Cantos Arredondados 207"/>
          <p:cNvSpPr/>
          <p:nvPr/>
        </p:nvSpPr>
        <p:spPr>
          <a:xfrm>
            <a:off x="9313009" y="4574698"/>
            <a:ext cx="735793" cy="533750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m5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9" name="Agrupar 208"/>
          <p:cNvGrpSpPr/>
          <p:nvPr/>
        </p:nvGrpSpPr>
        <p:grpSpPr>
          <a:xfrm rot="5400000">
            <a:off x="10396463" y="5081629"/>
            <a:ext cx="533750" cy="941912"/>
            <a:chOff x="3215680" y="2132856"/>
            <a:chExt cx="1224136" cy="2160240"/>
          </a:xfrm>
        </p:grpSpPr>
        <p:cxnSp>
          <p:nvCxnSpPr>
            <p:cNvPr id="210" name="Conector Reto 209"/>
            <p:cNvCxnSpPr/>
            <p:nvPr/>
          </p:nvCxnSpPr>
          <p:spPr>
            <a:xfrm>
              <a:off x="323042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ector Reto 210"/>
            <p:cNvCxnSpPr/>
            <p:nvPr/>
          </p:nvCxnSpPr>
          <p:spPr>
            <a:xfrm>
              <a:off x="442506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ector Reto 211"/>
            <p:cNvCxnSpPr/>
            <p:nvPr/>
          </p:nvCxnSpPr>
          <p:spPr>
            <a:xfrm>
              <a:off x="3215680" y="4246446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Agrupar 212"/>
          <p:cNvGrpSpPr/>
          <p:nvPr/>
        </p:nvGrpSpPr>
        <p:grpSpPr>
          <a:xfrm rot="5400000">
            <a:off x="10396463" y="5770713"/>
            <a:ext cx="533750" cy="941912"/>
            <a:chOff x="3215680" y="2132856"/>
            <a:chExt cx="1224136" cy="2160240"/>
          </a:xfrm>
        </p:grpSpPr>
        <p:cxnSp>
          <p:nvCxnSpPr>
            <p:cNvPr id="214" name="Conector Reto 213"/>
            <p:cNvCxnSpPr/>
            <p:nvPr/>
          </p:nvCxnSpPr>
          <p:spPr>
            <a:xfrm>
              <a:off x="323042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to 214"/>
            <p:cNvCxnSpPr/>
            <p:nvPr/>
          </p:nvCxnSpPr>
          <p:spPr>
            <a:xfrm>
              <a:off x="442506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Reto 215"/>
            <p:cNvCxnSpPr/>
            <p:nvPr/>
          </p:nvCxnSpPr>
          <p:spPr>
            <a:xfrm>
              <a:off x="3215680" y="4246446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Retângulo: Cantos Arredondados 216"/>
          <p:cNvSpPr/>
          <p:nvPr/>
        </p:nvSpPr>
        <p:spPr>
          <a:xfrm>
            <a:off x="9322458" y="5260196"/>
            <a:ext cx="735793" cy="533750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m6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Retângulo: Cantos Arredondados 217"/>
          <p:cNvSpPr/>
          <p:nvPr/>
        </p:nvSpPr>
        <p:spPr>
          <a:xfrm>
            <a:off x="9336360" y="5991594"/>
            <a:ext cx="735793" cy="533750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m7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0" name="Imagem 2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20" y="3897126"/>
            <a:ext cx="1292358" cy="508990"/>
          </a:xfrm>
          <a:prstGeom prst="rect">
            <a:avLst/>
          </a:prstGeom>
        </p:spPr>
      </p:pic>
      <p:pic>
        <p:nvPicPr>
          <p:cNvPr id="223" name="Imagem 2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3656" y="2023547"/>
            <a:ext cx="1284991" cy="408561"/>
          </a:xfrm>
          <a:prstGeom prst="rect">
            <a:avLst/>
          </a:prstGeom>
        </p:spPr>
      </p:pic>
      <p:pic>
        <p:nvPicPr>
          <p:cNvPr id="224" name="Imagem 2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3005" y="4889499"/>
            <a:ext cx="1217465" cy="482243"/>
          </a:xfrm>
          <a:prstGeom prst="rect">
            <a:avLst/>
          </a:prstGeom>
        </p:spPr>
      </p:pic>
      <p:pic>
        <p:nvPicPr>
          <p:cNvPr id="225" name="Imagem 2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42803" y="1949195"/>
            <a:ext cx="2896754" cy="1010846"/>
          </a:xfrm>
          <a:prstGeom prst="rect">
            <a:avLst/>
          </a:prstGeom>
        </p:spPr>
      </p:pic>
      <p:pic>
        <p:nvPicPr>
          <p:cNvPr id="226" name="Imagem 2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74374" y="3531638"/>
            <a:ext cx="2523513" cy="1203522"/>
          </a:xfrm>
          <a:prstGeom prst="rect">
            <a:avLst/>
          </a:prstGeom>
        </p:spPr>
      </p:pic>
      <p:pic>
        <p:nvPicPr>
          <p:cNvPr id="227" name="Imagem 2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26540" y="5292140"/>
            <a:ext cx="2583935" cy="1160134"/>
          </a:xfrm>
          <a:prstGeom prst="rect">
            <a:avLst/>
          </a:prstGeom>
        </p:spPr>
      </p:pic>
      <p:pic>
        <p:nvPicPr>
          <p:cNvPr id="228" name="Imagem 2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58000" y="2580402"/>
            <a:ext cx="759223" cy="373095"/>
          </a:xfrm>
          <a:prstGeom prst="rect">
            <a:avLst/>
          </a:prstGeom>
          <a:ln>
            <a:noFill/>
          </a:ln>
        </p:spPr>
      </p:pic>
      <p:pic>
        <p:nvPicPr>
          <p:cNvPr id="229" name="Imagem 2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60494" y="4666205"/>
            <a:ext cx="746190" cy="373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82" grpId="0" animBg="1"/>
      <p:bldP spid="18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17" grpId="0" animBg="1"/>
      <p:bldP spid="2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ítulo 1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D266BE7-899D-4075-917F-DBDE33B6B692}" type="slidenum">
              <a:rPr lang="pt-BR" smtClean="0"/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67408" y="1628800"/>
            <a:ext cx="10871200" cy="5112568"/>
          </a:xfrm>
          <a:prstGeom prst="rect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600" b="1" dirty="0">
              <a:solidFill>
                <a:schemeClr val="tx2"/>
              </a:solidFill>
            </a:endParaRPr>
          </a:p>
        </p:txBody>
      </p:sp>
      <p:grpSp>
        <p:nvGrpSpPr>
          <p:cNvPr id="136" name="Agrupar 135"/>
          <p:cNvGrpSpPr/>
          <p:nvPr/>
        </p:nvGrpSpPr>
        <p:grpSpPr>
          <a:xfrm rot="5400000">
            <a:off x="2592489" y="1459903"/>
            <a:ext cx="1571702" cy="2773592"/>
            <a:chOff x="3215680" y="2132856"/>
            <a:chExt cx="1224136" cy="2160240"/>
          </a:xfrm>
        </p:grpSpPr>
        <p:cxnSp>
          <p:nvCxnSpPr>
            <p:cNvPr id="131" name="Conector Reto 130"/>
            <p:cNvCxnSpPr/>
            <p:nvPr/>
          </p:nvCxnSpPr>
          <p:spPr>
            <a:xfrm>
              <a:off x="323042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to 131"/>
            <p:cNvCxnSpPr/>
            <p:nvPr/>
          </p:nvCxnSpPr>
          <p:spPr>
            <a:xfrm>
              <a:off x="442506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to 132"/>
            <p:cNvCxnSpPr/>
            <p:nvPr/>
          </p:nvCxnSpPr>
          <p:spPr>
            <a:xfrm>
              <a:off x="3215680" y="4270957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etângulo: Cantos Arredondados 156"/>
          <p:cNvSpPr/>
          <p:nvPr/>
        </p:nvSpPr>
        <p:spPr>
          <a:xfrm>
            <a:off x="1014227" y="2510718"/>
            <a:ext cx="725229" cy="671962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3" name="Imagem 22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5811" y="2426993"/>
            <a:ext cx="2609325" cy="829631"/>
          </a:xfrm>
          <a:prstGeom prst="rect">
            <a:avLst/>
          </a:prstGeom>
        </p:spPr>
      </p:pic>
      <p:sp>
        <p:nvSpPr>
          <p:cNvPr id="88" name="Espaço Reservado para Conteúdo 2"/>
          <p:cNvSpPr txBox="1"/>
          <p:nvPr/>
        </p:nvSpPr>
        <p:spPr bwMode="auto">
          <a:xfrm>
            <a:off x="1376841" y="3940648"/>
            <a:ext cx="4719158" cy="2440680"/>
          </a:xfrm>
          <a:prstGeom prst="rect">
            <a:avLst/>
          </a:prstGeom>
          <a:noFill/>
          <a:ln w="28575">
            <a:noFill/>
          </a:ln>
        </p:spPr>
        <p:txBody>
          <a:bodyPr vert="horz" wrap="none" lIns="91440" tIns="45720" rIns="91440" bIns="45720" numCol="1" anchor="ctr" anchorCtr="0" compatLnSpc="1">
            <a:noAutofit/>
          </a:bodyPr>
          <a:lstStyle>
            <a:lvl1pPr marL="319405" indent="-319405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40080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5895" indent="0" algn="r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None/>
            </a:pPr>
            <a:r>
              <a:rPr lang="pt-BR" sz="4000" b="1" i="0" dirty="0">
                <a:solidFill>
                  <a:srgbClr val="CC0066"/>
                </a:solidFill>
              </a:rPr>
              <a:t>vaga </a:t>
            </a:r>
            <a:r>
              <a:rPr lang="pt-BR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a1 = </a:t>
            </a:r>
            <a:r>
              <a:rPr lang="pt-BR" sz="4000" b="1" i="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carro1</a:t>
            </a:r>
            <a:endParaRPr lang="pt-BR" sz="4000" b="1" i="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5895" indent="0" algn="r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None/>
            </a:pPr>
            <a:endParaRPr lang="pt-BR" sz="40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5895" indent="0" algn="r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None/>
            </a:pPr>
            <a:endParaRPr lang="pt-BR" sz="4000" b="1" i="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033277" y="5298544"/>
            <a:ext cx="1838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C00000"/>
                </a:solidFill>
              </a:rPr>
              <a:t>recebe</a:t>
            </a:r>
            <a:endParaRPr lang="pt-BR" sz="4000" b="1" dirty="0">
              <a:solidFill>
                <a:srgbClr val="C00000"/>
              </a:solidFill>
            </a:endParaRPr>
          </a:p>
        </p:txBody>
      </p:sp>
      <p:cxnSp>
        <p:nvCxnSpPr>
          <p:cNvPr id="5" name="Conector de Seta Reta 4"/>
          <p:cNvCxnSpPr>
            <a:endCxn id="3" idx="3"/>
          </p:cNvCxnSpPr>
          <p:nvPr/>
        </p:nvCxnSpPr>
        <p:spPr>
          <a:xfrm rot="5400000">
            <a:off x="2815316" y="4585000"/>
            <a:ext cx="1124413" cy="1010560"/>
          </a:xfrm>
          <a:prstGeom prst="curvedConnector2">
            <a:avLst/>
          </a:prstGeom>
          <a:ln w="50800">
            <a:solidFill>
              <a:srgbClr val="FF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88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ítulo 1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D266BE7-899D-4075-917F-DBDE33B6B692}" type="slidenum">
              <a:rPr lang="pt-BR" smtClean="0"/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67408" y="1628800"/>
            <a:ext cx="10871200" cy="5112568"/>
          </a:xfrm>
          <a:prstGeom prst="rect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600" b="1" dirty="0">
              <a:solidFill>
                <a:schemeClr val="tx2"/>
              </a:solidFill>
            </a:endParaRPr>
          </a:p>
        </p:txBody>
      </p:sp>
      <p:grpSp>
        <p:nvGrpSpPr>
          <p:cNvPr id="136" name="Agrupar 135"/>
          <p:cNvGrpSpPr/>
          <p:nvPr/>
        </p:nvGrpSpPr>
        <p:grpSpPr>
          <a:xfrm rot="5400000">
            <a:off x="2592489" y="1459903"/>
            <a:ext cx="1571702" cy="2773592"/>
            <a:chOff x="3215680" y="2132856"/>
            <a:chExt cx="1224136" cy="2160240"/>
          </a:xfrm>
        </p:grpSpPr>
        <p:cxnSp>
          <p:nvCxnSpPr>
            <p:cNvPr id="131" name="Conector Reto 130"/>
            <p:cNvCxnSpPr/>
            <p:nvPr/>
          </p:nvCxnSpPr>
          <p:spPr>
            <a:xfrm>
              <a:off x="323042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to 131"/>
            <p:cNvCxnSpPr/>
            <p:nvPr/>
          </p:nvCxnSpPr>
          <p:spPr>
            <a:xfrm>
              <a:off x="442506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to 132"/>
            <p:cNvCxnSpPr/>
            <p:nvPr/>
          </p:nvCxnSpPr>
          <p:spPr>
            <a:xfrm>
              <a:off x="3215680" y="4270957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etângulo: Cantos Arredondados 156"/>
          <p:cNvSpPr/>
          <p:nvPr/>
        </p:nvSpPr>
        <p:spPr>
          <a:xfrm>
            <a:off x="1014227" y="2510718"/>
            <a:ext cx="725229" cy="671962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3" name="Imagem 22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55811" y="2426993"/>
            <a:ext cx="2609325" cy="829631"/>
          </a:xfrm>
          <a:prstGeom prst="rect">
            <a:avLst/>
          </a:prstGeom>
        </p:spPr>
      </p:pic>
      <p:sp>
        <p:nvSpPr>
          <p:cNvPr id="88" name="Espaço Reservado para Conteúdo 2"/>
          <p:cNvSpPr txBox="1"/>
          <p:nvPr/>
        </p:nvSpPr>
        <p:spPr bwMode="auto">
          <a:xfrm>
            <a:off x="1376841" y="3940648"/>
            <a:ext cx="4719158" cy="2440680"/>
          </a:xfrm>
          <a:prstGeom prst="rect">
            <a:avLst/>
          </a:prstGeom>
          <a:noFill/>
          <a:ln w="28575">
            <a:noFill/>
          </a:ln>
        </p:spPr>
        <p:txBody>
          <a:bodyPr vert="horz" wrap="none" lIns="91440" tIns="45720" rIns="91440" bIns="45720" numCol="1" anchor="ctr" anchorCtr="0" compatLnSpc="1">
            <a:noAutofit/>
          </a:bodyPr>
          <a:lstStyle>
            <a:lvl1pPr marL="319405" indent="-319405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40080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5895" indent="0" algn="r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None/>
            </a:pPr>
            <a:r>
              <a:rPr lang="pt-BR" sz="4000" b="1" i="0" dirty="0">
                <a:solidFill>
                  <a:srgbClr val="CC0066"/>
                </a:solidFill>
              </a:rPr>
              <a:t>vaga </a:t>
            </a:r>
            <a:r>
              <a:rPr lang="pt-BR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a1 = </a:t>
            </a:r>
            <a:r>
              <a:rPr lang="pt-BR" sz="4000" b="1" i="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carro1</a:t>
            </a:r>
            <a:endParaRPr lang="pt-BR" sz="4000" b="1" i="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5895" indent="0" algn="r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None/>
            </a:pPr>
            <a:r>
              <a:rPr lang="pt-BR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a1 = </a:t>
            </a:r>
            <a:r>
              <a:rPr lang="pt-BR" sz="40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carro2</a:t>
            </a:r>
            <a:endParaRPr lang="pt-BR" sz="40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5895" indent="0" algn="r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None/>
            </a:pPr>
            <a:endParaRPr lang="pt-BR" sz="4000" b="1" i="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92541" y="2445681"/>
            <a:ext cx="2609325" cy="792253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5112" y="2450572"/>
            <a:ext cx="2609325" cy="7922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O código em uma página web pode ser concebido em três visões distintas: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pt-BR" b="1" dirty="0">
                <a:solidFill>
                  <a:srgbClr val="0000CC"/>
                </a:solidFill>
              </a:rPr>
              <a:t>HTML</a:t>
            </a:r>
            <a:r>
              <a:rPr lang="pt-BR" dirty="0"/>
              <a:t>: Estrutura e conteúdo;</a:t>
            </a:r>
            <a:endParaRPr lang="pt-BR" b="1" dirty="0">
              <a:solidFill>
                <a:srgbClr val="0000CC"/>
              </a:solidFill>
            </a:endParaRPr>
          </a:p>
          <a:p>
            <a:pPr lvl="1">
              <a:lnSpc>
                <a:spcPct val="150000"/>
              </a:lnSpc>
            </a:pPr>
            <a:r>
              <a:rPr lang="pt-BR" b="1" dirty="0">
                <a:solidFill>
                  <a:srgbClr val="0000CC"/>
                </a:solidFill>
              </a:rPr>
              <a:t>CSS</a:t>
            </a:r>
            <a:r>
              <a:rPr lang="pt-BR" dirty="0"/>
              <a:t>: Apresentação e </a:t>
            </a:r>
            <a:r>
              <a:rPr lang="pt-BR" i="1" dirty="0"/>
              <a:t>layout</a:t>
            </a:r>
            <a:r>
              <a:rPr lang="pt-BR" dirty="0"/>
              <a:t>;</a:t>
            </a:r>
            <a:endParaRPr lang="pt-BR" b="1" dirty="0">
              <a:solidFill>
                <a:srgbClr val="0000CC"/>
              </a:solidFill>
            </a:endParaRPr>
          </a:p>
          <a:p>
            <a:pPr lvl="1">
              <a:lnSpc>
                <a:spcPct val="150000"/>
              </a:lnSpc>
            </a:pPr>
            <a:r>
              <a:rPr lang="pt-BR" b="1" dirty="0" err="1">
                <a:solidFill>
                  <a:srgbClr val="0000CC"/>
                </a:solidFill>
              </a:rPr>
              <a:t>JavaScript</a:t>
            </a:r>
            <a:r>
              <a:rPr lang="pt-BR" dirty="0"/>
              <a:t>: Comportamento.</a:t>
            </a:r>
            <a:endParaRPr lang="pt-BR" b="1" dirty="0">
              <a:solidFill>
                <a:srgbClr val="0000CC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ítulo 1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D266BE7-899D-4075-917F-DBDE33B6B692}" type="slidenum">
              <a:rPr lang="pt-BR" smtClean="0"/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767408" y="1628800"/>
            <a:ext cx="10871200" cy="5112568"/>
          </a:xfrm>
          <a:prstGeom prst="rect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36" name="Agrupar 135"/>
          <p:cNvGrpSpPr/>
          <p:nvPr/>
        </p:nvGrpSpPr>
        <p:grpSpPr>
          <a:xfrm rot="5400000">
            <a:off x="2592489" y="1459903"/>
            <a:ext cx="1571702" cy="2773592"/>
            <a:chOff x="3215680" y="2132856"/>
            <a:chExt cx="1224136" cy="2160240"/>
          </a:xfrm>
        </p:grpSpPr>
        <p:cxnSp>
          <p:nvCxnSpPr>
            <p:cNvPr id="131" name="Conector Reto 130"/>
            <p:cNvCxnSpPr/>
            <p:nvPr/>
          </p:nvCxnSpPr>
          <p:spPr>
            <a:xfrm>
              <a:off x="323042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to 131"/>
            <p:cNvCxnSpPr/>
            <p:nvPr/>
          </p:nvCxnSpPr>
          <p:spPr>
            <a:xfrm>
              <a:off x="4425068" y="2132856"/>
              <a:ext cx="0" cy="21602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ector Reto 132"/>
            <p:cNvCxnSpPr/>
            <p:nvPr/>
          </p:nvCxnSpPr>
          <p:spPr>
            <a:xfrm>
              <a:off x="3215680" y="4270957"/>
              <a:ext cx="122413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etângulo: Cantos Arredondados 156"/>
          <p:cNvSpPr/>
          <p:nvPr/>
        </p:nvSpPr>
        <p:spPr>
          <a:xfrm>
            <a:off x="1014227" y="2510718"/>
            <a:ext cx="725229" cy="671962"/>
          </a:xfrm>
          <a:prstGeom prst="roundRect">
            <a:avLst/>
          </a:prstGeom>
          <a:solidFill>
            <a:srgbClr val="FF33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endParaRPr lang="pt-B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spaço Reservado para Conteúdo 2"/>
          <p:cNvSpPr txBox="1"/>
          <p:nvPr/>
        </p:nvSpPr>
        <p:spPr bwMode="auto">
          <a:xfrm>
            <a:off x="1376841" y="3940648"/>
            <a:ext cx="4719158" cy="2440680"/>
          </a:xfrm>
          <a:prstGeom prst="rect">
            <a:avLst/>
          </a:prstGeom>
          <a:noFill/>
          <a:ln w="28575">
            <a:noFill/>
          </a:ln>
        </p:spPr>
        <p:txBody>
          <a:bodyPr vert="horz" wrap="none" lIns="91440" tIns="45720" rIns="91440" bIns="45720" numCol="1" anchor="ctr" anchorCtr="0" compatLnSpc="1">
            <a:noAutofit/>
          </a:bodyPr>
          <a:lstStyle>
            <a:lvl1pPr marL="319405" indent="-319405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40080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5895" indent="0" algn="r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None/>
            </a:pPr>
            <a:r>
              <a:rPr lang="pt-BR" sz="4000" b="1" i="0" dirty="0">
                <a:solidFill>
                  <a:srgbClr val="CC0066"/>
                </a:solidFill>
              </a:rPr>
              <a:t>vaga </a:t>
            </a:r>
            <a:r>
              <a:rPr lang="pt-BR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a1 = </a:t>
            </a:r>
            <a:r>
              <a:rPr lang="pt-BR" sz="4000" b="1" i="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carro1</a:t>
            </a:r>
            <a:endParaRPr lang="pt-BR" sz="4000" b="1" i="0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5895" indent="0" algn="r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None/>
            </a:pPr>
            <a:r>
              <a:rPr lang="pt-BR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a1 = </a:t>
            </a:r>
            <a:r>
              <a:rPr lang="pt-BR" sz="40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carro2</a:t>
            </a:r>
            <a:endParaRPr lang="pt-BR" sz="40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5895" indent="0" algn="r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None/>
            </a:pPr>
            <a:r>
              <a:rPr lang="pt-BR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a1 = </a:t>
            </a:r>
            <a:r>
              <a:rPr lang="pt-BR" sz="4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t-BR" sz="4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pt-BR" sz="40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65112" y="2450572"/>
            <a:ext cx="2609325" cy="7922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/>
              <a:t>Variáveis em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23752" cy="4997152"/>
          </a:xfrm>
        </p:spPr>
        <p:txBody>
          <a:bodyPr/>
          <a:lstStyle/>
          <a:p>
            <a:pPr marL="548005" indent="-514350">
              <a:spcBef>
                <a:spcPts val="600"/>
              </a:spcBef>
              <a:spcAft>
                <a:spcPts val="1200"/>
              </a:spcAft>
            </a:pPr>
            <a:r>
              <a:rPr lang="pt-BR" dirty="0" err="1"/>
              <a:t>JavaScript</a:t>
            </a:r>
            <a:r>
              <a:rPr lang="pt-BR" dirty="0"/>
              <a:t> é uma linguagem de tipagem fraca e dinâmica:</a:t>
            </a:r>
            <a:endParaRPr lang="pt-BR" dirty="0"/>
          </a:p>
          <a:p>
            <a:pPr marL="868680" lvl="1" indent="-514350">
              <a:spcBef>
                <a:spcPts val="600"/>
              </a:spcBef>
              <a:spcAft>
                <a:spcPts val="1200"/>
              </a:spcAft>
            </a:pPr>
            <a:r>
              <a:rPr lang="pt-BR" dirty="0"/>
              <a:t>Não é necessário declarar o tipo de uma variável;</a:t>
            </a:r>
            <a:endParaRPr lang="pt-BR" dirty="0"/>
          </a:p>
          <a:p>
            <a:pPr marL="868680" lvl="1" indent="-514350">
              <a:spcBef>
                <a:spcPts val="600"/>
              </a:spcBef>
              <a:spcAft>
                <a:spcPts val="1200"/>
              </a:spcAft>
            </a:pPr>
            <a:r>
              <a:rPr lang="pt-BR" dirty="0"/>
              <a:t>A variável irá “alterar” o seu tipo de dado conforme os valores forem atribuídos;</a:t>
            </a:r>
            <a:endParaRPr lang="pt-BR" dirty="0"/>
          </a:p>
          <a:p>
            <a:pPr marL="548005" indent="-514350">
              <a:spcBef>
                <a:spcPts val="600"/>
              </a:spcBef>
              <a:spcAft>
                <a:spcPts val="1200"/>
              </a:spcAft>
            </a:pPr>
            <a:r>
              <a:rPr lang="pt-BR" dirty="0"/>
              <a:t>Números são todos reais de 64bits;</a:t>
            </a:r>
            <a:endParaRPr lang="pt-BR" dirty="0"/>
          </a:p>
          <a:p>
            <a:pPr marL="548005" indent="-514350">
              <a:spcBef>
                <a:spcPts val="600"/>
              </a:spcBef>
              <a:spcAft>
                <a:spcPts val="1200"/>
              </a:spcAft>
            </a:pPr>
            <a:r>
              <a:rPr lang="pt-BR" dirty="0"/>
              <a:t>Todas as variáveis são objetos (referência)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/>
              <a:t>Declarando um Variável em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751744" cy="4997152"/>
          </a:xfrm>
        </p:spPr>
        <p:txBody>
          <a:bodyPr/>
          <a:lstStyle/>
          <a:p>
            <a:pPr marL="548005" indent="-514350">
              <a:spcBef>
                <a:spcPts val="1200"/>
              </a:spcBef>
              <a:spcAft>
                <a:spcPts val="1200"/>
              </a:spcAft>
            </a:pPr>
            <a:r>
              <a:rPr lang="pt-BR" dirty="0"/>
              <a:t>Para declarar uma variável utiliza-se a palavra reservada ”</a:t>
            </a:r>
            <a:r>
              <a:rPr lang="pt-BR" b="1" i="1" dirty="0">
                <a:solidFill>
                  <a:srgbClr val="0000CC"/>
                </a:solidFill>
              </a:rPr>
              <a:t>var</a:t>
            </a:r>
            <a:r>
              <a:rPr lang="pt-BR" dirty="0"/>
              <a:t>” </a:t>
            </a:r>
            <a:endParaRPr lang="pt-BR" dirty="0"/>
          </a:p>
          <a:p>
            <a:pPr marL="868680" lvl="1" indent="-514350">
              <a:spcBef>
                <a:spcPts val="1200"/>
              </a:spcBef>
              <a:spcAft>
                <a:spcPts val="1200"/>
              </a:spcAft>
            </a:pPr>
            <a:r>
              <a:rPr lang="pt-BR" dirty="0"/>
              <a:t>Exemplo: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983432" y="3284984"/>
            <a:ext cx="4176464" cy="28613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514350" lvl="2" indent="-425450">
              <a:spcBef>
                <a:spcPts val="60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 indent="-425450">
              <a:spcBef>
                <a:spcPts val="60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= 4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 indent="-425450">
              <a:spcBef>
                <a:spcPts val="60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 indent="-425450">
              <a:spcBef>
                <a:spcPts val="60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y = 2 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 indent="-425450">
              <a:spcBef>
                <a:spcPts val="60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Group 14"/>
          <p:cNvGrpSpPr/>
          <p:nvPr/>
        </p:nvGrpSpPr>
        <p:grpSpPr bwMode="auto">
          <a:xfrm>
            <a:off x="4223441" y="4625638"/>
            <a:ext cx="6048379" cy="406400"/>
            <a:chOff x="1746" y="2766"/>
            <a:chExt cx="3810" cy="256"/>
          </a:xfrm>
        </p:grpSpPr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3166" y="2766"/>
              <a:ext cx="239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1pPr>
              <a:lvl2pPr marL="742950" indent="-28575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2pPr>
              <a:lvl3pPr marL="1143000" indent="-22860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3pPr>
              <a:lvl4pPr marL="1600200" indent="-22860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4pPr>
              <a:lvl5pPr marL="2057400" indent="-22860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5pPr>
              <a:lvl6pPr marL="25146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6pPr>
              <a:lvl7pPr marL="29718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7pPr>
              <a:lvl8pPr marL="34290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8pPr>
              <a:lvl9pPr marL="38862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9pPr>
            </a:lstStyle>
            <a:p>
              <a:pPr algn="l" eaLnBrk="1" hangingPunct="1"/>
              <a:r>
                <a:rPr lang="pt-BR" altLang="pt-BR" b="0" dirty="0">
                  <a:latin typeface="Arial" panose="020B0604020202020204" pitchFamily="34" charset="0"/>
                </a:rPr>
                <a:t>Declaração sem atribuição</a:t>
              </a:r>
              <a:endParaRPr lang="pt-BR" altLang="pt-BR" b="0" dirty="0">
                <a:latin typeface="Arial" panose="020B0604020202020204" pitchFamily="34" charset="0"/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 flipH="1">
              <a:off x="1746" y="2886"/>
              <a:ext cx="134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pt-BR"/>
            </a:p>
          </p:txBody>
        </p:sp>
      </p:grpSp>
      <p:grpSp>
        <p:nvGrpSpPr>
          <p:cNvPr id="20" name="Group 13"/>
          <p:cNvGrpSpPr/>
          <p:nvPr/>
        </p:nvGrpSpPr>
        <p:grpSpPr bwMode="auto">
          <a:xfrm>
            <a:off x="4223441" y="3976350"/>
            <a:ext cx="6769103" cy="406400"/>
            <a:chOff x="1746" y="2432"/>
            <a:chExt cx="4264" cy="256"/>
          </a:xfrm>
        </p:grpSpPr>
        <p:sp>
          <p:nvSpPr>
            <p:cNvPr id="21" name="Text Box 4"/>
            <p:cNvSpPr txBox="1">
              <a:spLocks noChangeArrowheads="1"/>
            </p:cNvSpPr>
            <p:nvPr/>
          </p:nvSpPr>
          <p:spPr bwMode="auto">
            <a:xfrm>
              <a:off x="3139" y="2432"/>
              <a:ext cx="2871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1pPr>
              <a:lvl2pPr marL="742950" indent="-28575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2pPr>
              <a:lvl3pPr marL="1143000" indent="-22860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3pPr>
              <a:lvl4pPr marL="1600200" indent="-22860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4pPr>
              <a:lvl5pPr marL="2057400" indent="-22860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5pPr>
              <a:lvl6pPr marL="25146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6pPr>
              <a:lvl7pPr marL="29718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7pPr>
              <a:lvl8pPr marL="34290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8pPr>
              <a:lvl9pPr marL="38862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9pPr>
            </a:lstStyle>
            <a:p>
              <a:pPr algn="l" eaLnBrk="1" hangingPunct="1"/>
              <a:r>
                <a:rPr lang="pt-BR" altLang="pt-BR" b="0" dirty="0">
                  <a:latin typeface="Arial" panose="020B0604020202020204" pitchFamily="34" charset="0"/>
                </a:rPr>
                <a:t>Declaração e atribuição de valor</a:t>
              </a:r>
              <a:endParaRPr lang="pt-BR" altLang="pt-BR" b="0" dirty="0">
                <a:latin typeface="Arial" panose="020B0604020202020204" pitchFamily="34" charset="0"/>
              </a:endParaRP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1746" y="2568"/>
              <a:ext cx="134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pt-BR"/>
            </a:p>
          </p:txBody>
        </p:sp>
      </p:grpSp>
      <p:grpSp>
        <p:nvGrpSpPr>
          <p:cNvPr id="23" name="Group 15"/>
          <p:cNvGrpSpPr/>
          <p:nvPr/>
        </p:nvGrpSpPr>
        <p:grpSpPr bwMode="auto">
          <a:xfrm>
            <a:off x="4223441" y="5128875"/>
            <a:ext cx="4968879" cy="412750"/>
            <a:chOff x="1746" y="3022"/>
            <a:chExt cx="3130" cy="260"/>
          </a:xfrm>
        </p:grpSpPr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3154" y="3022"/>
              <a:ext cx="172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1pPr>
              <a:lvl2pPr marL="742950" indent="-28575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2pPr>
              <a:lvl3pPr marL="1143000" indent="-22860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3pPr>
              <a:lvl4pPr marL="1600200" indent="-22860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4pPr>
              <a:lvl5pPr marL="2057400" indent="-22860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5pPr>
              <a:lvl6pPr marL="25146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6pPr>
              <a:lvl7pPr marL="29718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7pPr>
              <a:lvl8pPr marL="34290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8pPr>
              <a:lvl9pPr marL="38862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9pPr>
            </a:lstStyle>
            <a:p>
              <a:pPr algn="l" eaLnBrk="1" hangingPunct="1"/>
              <a:r>
                <a:rPr lang="pt-BR" altLang="pt-BR" b="0" dirty="0">
                  <a:latin typeface="Arial" panose="020B0604020202020204" pitchFamily="34" charset="0"/>
                </a:rPr>
                <a:t>Atribuição de valor</a:t>
              </a:r>
              <a:endParaRPr lang="pt-BR" altLang="pt-BR" b="0" dirty="0">
                <a:latin typeface="Arial" panose="020B0604020202020204" pitchFamily="34" charset="0"/>
              </a:endParaRP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 flipH="1">
              <a:off x="1746" y="3158"/>
              <a:ext cx="134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/>
              <a:t>Nomes de variáveis em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23752" cy="4997152"/>
          </a:xfrm>
        </p:spPr>
        <p:txBody>
          <a:bodyPr/>
          <a:lstStyle/>
          <a:p>
            <a:pPr marL="548005" indent="-514350">
              <a:spcBef>
                <a:spcPts val="600"/>
              </a:spcBef>
              <a:spcAft>
                <a:spcPts val="1200"/>
              </a:spcAft>
            </a:pPr>
            <a:r>
              <a:rPr lang="pt-BR" dirty="0"/>
              <a:t>Existem algumas regras para definir os nomes de variáveis (ou identificadores):</a:t>
            </a:r>
            <a:endParaRPr lang="pt-BR" dirty="0"/>
          </a:p>
          <a:p>
            <a:pPr marL="868680" lvl="1" indent="-514350">
              <a:spcBef>
                <a:spcPts val="600"/>
              </a:spcBef>
              <a:spcAft>
                <a:spcPts val="1200"/>
              </a:spcAft>
            </a:pPr>
            <a:r>
              <a:rPr lang="pt-BR" dirty="0"/>
              <a:t>Podem começar com </a:t>
            </a:r>
            <a:r>
              <a:rPr lang="pt-BR" b="1" dirty="0">
                <a:solidFill>
                  <a:srgbClr val="0000CC"/>
                </a:solidFill>
              </a:rPr>
              <a:t>letra</a:t>
            </a:r>
            <a:r>
              <a:rPr lang="pt-BR" dirty="0"/>
              <a:t>, </a:t>
            </a:r>
            <a:r>
              <a:rPr lang="pt-BR" b="1" dirty="0">
                <a:solidFill>
                  <a:srgbClr val="0000CC"/>
                </a:solidFill>
              </a:rPr>
              <a:t>$</a:t>
            </a:r>
            <a:r>
              <a:rPr lang="pt-BR" dirty="0"/>
              <a:t> ou </a:t>
            </a:r>
            <a:r>
              <a:rPr lang="pt-BR" b="1" dirty="0">
                <a:solidFill>
                  <a:srgbClr val="0000CC"/>
                </a:solidFill>
              </a:rPr>
              <a:t>_</a:t>
            </a:r>
            <a:endParaRPr lang="pt-BR" b="1" dirty="0">
              <a:solidFill>
                <a:srgbClr val="0000CC"/>
              </a:solidFill>
            </a:endParaRPr>
          </a:p>
          <a:p>
            <a:pPr marL="868680" lvl="1" indent="-514350">
              <a:spcBef>
                <a:spcPts val="600"/>
              </a:spcBef>
              <a:spcAft>
                <a:spcPts val="1200"/>
              </a:spcAft>
            </a:pPr>
            <a:r>
              <a:rPr lang="pt-BR" b="1" dirty="0">
                <a:solidFill>
                  <a:srgbClr val="FF0000"/>
                </a:solidFill>
              </a:rPr>
              <a:t>Não</a:t>
            </a:r>
            <a:r>
              <a:rPr lang="pt-BR" dirty="0"/>
              <a:t> podem começar com </a:t>
            </a:r>
            <a:r>
              <a:rPr lang="pt-BR" b="1" dirty="0">
                <a:solidFill>
                  <a:srgbClr val="0000CC"/>
                </a:solidFill>
              </a:rPr>
              <a:t>números</a:t>
            </a:r>
            <a:endParaRPr lang="pt-BR" b="1" dirty="0">
              <a:solidFill>
                <a:srgbClr val="0000CC"/>
              </a:solidFill>
            </a:endParaRPr>
          </a:p>
          <a:p>
            <a:pPr marL="868680" lvl="1" indent="-514350">
              <a:spcBef>
                <a:spcPts val="600"/>
              </a:spcBef>
              <a:spcAft>
                <a:spcPts val="1200"/>
              </a:spcAft>
            </a:pPr>
            <a:r>
              <a:rPr lang="pt-BR" dirty="0"/>
              <a:t>É possível usar </a:t>
            </a:r>
            <a:r>
              <a:rPr lang="pt-BR" b="1" dirty="0">
                <a:solidFill>
                  <a:srgbClr val="0000CC"/>
                </a:solidFill>
              </a:rPr>
              <a:t>acentos</a:t>
            </a:r>
            <a:r>
              <a:rPr lang="pt-BR" dirty="0"/>
              <a:t> e/ou </a:t>
            </a:r>
            <a:r>
              <a:rPr lang="pt-BR" b="1" dirty="0">
                <a:solidFill>
                  <a:srgbClr val="0000CC"/>
                </a:solidFill>
              </a:rPr>
              <a:t>símbolos</a:t>
            </a:r>
            <a:endParaRPr lang="pt-BR" b="1" dirty="0">
              <a:solidFill>
                <a:srgbClr val="0000CC"/>
              </a:solidFill>
            </a:endParaRPr>
          </a:p>
          <a:p>
            <a:pPr marL="868680" lvl="1" indent="-514350">
              <a:spcBef>
                <a:spcPts val="600"/>
              </a:spcBef>
              <a:spcAft>
                <a:spcPts val="1200"/>
              </a:spcAft>
            </a:pPr>
            <a:r>
              <a:rPr lang="pt-BR" b="1" dirty="0">
                <a:solidFill>
                  <a:srgbClr val="FF0000"/>
                </a:solidFill>
              </a:rPr>
              <a:t>Não</a:t>
            </a:r>
            <a:r>
              <a:rPr lang="pt-BR" dirty="0"/>
              <a:t> podem conter </a:t>
            </a:r>
            <a:r>
              <a:rPr lang="pt-BR" b="1" dirty="0">
                <a:solidFill>
                  <a:srgbClr val="0000CC"/>
                </a:solidFill>
              </a:rPr>
              <a:t>espaços</a:t>
            </a:r>
            <a:endParaRPr lang="pt-BR" b="1" dirty="0">
              <a:solidFill>
                <a:srgbClr val="0000CC"/>
              </a:solidFill>
            </a:endParaRPr>
          </a:p>
          <a:p>
            <a:pPr marL="868680" lvl="1" indent="-514350">
              <a:spcBef>
                <a:spcPts val="600"/>
              </a:spcBef>
              <a:spcAft>
                <a:spcPts val="1200"/>
              </a:spcAft>
            </a:pPr>
            <a:r>
              <a:rPr lang="pt-BR" b="1" dirty="0">
                <a:solidFill>
                  <a:srgbClr val="FF0000"/>
                </a:solidFill>
              </a:rPr>
              <a:t>Não</a:t>
            </a:r>
            <a:r>
              <a:rPr lang="pt-BR" dirty="0"/>
              <a:t> podem ser </a:t>
            </a:r>
            <a:r>
              <a:rPr lang="pt-BR" b="1" dirty="0">
                <a:solidFill>
                  <a:srgbClr val="0000CC"/>
                </a:solidFill>
              </a:rPr>
              <a:t>palavras reservadas</a:t>
            </a:r>
            <a:r>
              <a:rPr lang="pt-BR" dirty="0"/>
              <a:t> (ex.: </a:t>
            </a:r>
            <a:r>
              <a:rPr lang="pt-BR" i="1" dirty="0" err="1"/>
              <a:t>function</a:t>
            </a:r>
            <a:r>
              <a:rPr lang="pt-BR" dirty="0"/>
              <a:t>, </a:t>
            </a:r>
            <a:r>
              <a:rPr lang="pt-BR" i="1" dirty="0" err="1"/>
              <a:t>alert</a:t>
            </a:r>
            <a:r>
              <a:rPr lang="pt-BR" dirty="0"/>
              <a:t>, </a:t>
            </a:r>
            <a:r>
              <a:rPr lang="pt-BR" i="1" dirty="0"/>
              <a:t>var</a:t>
            </a:r>
            <a:r>
              <a:rPr lang="pt-BR" dirty="0"/>
              <a:t>, </a:t>
            </a:r>
            <a:r>
              <a:rPr lang="pt-BR" i="1" dirty="0" err="1"/>
              <a:t>number</a:t>
            </a:r>
            <a:r>
              <a:rPr lang="pt-BR" dirty="0"/>
              <a:t>, etc.)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/>
              <a:t>Dicas para nomenclatura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23752" cy="4997152"/>
          </a:xfrm>
        </p:spPr>
        <p:txBody>
          <a:bodyPr/>
          <a:lstStyle/>
          <a:p>
            <a:pPr marL="548005" indent="-514350">
              <a:spcBef>
                <a:spcPts val="1200"/>
              </a:spcBef>
              <a:spcAft>
                <a:spcPts val="1200"/>
              </a:spcAft>
            </a:pPr>
            <a:r>
              <a:rPr lang="pt-BR" dirty="0"/>
              <a:t>Letras </a:t>
            </a:r>
            <a:r>
              <a:rPr lang="pt-BR" b="1" dirty="0">
                <a:solidFill>
                  <a:schemeClr val="accent1"/>
                </a:solidFill>
              </a:rPr>
              <a:t>maiúsculas</a:t>
            </a:r>
            <a:r>
              <a:rPr lang="pt-BR" dirty="0"/>
              <a:t> e </a:t>
            </a:r>
            <a:r>
              <a:rPr lang="pt-BR" b="1" dirty="0">
                <a:solidFill>
                  <a:schemeClr val="accent1"/>
                </a:solidFill>
              </a:rPr>
              <a:t>minúsculas</a:t>
            </a:r>
            <a:r>
              <a:rPr lang="pt-BR" dirty="0"/>
              <a:t> são caracteres diferentes;</a:t>
            </a:r>
            <a:endParaRPr lang="pt-BR" dirty="0"/>
          </a:p>
          <a:p>
            <a:pPr marL="548005" indent="-514350">
              <a:spcBef>
                <a:spcPts val="1200"/>
              </a:spcBef>
              <a:spcAft>
                <a:spcPts val="1200"/>
              </a:spcAft>
            </a:pPr>
            <a:r>
              <a:rPr lang="pt-BR" dirty="0"/>
              <a:t>Tente escolher </a:t>
            </a:r>
            <a:r>
              <a:rPr lang="pt-BR" b="1" dirty="0">
                <a:solidFill>
                  <a:schemeClr val="accent1"/>
                </a:solidFill>
              </a:rPr>
              <a:t>nomes coerentes </a:t>
            </a:r>
            <a:r>
              <a:rPr lang="pt-BR" dirty="0"/>
              <a:t>para as variáveis;</a:t>
            </a:r>
            <a:endParaRPr lang="pt-BR" dirty="0"/>
          </a:p>
          <a:p>
            <a:pPr marL="548005" indent="-514350">
              <a:spcBef>
                <a:spcPts val="1200"/>
              </a:spcBef>
              <a:spcAft>
                <a:spcPts val="1200"/>
              </a:spcAft>
            </a:pPr>
            <a:r>
              <a:rPr lang="pt-BR" dirty="0"/>
              <a:t>Evite se tornar um “</a:t>
            </a:r>
            <a:r>
              <a:rPr lang="pt-BR" b="1" dirty="0">
                <a:solidFill>
                  <a:schemeClr val="accent1"/>
                </a:solidFill>
              </a:rPr>
              <a:t>programador alfabeto</a:t>
            </a:r>
            <a:r>
              <a:rPr lang="pt-BR" dirty="0"/>
              <a:t>” ou um “</a:t>
            </a:r>
            <a:r>
              <a:rPr lang="pt-BR" b="1" dirty="0">
                <a:solidFill>
                  <a:schemeClr val="accent1"/>
                </a:solidFill>
              </a:rPr>
              <a:t>programador contador</a:t>
            </a:r>
            <a:r>
              <a:rPr lang="pt-BR" dirty="0"/>
              <a:t>”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/>
              <a:t>Tipos de Variáveis em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1183792" cy="4997152"/>
          </a:xfrm>
        </p:spPr>
        <p:txBody>
          <a:bodyPr/>
          <a:lstStyle/>
          <a:p>
            <a:pPr marL="548005" indent="-514350">
              <a:spcBef>
                <a:spcPts val="600"/>
              </a:spcBef>
              <a:spcAft>
                <a:spcPts val="1200"/>
              </a:spcAft>
            </a:pPr>
            <a:r>
              <a:rPr lang="pt-BR" b="1" i="1" dirty="0" err="1"/>
              <a:t>number</a:t>
            </a:r>
            <a:r>
              <a:rPr lang="pt-BR" b="1" i="1" dirty="0"/>
              <a:t> (números):</a:t>
            </a:r>
            <a:endParaRPr lang="pt-BR" b="1" i="1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15480" y="2277447"/>
            <a:ext cx="9959656" cy="403098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530225" lvl="2" indent="-379730">
              <a:spcBef>
                <a:spcPts val="60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60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idade = </a:t>
            </a: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23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60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peso = </a:t>
            </a: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65.5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60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inteiroNegativo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-3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60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realNegativo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-498.90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60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resultado = </a:t>
            </a: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 + (4*2 + 20/4) - 3</a:t>
            </a:r>
            <a:endParaRPr lang="pt-BR" sz="2800" b="1" dirty="0">
              <a:solidFill>
                <a:srgbClr val="008000"/>
              </a:solidFill>
              <a:cs typeface="Arial" panose="020B0604020202020204" pitchFamily="34" charset="0"/>
            </a:endParaRPr>
          </a:p>
          <a:p>
            <a:pPr marL="530225" lvl="2" indent="-379730">
              <a:spcBef>
                <a:spcPts val="60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/>
              <a:t>Tipos de Variáveis em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1183792" cy="4997152"/>
          </a:xfrm>
        </p:spPr>
        <p:txBody>
          <a:bodyPr/>
          <a:lstStyle/>
          <a:p>
            <a:pPr marL="548005" indent="-514350">
              <a:spcBef>
                <a:spcPts val="600"/>
              </a:spcBef>
              <a:spcAft>
                <a:spcPts val="1200"/>
              </a:spcAft>
            </a:pPr>
            <a:r>
              <a:rPr lang="pt-BR" b="1" i="1" dirty="0" err="1"/>
              <a:t>strings</a:t>
            </a:r>
            <a:r>
              <a:rPr lang="pt-BR" b="1" i="1" dirty="0"/>
              <a:t> (cadeia de caracteres):</a:t>
            </a:r>
            <a:endParaRPr lang="pt-BR" b="1" i="1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95400" y="2277447"/>
            <a:ext cx="7669067" cy="34461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3230" lvl="2" indent="-338455">
              <a:spcBef>
                <a:spcPts val="60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lvl="2" indent="-338455">
              <a:spcBef>
                <a:spcPts val="60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nome = 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`José`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lvl="2" indent="-338455">
              <a:spcBef>
                <a:spcPts val="60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endereco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`rua`</a:t>
            </a:r>
            <a:r>
              <a:rPr lang="pt-BR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 Pará`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lvl="2" indent="-338455">
              <a:spcBef>
                <a:spcPts val="60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nome = nome + 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 de Paula`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lvl="2" indent="-338455">
              <a:spcBef>
                <a:spcPts val="60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endereco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`rua a, numero ` 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pt-BR" sz="2800" b="1" dirty="0">
              <a:solidFill>
                <a:srgbClr val="008000"/>
              </a:solidFill>
              <a:cs typeface="Arial" panose="020B0604020202020204" pitchFamily="34" charset="0"/>
            </a:endParaRPr>
          </a:p>
          <a:p>
            <a:pPr marL="443230" lvl="2" indent="-338455">
              <a:spcBef>
                <a:spcPts val="60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6" name="Group 4"/>
          <p:cNvGrpSpPr/>
          <p:nvPr/>
        </p:nvGrpSpPr>
        <p:grpSpPr bwMode="auto">
          <a:xfrm>
            <a:off x="8103329" y="3526656"/>
            <a:ext cx="3418773" cy="412750"/>
            <a:chOff x="1680" y="3022"/>
            <a:chExt cx="2789" cy="260"/>
          </a:xfrm>
        </p:grpSpPr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2699" y="3022"/>
              <a:ext cx="177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1pPr>
              <a:lvl2pPr marL="742950" indent="-28575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2pPr>
              <a:lvl3pPr marL="1143000" indent="-22860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3pPr>
              <a:lvl4pPr marL="1600200" indent="-22860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4pPr>
              <a:lvl5pPr marL="2057400" indent="-22860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5pPr>
              <a:lvl6pPr marL="25146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6pPr>
              <a:lvl7pPr marL="29718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7pPr>
              <a:lvl8pPr marL="34290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8pPr>
              <a:lvl9pPr marL="38862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9pPr>
            </a:lstStyle>
            <a:p>
              <a:pPr algn="l" eaLnBrk="1" hangingPunct="1"/>
              <a:r>
                <a:rPr lang="pt-BR" altLang="pt-BR" b="0" dirty="0">
                  <a:latin typeface="Arial" panose="020B0604020202020204" pitchFamily="34" charset="0"/>
                </a:rPr>
                <a:t>Concatenação</a:t>
              </a:r>
              <a:endParaRPr lang="pt-BR" altLang="pt-BR" b="0" dirty="0">
                <a:latin typeface="Arial" panose="020B0604020202020204" pitchFamily="34" charset="0"/>
              </a:endParaRPr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 flipH="1" flipV="1">
              <a:off x="1680" y="3158"/>
              <a:ext cx="97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pt-BR" dirty="0"/>
            </a:p>
          </p:txBody>
        </p:sp>
      </p:grpSp>
      <p:grpSp>
        <p:nvGrpSpPr>
          <p:cNvPr id="28" name="Group 7"/>
          <p:cNvGrpSpPr/>
          <p:nvPr/>
        </p:nvGrpSpPr>
        <p:grpSpPr bwMode="auto">
          <a:xfrm>
            <a:off x="8103328" y="4077072"/>
            <a:ext cx="3418773" cy="412750"/>
            <a:chOff x="1680" y="3022"/>
            <a:chExt cx="2789" cy="260"/>
          </a:xfrm>
        </p:grpSpPr>
        <p:sp>
          <p:nvSpPr>
            <p:cNvPr id="29" name="Text Box 8"/>
            <p:cNvSpPr txBox="1">
              <a:spLocks noChangeArrowheads="1"/>
            </p:cNvSpPr>
            <p:nvPr/>
          </p:nvSpPr>
          <p:spPr bwMode="auto">
            <a:xfrm>
              <a:off x="2699" y="3022"/>
              <a:ext cx="177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1pPr>
              <a:lvl2pPr marL="742950" indent="-28575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2pPr>
              <a:lvl3pPr marL="1143000" indent="-22860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3pPr>
              <a:lvl4pPr marL="1600200" indent="-22860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4pPr>
              <a:lvl5pPr marL="2057400" indent="-22860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5pPr>
              <a:lvl6pPr marL="25146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6pPr>
              <a:lvl7pPr marL="29718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7pPr>
              <a:lvl8pPr marL="34290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8pPr>
              <a:lvl9pPr marL="38862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9pPr>
            </a:lstStyle>
            <a:p>
              <a:pPr algn="l" eaLnBrk="1" hangingPunct="1"/>
              <a:r>
                <a:rPr lang="pt-BR" altLang="pt-BR" b="0" dirty="0">
                  <a:latin typeface="Arial" panose="020B0604020202020204" pitchFamily="34" charset="0"/>
                </a:rPr>
                <a:t>Concatenação</a:t>
              </a:r>
              <a:endParaRPr lang="pt-BR" altLang="pt-BR" b="0" dirty="0">
                <a:latin typeface="Arial" panose="020B0604020202020204" pitchFamily="34" charset="0"/>
              </a:endParaRPr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 flipH="1">
              <a:off x="1680" y="3158"/>
              <a:ext cx="97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pt-BR" dirty="0"/>
            </a:p>
          </p:txBody>
        </p:sp>
      </p:grpSp>
      <p:grpSp>
        <p:nvGrpSpPr>
          <p:cNvPr id="31" name="Group 10"/>
          <p:cNvGrpSpPr/>
          <p:nvPr/>
        </p:nvGrpSpPr>
        <p:grpSpPr bwMode="auto">
          <a:xfrm>
            <a:off x="8103344" y="4653136"/>
            <a:ext cx="3972247" cy="968376"/>
            <a:chOff x="1746" y="3171"/>
            <a:chExt cx="3243" cy="610"/>
          </a:xfrm>
        </p:grpSpPr>
        <p:sp>
          <p:nvSpPr>
            <p:cNvPr id="32" name="Text Box 11"/>
            <p:cNvSpPr txBox="1">
              <a:spLocks noChangeArrowheads="1"/>
            </p:cNvSpPr>
            <p:nvPr/>
          </p:nvSpPr>
          <p:spPr bwMode="auto">
            <a:xfrm>
              <a:off x="2700" y="3171"/>
              <a:ext cx="228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1pPr>
              <a:lvl2pPr marL="742950" indent="-28575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2pPr>
              <a:lvl3pPr marL="1143000" indent="-22860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3pPr>
              <a:lvl4pPr marL="1600200" indent="-22860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4pPr>
              <a:lvl5pPr marL="2057400" indent="-22860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5pPr>
              <a:lvl6pPr marL="25146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6pPr>
              <a:lvl7pPr marL="29718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7pPr>
              <a:lvl8pPr marL="34290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8pPr>
              <a:lvl9pPr marL="38862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9pPr>
            </a:lstStyle>
            <a:p>
              <a:pPr algn="l" eaLnBrk="1" hangingPunct="1"/>
              <a:r>
                <a:rPr lang="pt-BR" altLang="pt-BR" sz="2200" b="0" dirty="0">
                  <a:latin typeface="Arial" panose="020B0604020202020204" pitchFamily="34" charset="0"/>
                </a:rPr>
                <a:t>Concatenação com </a:t>
              </a:r>
              <a:br>
                <a:rPr lang="pt-BR" altLang="pt-BR" sz="2200" b="0" dirty="0">
                  <a:latin typeface="Arial" panose="020B0604020202020204" pitchFamily="34" charset="0"/>
                </a:rPr>
              </a:br>
              <a:r>
                <a:rPr lang="pt-BR" altLang="pt-BR" sz="2200" b="0" dirty="0">
                  <a:latin typeface="Arial" panose="020B0604020202020204" pitchFamily="34" charset="0"/>
                </a:rPr>
                <a:t>conversão numérica </a:t>
              </a:r>
              <a:br>
                <a:rPr lang="pt-BR" altLang="pt-BR" sz="2200" b="0" dirty="0">
                  <a:latin typeface="Arial" panose="020B0604020202020204" pitchFamily="34" charset="0"/>
                </a:rPr>
              </a:br>
              <a:r>
                <a:rPr lang="pt-BR" altLang="pt-BR" sz="2200" b="0" dirty="0">
                  <a:latin typeface="Arial" panose="020B0604020202020204" pitchFamily="34" charset="0"/>
                </a:rPr>
                <a:t>implícita.</a:t>
              </a:r>
              <a:endParaRPr lang="pt-BR" altLang="pt-BR" sz="2200" b="0" dirty="0">
                <a:latin typeface="Arial" panose="020B0604020202020204" pitchFamily="34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 flipH="1">
              <a:off x="1746" y="3339"/>
              <a:ext cx="90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/>
              <a:t>Tipos de Variáveis em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1183792" cy="4997152"/>
          </a:xfrm>
        </p:spPr>
        <p:txBody>
          <a:bodyPr/>
          <a:lstStyle/>
          <a:p>
            <a:pPr marL="548005" indent="-514350">
              <a:spcBef>
                <a:spcPts val="600"/>
              </a:spcBef>
              <a:spcAft>
                <a:spcPts val="1200"/>
              </a:spcAft>
            </a:pPr>
            <a:r>
              <a:rPr lang="pt-BR" b="1" i="1" dirty="0" err="1"/>
              <a:t>boolean</a:t>
            </a:r>
            <a:r>
              <a:rPr lang="pt-BR" b="1" i="1" dirty="0"/>
              <a:t> (Lógicos ou booleanos)</a:t>
            </a:r>
            <a:r>
              <a:rPr lang="pt-BR" dirty="0"/>
              <a:t>: </a:t>
            </a:r>
            <a:r>
              <a:rPr lang="pt-BR" b="1" i="1" dirty="0" err="1">
                <a:solidFill>
                  <a:srgbClr val="0000CC"/>
                </a:solidFill>
              </a:rPr>
              <a:t>true</a:t>
            </a:r>
            <a:r>
              <a:rPr lang="pt-BR" dirty="0"/>
              <a:t> ou </a:t>
            </a:r>
            <a:r>
              <a:rPr lang="pt-BR" b="1" i="1" dirty="0">
                <a:solidFill>
                  <a:srgbClr val="0000CC"/>
                </a:solidFill>
              </a:rPr>
              <a:t>false</a:t>
            </a:r>
            <a:endParaRPr lang="pt-BR" b="1" i="1" dirty="0">
              <a:solidFill>
                <a:srgbClr val="0000CC"/>
              </a:solidFill>
            </a:endParaRPr>
          </a:p>
          <a:p>
            <a:pPr marL="548005" indent="-514350">
              <a:spcBef>
                <a:spcPts val="600"/>
              </a:spcBef>
              <a:spcAft>
                <a:spcPts val="1200"/>
              </a:spcAft>
            </a:pPr>
            <a:r>
              <a:rPr lang="pt-BR" b="1" i="1" dirty="0" err="1"/>
              <a:t>undefined</a:t>
            </a:r>
            <a:r>
              <a:rPr lang="pt-BR" dirty="0"/>
              <a:t>: representa o conteúdo de variáveis não iniciadas</a:t>
            </a:r>
            <a:endParaRPr lang="pt-BR" dirty="0"/>
          </a:p>
          <a:p>
            <a:pPr marL="548005" indent="-514350">
              <a:spcBef>
                <a:spcPts val="600"/>
              </a:spcBef>
              <a:spcAft>
                <a:spcPts val="1200"/>
              </a:spcAft>
            </a:pPr>
            <a:r>
              <a:rPr lang="pt-BR" b="1" i="1" dirty="0" err="1"/>
              <a:t>null</a:t>
            </a:r>
            <a:r>
              <a:rPr lang="pt-BR" dirty="0"/>
              <a:t>: representa o não valor, ou seja a inexistência de valor associado a uma variável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839416" y="3849550"/>
            <a:ext cx="5688632" cy="286131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530225" lvl="2" indent="-379730">
              <a:spcBef>
                <a:spcPts val="60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60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aprovado = </a:t>
            </a:r>
            <a:r>
              <a:rPr lang="pt-BR" sz="28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60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var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nota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60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nota = </a:t>
            </a:r>
            <a:r>
              <a:rPr lang="pt-BR" sz="28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60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8" name="Group 4"/>
          <p:cNvGrpSpPr/>
          <p:nvPr/>
        </p:nvGrpSpPr>
        <p:grpSpPr bwMode="auto">
          <a:xfrm>
            <a:off x="5979608" y="4566304"/>
            <a:ext cx="3763252" cy="412750"/>
            <a:chOff x="1219" y="3022"/>
            <a:chExt cx="3329" cy="260"/>
          </a:xfrm>
        </p:grpSpPr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2699" y="3022"/>
              <a:ext cx="1849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1pPr>
              <a:lvl2pPr marL="742950" indent="-28575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2pPr>
              <a:lvl3pPr marL="1143000" indent="-22860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3pPr>
              <a:lvl4pPr marL="1600200" indent="-22860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4pPr>
              <a:lvl5pPr marL="2057400" indent="-22860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5pPr>
              <a:lvl6pPr marL="25146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6pPr>
              <a:lvl7pPr marL="29718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7pPr>
              <a:lvl8pPr marL="34290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8pPr>
              <a:lvl9pPr marL="38862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9pPr>
            </a:lstStyle>
            <a:p>
              <a:pPr algn="l" eaLnBrk="1" hangingPunct="1"/>
              <a:r>
                <a:rPr lang="pt-BR" altLang="pt-BR" b="0" dirty="0">
                  <a:latin typeface="Arial" panose="020B0604020202020204" pitchFamily="34" charset="0"/>
                </a:rPr>
                <a:t>Variável Lógica</a:t>
              </a:r>
              <a:endParaRPr lang="pt-BR" altLang="pt-BR" b="0" dirty="0">
                <a:latin typeface="Arial" panose="020B0604020202020204" pitchFamily="34" charset="0"/>
              </a:endParaRPr>
            </a:p>
          </p:txBody>
        </p:sp>
        <p:sp>
          <p:nvSpPr>
            <p:cNvPr id="20" name="Line 6"/>
            <p:cNvSpPr>
              <a:spLocks noChangeShapeType="1"/>
            </p:cNvSpPr>
            <p:nvPr/>
          </p:nvSpPr>
          <p:spPr bwMode="auto">
            <a:xfrm flipH="1" flipV="1">
              <a:off x="1219" y="3158"/>
              <a:ext cx="143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pt-BR" dirty="0"/>
            </a:p>
          </p:txBody>
        </p:sp>
      </p:grpSp>
      <p:grpSp>
        <p:nvGrpSpPr>
          <p:cNvPr id="21" name="Group 7"/>
          <p:cNvGrpSpPr/>
          <p:nvPr/>
        </p:nvGrpSpPr>
        <p:grpSpPr bwMode="auto">
          <a:xfrm>
            <a:off x="5983696" y="5116720"/>
            <a:ext cx="5976664" cy="412750"/>
            <a:chOff x="1219" y="3022"/>
            <a:chExt cx="5287" cy="260"/>
          </a:xfrm>
        </p:grpSpPr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2699" y="3022"/>
              <a:ext cx="3807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1pPr>
              <a:lvl2pPr marL="742950" indent="-28575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2pPr>
              <a:lvl3pPr marL="1143000" indent="-22860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3pPr>
              <a:lvl4pPr marL="1600200" indent="-22860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4pPr>
              <a:lvl5pPr marL="2057400" indent="-22860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5pPr>
              <a:lvl6pPr marL="25146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6pPr>
              <a:lvl7pPr marL="29718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7pPr>
              <a:lvl8pPr marL="34290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8pPr>
              <a:lvl9pPr marL="38862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9pPr>
            </a:lstStyle>
            <a:p>
              <a:pPr algn="l" eaLnBrk="1" hangingPunct="1"/>
              <a:r>
                <a:rPr lang="pt-BR" altLang="pt-BR" b="0" dirty="0">
                  <a:latin typeface="Arial" panose="020B0604020202020204" pitchFamily="34" charset="0"/>
                </a:rPr>
                <a:t>Variável indefinida (não iniciada)</a:t>
              </a:r>
              <a:endParaRPr lang="pt-BR" altLang="pt-BR" b="0" dirty="0">
                <a:latin typeface="Arial" panose="020B0604020202020204" pitchFamily="34" charset="0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H="1">
              <a:off x="1219" y="3158"/>
              <a:ext cx="143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pt-BR"/>
            </a:p>
          </p:txBody>
        </p:sp>
      </p:grpSp>
      <p:grpSp>
        <p:nvGrpSpPr>
          <p:cNvPr id="24" name="Group 10"/>
          <p:cNvGrpSpPr/>
          <p:nvPr/>
        </p:nvGrpSpPr>
        <p:grpSpPr bwMode="auto">
          <a:xfrm>
            <a:off x="5951984" y="5692791"/>
            <a:ext cx="4961114" cy="409576"/>
            <a:chOff x="1285" y="3171"/>
            <a:chExt cx="4392" cy="258"/>
          </a:xfrm>
        </p:grpSpPr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2824" y="3171"/>
              <a:ext cx="2853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1pPr>
              <a:lvl2pPr marL="742950" indent="-28575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2pPr>
              <a:lvl3pPr marL="1143000" indent="-22860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3pPr>
              <a:lvl4pPr marL="1600200" indent="-22860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4pPr>
              <a:lvl5pPr marL="2057400" indent="-228600" algn="r" eaLnBrk="0" hangingPunct="0">
                <a:lnSpc>
                  <a:spcPct val="86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5pPr>
              <a:lvl6pPr marL="25146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6pPr>
              <a:lvl7pPr marL="29718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7pPr>
              <a:lvl8pPr marL="34290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8pPr>
              <a:lvl9pPr marL="3886200" indent="-228600" algn="r" defTabSz="449580" eaLnBrk="0" fontAlgn="base" hangingPunct="0">
                <a:lnSpc>
                  <a:spcPct val="8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b="1">
                  <a:solidFill>
                    <a:schemeClr val="tx1"/>
                  </a:solidFill>
                  <a:latin typeface="Arial Unicode MS" pitchFamily="34" charset="-128"/>
                </a:defRPr>
              </a:lvl9pPr>
            </a:lstStyle>
            <a:p>
              <a:pPr algn="l" eaLnBrk="1" hangingPunct="1"/>
              <a:r>
                <a:rPr lang="pt-BR" altLang="pt-BR" b="0" dirty="0">
                  <a:latin typeface="Arial" panose="020B0604020202020204" pitchFamily="34" charset="0"/>
                </a:rPr>
                <a:t>Variável do tipo </a:t>
              </a:r>
              <a:r>
                <a:rPr lang="pt-BR" altLang="pt-BR" b="0" i="1" dirty="0">
                  <a:latin typeface="Arial" panose="020B0604020202020204" pitchFamily="34" charset="0"/>
                </a:rPr>
                <a:t>Object</a:t>
              </a:r>
              <a:endParaRPr lang="pt-BR" altLang="pt-BR" b="0" i="1" dirty="0">
                <a:latin typeface="Arial" panose="020B0604020202020204" pitchFamily="34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 flipH="1">
              <a:off x="1285" y="3312"/>
              <a:ext cx="143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/>
              <a:t>Tipos de Variáveis em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1183792" cy="4997152"/>
          </a:xfrm>
        </p:spPr>
        <p:txBody>
          <a:bodyPr/>
          <a:lstStyle/>
          <a:p>
            <a:pPr marL="548005" indent="-514350">
              <a:spcBef>
                <a:spcPts val="600"/>
              </a:spcBef>
              <a:spcAft>
                <a:spcPts val="1200"/>
              </a:spcAft>
            </a:pPr>
            <a:r>
              <a:rPr lang="pt-BR" dirty="0" err="1"/>
              <a:t>JavaScript</a:t>
            </a:r>
            <a:r>
              <a:rPr lang="pt-BR" dirty="0"/>
              <a:t> é uma linguagem de tipagem fraca e dinâmica...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15480" y="2421463"/>
            <a:ext cx="9793088" cy="403098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530225" lvl="2" indent="-379730">
              <a:spcBef>
                <a:spcPts val="60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379730">
              <a:spcBef>
                <a:spcPts val="60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var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x; </a:t>
            </a:r>
            <a: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x é um tipo indefinido</a:t>
            </a:r>
            <a:endParaRPr lang="pt-BR" sz="28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530225" lvl="2" indent="-379730">
              <a:spcBef>
                <a:spcPts val="60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x = 5; </a:t>
            </a:r>
            <a: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x é um número</a:t>
            </a:r>
            <a:endParaRPr lang="pt-BR" sz="28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530225" lvl="2" indent="-379730">
              <a:spcBef>
                <a:spcPts val="60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x = 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`João`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x é uma </a:t>
            </a:r>
            <a:r>
              <a:rPr lang="pt-BR" sz="2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endParaRPr lang="pt-BR" sz="28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530225" lvl="2" indent="-379730">
              <a:spcBef>
                <a:spcPts val="60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x = </a:t>
            </a:r>
            <a:r>
              <a:rPr lang="pt-BR" sz="28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x é um valor lógico</a:t>
            </a:r>
            <a:endParaRPr lang="pt-BR" sz="28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530225" lvl="2" indent="-379730">
              <a:spcBef>
                <a:spcPts val="60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x = </a:t>
            </a:r>
            <a:r>
              <a:rPr lang="pt-BR" sz="28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x é nulo</a:t>
            </a:r>
            <a:endParaRPr lang="pt-BR" sz="28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530225" lvl="2" indent="-379730">
              <a:spcBef>
                <a:spcPts val="600"/>
              </a:spcBef>
              <a:spcAft>
                <a:spcPts val="60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/>
              <a:t>Tipos de Variáveis em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751744" cy="4997152"/>
          </a:xfrm>
        </p:spPr>
        <p:txBody>
          <a:bodyPr/>
          <a:lstStyle/>
          <a:p>
            <a:pPr marL="548005" indent="-514350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Para saber qual é o tipo de uma determinada variável utilize a função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typeof()</a:t>
            </a:r>
            <a:r>
              <a:rPr lang="pt-BR" dirty="0"/>
              <a:t>:</a:t>
            </a:r>
            <a:endParaRPr lang="pt-BR" altLang="pt-BR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altLang="pt-BR" dirty="0"/>
              <a:t>Ex</a:t>
            </a:r>
            <a:r>
              <a:rPr lang="pt-BR" dirty="0"/>
              <a:t>emplo:</a:t>
            </a:r>
            <a:endParaRPr lang="pt-BR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sz="4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Este exemplo, a função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typeof()</a:t>
            </a:r>
            <a:r>
              <a:rPr lang="pt-BR" dirty="0"/>
              <a:t> exibirá na tela a seguinte mensagem:</a:t>
            </a:r>
            <a:endParaRPr lang="pt-BR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b="1" dirty="0">
                <a:latin typeface="Consolas" panose="020B0609020204030204" pitchFamily="49" charset="0"/>
              </a:rPr>
              <a:t>	</a:t>
            </a:r>
            <a:r>
              <a:rPr lang="pt-BR" b="1" dirty="0" err="1">
                <a:latin typeface="Consolas" panose="020B0609020204030204" pitchFamily="49" charset="0"/>
              </a:rPr>
              <a:t>string</a:t>
            </a:r>
            <a:endParaRPr lang="pt-BR" b="1" dirty="0">
              <a:latin typeface="Consolas" panose="020B0609020204030204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932800" y="3185100"/>
            <a:ext cx="6899504" cy="181483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530225" lvl="2" indent="-425450">
              <a:spcBef>
                <a:spcPts val="0"/>
              </a:spcBef>
              <a:spcAft>
                <a:spcPts val="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425450">
              <a:spcBef>
                <a:spcPts val="0"/>
              </a:spcBef>
              <a:spcAft>
                <a:spcPts val="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var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`Maria`</a:t>
            </a:r>
            <a:endParaRPr lang="en-US" sz="2800" b="1" dirty="0">
              <a:solidFill>
                <a:srgbClr val="FF33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425450">
              <a:spcBef>
                <a:spcPts val="0"/>
              </a:spcBef>
              <a:spcAft>
                <a:spcPts val="0"/>
              </a:spcAft>
              <a:buSzPct val="60000"/>
              <a:buFont typeface="Segoe Print" panose="02000600000000000000" charset="0"/>
              <a:buAutoNum type="arabicPeriod"/>
            </a:pPr>
            <a:r>
              <a:rPr lang="en-US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8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pt-BR" altLang="en-US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pt-BR" altLang="en-US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0225" lvl="2" indent="-425450">
              <a:spcBef>
                <a:spcPts val="0"/>
              </a:spcBef>
              <a:spcAft>
                <a:spcPts val="0"/>
              </a:spcAft>
              <a:buSzPct val="60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679736" cy="4997152"/>
          </a:xfrm>
        </p:spPr>
        <p:txBody>
          <a:bodyPr/>
          <a:lstStyle/>
          <a:p>
            <a:pPr marL="548005" indent="-514350">
              <a:spcBef>
                <a:spcPts val="1200"/>
              </a:spcBef>
              <a:spcAft>
                <a:spcPts val="1800"/>
              </a:spcAft>
            </a:pPr>
            <a:r>
              <a:rPr lang="pt-BR" dirty="0"/>
              <a:t>É uma linguagem de </a:t>
            </a:r>
            <a:r>
              <a:rPr lang="pt-BR" i="1" dirty="0"/>
              <a:t>script</a:t>
            </a:r>
            <a:r>
              <a:rPr lang="pt-BR" dirty="0"/>
              <a:t> utilizada para a criação de </a:t>
            </a:r>
            <a:r>
              <a:rPr lang="pt-BR" i="1" dirty="0"/>
              <a:t>scripts</a:t>
            </a:r>
            <a:r>
              <a:rPr lang="pt-BR" dirty="0"/>
              <a:t> (blocos de códigos) que permite interatividade nas páginas web;</a:t>
            </a:r>
            <a:endParaRPr lang="pt-BR" dirty="0"/>
          </a:p>
          <a:p>
            <a:pPr marL="548005" indent="-514350">
              <a:spcBef>
                <a:spcPts val="1200"/>
              </a:spcBef>
              <a:spcAft>
                <a:spcPts val="1800"/>
              </a:spcAft>
            </a:pPr>
            <a:r>
              <a:rPr lang="pt-BR" dirty="0"/>
              <a:t>Pode ser incluída na página HTML e interpretada pelo navegador;</a:t>
            </a:r>
            <a:endParaRPr lang="pt-BR" dirty="0"/>
          </a:p>
          <a:p>
            <a:pPr marL="548005" indent="-514350">
              <a:spcBef>
                <a:spcPts val="1200"/>
              </a:spcBef>
              <a:spcAft>
                <a:spcPts val="1800"/>
              </a:spcAft>
            </a:pPr>
            <a:r>
              <a:rPr lang="pt-BR" dirty="0"/>
              <a:t>Pode ser executada no servidor (</a:t>
            </a:r>
            <a:r>
              <a:rPr lang="pt-BR" dirty="0" err="1"/>
              <a:t>NodeJS</a:t>
            </a:r>
            <a:r>
              <a:rPr lang="pt-BR" dirty="0"/>
              <a:t>);</a:t>
            </a:r>
            <a:endParaRPr lang="pt-BR" dirty="0"/>
          </a:p>
          <a:p>
            <a:pPr marL="548005" indent="-514350">
              <a:spcBef>
                <a:spcPts val="1200"/>
              </a:spcBef>
              <a:spcAft>
                <a:spcPts val="1800"/>
              </a:spcAft>
            </a:pPr>
            <a:r>
              <a:rPr lang="pt-BR" dirty="0"/>
              <a:t>É simples, porém pode-se criar aplicações complexas e criativas.</a:t>
            </a: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Definição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Variáveis em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b="1" dirty="0"/>
              <a:t>Função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  <a:sym typeface="+mn-ea"/>
              </a:rPr>
              <a:t>typeof() </a:t>
            </a:r>
            <a:r>
              <a:rPr lang="pt-BR" dirty="0"/>
              <a:t>e</a:t>
            </a:r>
            <a:r>
              <a:rPr lang="pt-BR" b="1" dirty="0"/>
              <a:t> operador </a:t>
            </a:r>
            <a:r>
              <a:rPr lang="pt-BR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typeof</a:t>
            </a:r>
            <a:endParaRPr lang="pt-BR" b="1" dirty="0">
              <a:solidFill>
                <a:srgbClr val="0000CC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pt-BR" dirty="0"/>
              <a:t>Retorna o tipo de uma variável</a:t>
            </a:r>
            <a:endParaRPr lang="pt-BR" dirty="0"/>
          </a:p>
          <a:p>
            <a:pPr lvl="1">
              <a:spcBef>
                <a:spcPts val="0"/>
              </a:spcBef>
            </a:pPr>
            <a:r>
              <a:rPr lang="pt-BR" dirty="0"/>
              <a:t>Exemplo: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90357-B64D-4E4C-ADED-1648E2FB294E}" type="slidenum">
              <a:rPr lang="pt-BR" smtClean="0"/>
            </a:fld>
            <a:endParaRPr lang="pt-BR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816863" y="2983936"/>
          <a:ext cx="10679737" cy="365141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6530217"/>
                <a:gridCol w="4149520"/>
              </a:tblGrid>
              <a:tr h="53030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RETORNO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530305">
                <a:tc>
                  <a:txBody>
                    <a:bodyPr/>
                    <a:lstStyle/>
                    <a:p>
                      <a:pPr marL="889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pt-BR" sz="2800" b="1" dirty="0" err="1">
                          <a:solidFill>
                            <a:srgbClr val="CC006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typeof</a:t>
                      </a:r>
                      <a:r>
                        <a:rPr lang="pt-BR" altLang="en-US" sz="2800" b="1" dirty="0" err="1">
                          <a:solidFill>
                            <a:srgbClr val="CC006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pt-BR" sz="2800" b="1" dirty="0">
                          <a:solidFill>
                            <a:srgbClr val="FF33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`</a:t>
                      </a:r>
                      <a:r>
                        <a:rPr kumimoji="0" lang="pt-B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Olá</a:t>
                      </a:r>
                      <a:r>
                        <a:rPr lang="pt-BR" sz="2800" b="1" dirty="0">
                          <a:solidFill>
                            <a:srgbClr val="FF33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`</a:t>
                      </a:r>
                      <a:r>
                        <a:rPr lang="pt-BR" altLang="en-US" sz="2800" b="1" dirty="0">
                          <a:solidFill>
                            <a:srgbClr val="CC006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+mn-ea"/>
                        </a:rPr>
                        <a:t>);</a:t>
                      </a:r>
                      <a:endParaRPr kumimoji="0" lang="pt-BR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pt-BR" sz="28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889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pt-BR" sz="2800" b="1" dirty="0" err="1">
                          <a:solidFill>
                            <a:srgbClr val="CC006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typeof</a:t>
                      </a:r>
                      <a:r>
                        <a:rPr lang="pt-BR" altLang="en-US" sz="2800" b="1" dirty="0" err="1">
                          <a:solidFill>
                            <a:srgbClr val="CC006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pt-BR" sz="2800" b="1" dirty="0">
                          <a:latin typeface="Consolas" panose="020B0609020204030204" pitchFamily="49" charset="0"/>
                        </a:rPr>
                        <a:t>30</a:t>
                      </a:r>
                      <a:r>
                        <a:rPr lang="pt-BR" altLang="en-US" sz="2800" b="1" dirty="0">
                          <a:solidFill>
                            <a:srgbClr val="CC006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+mn-ea"/>
                        </a:rPr>
                        <a:t>)</a:t>
                      </a:r>
                      <a:endParaRPr kumimoji="0" lang="pt-BR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  <a:endParaRPr lang="pt-BR" sz="28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marL="889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pt-BR" sz="2800" b="1" dirty="0" err="1">
                          <a:solidFill>
                            <a:srgbClr val="CC006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typeof</a:t>
                      </a:r>
                      <a:r>
                        <a:rPr lang="en-US" altLang="pt-BR" sz="2800" b="1" dirty="0">
                          <a:solidFill>
                            <a:srgbClr val="CC006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BR" sz="2800" b="1" dirty="0">
                          <a:latin typeface="Consolas" panose="020B0609020204030204" pitchFamily="49" charset="0"/>
                        </a:rPr>
                        <a:t>40.58;</a:t>
                      </a:r>
                      <a:endParaRPr kumimoji="0" lang="pt-BR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  <a:endParaRPr lang="pt-BR" sz="28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889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pt-BR" sz="2800" b="1" dirty="0" err="1">
                          <a:solidFill>
                            <a:srgbClr val="CC006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typeof</a:t>
                      </a:r>
                      <a:r>
                        <a:rPr lang="en-US" altLang="pt-BR" sz="2800" b="1" dirty="0">
                          <a:solidFill>
                            <a:srgbClr val="CC006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pt-BR" sz="2800" b="1" dirty="0">
                          <a:solidFill>
                            <a:srgbClr val="FF33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`</a:t>
                      </a:r>
                      <a:r>
                        <a:rPr kumimoji="0" lang="pt-B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6.5</a:t>
                      </a:r>
                      <a:r>
                        <a:rPr lang="pt-BR" sz="2800" b="1" dirty="0">
                          <a:solidFill>
                            <a:srgbClr val="FF33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`</a:t>
                      </a:r>
                      <a:endParaRPr kumimoji="0" lang="pt-BR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endParaRPr lang="pt-BR" sz="28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889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pt-BR" sz="2800" b="1" dirty="0" err="1">
                          <a:solidFill>
                            <a:srgbClr val="CC006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typeof</a:t>
                      </a:r>
                      <a:r>
                        <a:rPr lang="pt-BR" altLang="en-US" sz="2800" b="1" dirty="0" err="1">
                          <a:solidFill>
                            <a:srgbClr val="CC006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pt-BR" altLang="pt-BR" sz="2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true</a:t>
                      </a:r>
                      <a:r>
                        <a:rPr lang="pt-BR" altLang="en-US" sz="2800" b="1" dirty="0">
                          <a:solidFill>
                            <a:srgbClr val="CC006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  <a:sym typeface="+mn-ea"/>
                        </a:rPr>
                        <a:t>)</a:t>
                      </a:r>
                      <a:endParaRPr kumimoji="0" lang="pt-BR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endParaRPr lang="pt-BR" sz="28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080">
                <a:tc>
                  <a:txBody>
                    <a:bodyPr/>
                    <a:lstStyle/>
                    <a:p>
                      <a:pPr marL="889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pt-BR" sz="2800" b="1" dirty="0" err="1">
                          <a:solidFill>
                            <a:srgbClr val="CC006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typeof</a:t>
                      </a:r>
                      <a:r>
                        <a:rPr lang="en-US" altLang="pt-BR" sz="2800" b="1" dirty="0">
                          <a:solidFill>
                            <a:srgbClr val="CC006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pt-BR" altLang="pt-BR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[]</a:t>
                      </a:r>
                      <a:endParaRPr kumimoji="0" lang="pt-BR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  <a:endParaRPr lang="pt-BR" sz="28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/>
              <a:t>Transformação explícita de tipos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97152"/>
          </a:xfrm>
        </p:spPr>
        <p:txBody>
          <a:bodyPr/>
          <a:lstStyle/>
          <a:p>
            <a:pPr marL="548005" indent="-51435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Convertendo uma variável </a:t>
            </a:r>
            <a:r>
              <a:rPr lang="pt-BR" dirty="0" err="1"/>
              <a:t>string</a:t>
            </a:r>
            <a:r>
              <a:rPr lang="pt-BR" dirty="0"/>
              <a:t> para numérica:</a:t>
            </a:r>
            <a:endParaRPr lang="pt-BR" b="1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427928" y="2360781"/>
            <a:ext cx="9649072" cy="250837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354330" indent="-249555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354330" indent="-249555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   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var </a:t>
            </a:r>
            <a:r>
              <a:rPr lang="pt-BR" sz="2800" b="1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nro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= </a:t>
            </a:r>
            <a:r>
              <a:rPr lang="pt-BR" sz="2800" b="1" dirty="0" err="1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Number.parseInt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6.5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)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;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// 6 </a:t>
            </a:r>
            <a:endParaRPr lang="pt-BR" sz="2800" b="1" i="1" dirty="0">
              <a:solidFill>
                <a:schemeClr val="bg1">
                  <a:lumMod val="50000"/>
                </a:schemeClr>
              </a:solidFill>
              <a:ea typeface="Calibri" panose="020F0502020204030204"/>
              <a:cs typeface="Arial" panose="020B0604020202020204" pitchFamily="34" charset="0"/>
            </a:endParaRPr>
          </a:p>
          <a:p>
            <a:pPr marL="354330" indent="-249555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   </a:t>
            </a:r>
            <a:r>
              <a:rPr lang="pt-BR" sz="2800" b="1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nro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= </a:t>
            </a:r>
            <a:r>
              <a:rPr lang="pt-BR" sz="2800" b="1" dirty="0" err="1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Number.parseFloat</a:t>
            </a:r>
            <a:r>
              <a:rPr lang="pt-BR" sz="2800" b="1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(</a:t>
            </a:r>
            <a:r>
              <a:rPr lang="pt-BR" sz="2800" b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800" b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6</a:t>
            </a:r>
            <a:r>
              <a:rPr lang="pt-BR" sz="2800" b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800" b="1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)</a:t>
            </a:r>
            <a:r>
              <a:rPr lang="pt-BR" sz="28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; </a:t>
            </a:r>
            <a:r>
              <a:rPr lang="pt-BR" sz="28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// 6.0</a:t>
            </a:r>
            <a:endParaRPr lang="pt-BR" sz="2800" b="1" i="1" dirty="0">
              <a:solidFill>
                <a:schemeClr val="bg1">
                  <a:lumMod val="50000"/>
                </a:schemeClr>
              </a:solidFill>
              <a:ea typeface="Calibri" panose="020F0502020204030204"/>
              <a:cs typeface="Arial" panose="020B0604020202020204" pitchFamily="34" charset="0"/>
            </a:endParaRPr>
          </a:p>
          <a:p>
            <a:pPr marL="354330" indent="-249555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tângulo: Cantos Arredondados 6"/>
          <p:cNvSpPr/>
          <p:nvPr/>
        </p:nvSpPr>
        <p:spPr>
          <a:xfrm>
            <a:off x="1242246" y="5373216"/>
            <a:ext cx="10020436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Nesse exemplo a variável </a:t>
            </a:r>
            <a:r>
              <a:rPr lang="pt-BR" sz="2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nro</a:t>
            </a:r>
            <a:r>
              <a:rPr lang="pt-B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é numérica e recebe um número inteiro na 1ª atribuição e recebe um número real na 2ª atribuição.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/>
              <a:t>Transformação explícita de tipos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97152"/>
          </a:xfrm>
        </p:spPr>
        <p:txBody>
          <a:bodyPr/>
          <a:lstStyle/>
          <a:p>
            <a:pPr marL="548005" indent="-51435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Convertendo uma variável </a:t>
            </a:r>
            <a:r>
              <a:rPr lang="pt-BR" dirty="0" err="1"/>
              <a:t>string</a:t>
            </a:r>
            <a:r>
              <a:rPr lang="pt-BR" dirty="0"/>
              <a:t> para numérica:</a:t>
            </a:r>
            <a:endParaRPr lang="pt-BR" b="1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427928" y="2360781"/>
            <a:ext cx="9649072" cy="250698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354330" indent="-249555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354330" indent="-249555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   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var </a:t>
            </a:r>
            <a:r>
              <a:rPr lang="pt-BR" sz="2800" b="1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nro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= </a:t>
            </a:r>
            <a:r>
              <a:rPr lang="pt-BR" sz="2800" b="1" dirty="0" err="1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parseInt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6.5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)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;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// 6 </a:t>
            </a:r>
            <a:endParaRPr lang="pt-BR" sz="2800" b="1" i="1" dirty="0">
              <a:solidFill>
                <a:schemeClr val="bg1">
                  <a:lumMod val="50000"/>
                </a:schemeClr>
              </a:solidFill>
              <a:ea typeface="Calibri" panose="020F0502020204030204"/>
              <a:cs typeface="Arial" panose="020B0604020202020204" pitchFamily="34" charset="0"/>
            </a:endParaRPr>
          </a:p>
          <a:p>
            <a:pPr marL="354330" indent="-249555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   </a:t>
            </a:r>
            <a:r>
              <a:rPr lang="pt-BR" sz="2800" b="1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nro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= </a:t>
            </a:r>
            <a:r>
              <a:rPr lang="pt-BR" sz="2800" b="1" dirty="0" err="1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parseFloat</a:t>
            </a:r>
            <a:r>
              <a:rPr lang="pt-BR" sz="2800" b="1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(</a:t>
            </a:r>
            <a:r>
              <a:rPr lang="pt-BR" sz="2800" b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800" b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6</a:t>
            </a:r>
            <a:r>
              <a:rPr lang="pt-BR" sz="2800" b="1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800" b="1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)</a:t>
            </a:r>
            <a:r>
              <a:rPr lang="pt-BR" sz="28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; </a:t>
            </a:r>
            <a:r>
              <a:rPr lang="pt-BR" sz="28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// 6.0</a:t>
            </a:r>
            <a:endParaRPr lang="pt-BR" sz="2800" b="1" i="1" dirty="0">
              <a:solidFill>
                <a:schemeClr val="bg1">
                  <a:lumMod val="50000"/>
                </a:schemeClr>
              </a:solidFill>
              <a:ea typeface="Calibri" panose="020F0502020204030204"/>
              <a:cs typeface="Arial" panose="020B0604020202020204" pitchFamily="34" charset="0"/>
            </a:endParaRPr>
          </a:p>
          <a:p>
            <a:pPr marL="354330" indent="-249555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tângulo: Cantos Arredondados 6"/>
          <p:cNvSpPr/>
          <p:nvPr/>
        </p:nvSpPr>
        <p:spPr>
          <a:xfrm>
            <a:off x="1242246" y="5373216"/>
            <a:ext cx="10020436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Nesse exemplo a variável </a:t>
            </a:r>
            <a:r>
              <a:rPr lang="pt-BR" sz="2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nro</a:t>
            </a:r>
            <a:r>
              <a:rPr lang="pt-B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é numérica e recebe um número inteiro na 1ª atribuição e recebe um número real na 2ª atribuição.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/>
              <a:t>Transformação explícita de tipos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97152"/>
          </a:xfrm>
        </p:spPr>
        <p:txBody>
          <a:bodyPr/>
          <a:lstStyle/>
          <a:p>
            <a:pPr marL="548005" indent="-51435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Convertendo uma variável </a:t>
            </a:r>
            <a:r>
              <a:rPr lang="pt-BR" dirty="0" err="1"/>
              <a:t>string</a:t>
            </a:r>
            <a:r>
              <a:rPr lang="pt-BR" dirty="0"/>
              <a:t> para numérica:</a:t>
            </a:r>
            <a:endParaRPr lang="pt-BR" b="1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427928" y="2360781"/>
            <a:ext cx="9649072" cy="250837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354330" indent="-249555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354330" indent="-249555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   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var </a:t>
            </a:r>
            <a:r>
              <a:rPr lang="pt-BR" sz="2800" b="1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nro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= </a:t>
            </a:r>
            <a:r>
              <a:rPr lang="pt-BR" sz="2800" b="1" dirty="0" err="1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Number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6.5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)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;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// 6.5</a:t>
            </a:r>
            <a:endParaRPr lang="pt-BR" sz="2800" b="1" i="1" dirty="0">
              <a:solidFill>
                <a:schemeClr val="bg1">
                  <a:lumMod val="50000"/>
                </a:schemeClr>
              </a:solidFill>
              <a:ea typeface="Calibri" panose="020F0502020204030204"/>
              <a:cs typeface="Arial" panose="020B0604020202020204" pitchFamily="34" charset="0"/>
            </a:endParaRPr>
          </a:p>
          <a:p>
            <a:pPr marL="354330" indent="-249555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   </a:t>
            </a:r>
            <a:r>
              <a:rPr lang="pt-BR" sz="2800" b="1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nro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= </a:t>
            </a:r>
            <a:r>
              <a:rPr lang="pt-BR" sz="2800" b="1" dirty="0" err="1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Number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6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)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;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// 6</a:t>
            </a:r>
            <a:endParaRPr lang="pt-BR" sz="2800" b="1" i="1" dirty="0">
              <a:solidFill>
                <a:schemeClr val="bg1">
                  <a:lumMod val="50000"/>
                </a:schemeClr>
              </a:solidFill>
              <a:ea typeface="Calibri" panose="020F0502020204030204"/>
              <a:cs typeface="Arial" panose="020B0604020202020204" pitchFamily="34" charset="0"/>
            </a:endParaRPr>
          </a:p>
          <a:p>
            <a:pPr marL="354330" indent="-249555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tângulo: Cantos Arredondados 6"/>
          <p:cNvSpPr/>
          <p:nvPr/>
        </p:nvSpPr>
        <p:spPr>
          <a:xfrm>
            <a:off x="1242246" y="5373216"/>
            <a:ext cx="10020436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Nesse exemplo a variável </a:t>
            </a:r>
            <a:r>
              <a:rPr lang="pt-BR" sz="2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nro</a:t>
            </a:r>
            <a:r>
              <a:rPr lang="pt-B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é numérica e recebe um número real  na 1ª atribuição e recebe um número inteiro na 2ª atribuição.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/>
              <a:t>Transformação explícita de tipos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97152"/>
          </a:xfrm>
        </p:spPr>
        <p:txBody>
          <a:bodyPr/>
          <a:lstStyle/>
          <a:p>
            <a:pPr marL="548005" indent="-51435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Convertendo uma variável numérica para </a:t>
            </a:r>
            <a:r>
              <a:rPr lang="pt-BR" dirty="0" err="1"/>
              <a:t>string</a:t>
            </a:r>
            <a:r>
              <a:rPr lang="pt-BR" dirty="0"/>
              <a:t>:</a:t>
            </a:r>
            <a:endParaRPr lang="pt-BR" b="1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427928" y="2276872"/>
            <a:ext cx="9649072" cy="286232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354330" indent="-2495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354330" indent="-2495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  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var </a:t>
            </a:r>
            <a:r>
              <a:rPr lang="pt-BR" sz="2800" b="1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nro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= 7.5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354330" indent="-2495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  </a:t>
            </a:r>
            <a:r>
              <a:rPr lang="pt-BR" sz="2800" b="1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nro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= </a:t>
            </a:r>
            <a:r>
              <a:rPr lang="pt-BR" sz="2800" b="1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nro</a:t>
            </a:r>
            <a:r>
              <a:rPr lang="pt-BR" sz="2800" b="1" dirty="0" err="1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.toString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()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;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// “7.5”</a:t>
            </a:r>
            <a:endParaRPr lang="pt-BR" sz="2800" b="1" i="1" dirty="0">
              <a:solidFill>
                <a:schemeClr val="bg1">
                  <a:lumMod val="50000"/>
                </a:schemeClr>
              </a:solidFill>
              <a:ea typeface="Calibri" panose="020F0502020204030204"/>
              <a:cs typeface="Arial" panose="020B0604020202020204" pitchFamily="34" charset="0"/>
            </a:endParaRPr>
          </a:p>
          <a:p>
            <a:pPr marL="354330" indent="-2495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  </a:t>
            </a:r>
            <a:r>
              <a:rPr lang="pt-BR" sz="2800" b="1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nro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= </a:t>
            </a:r>
            <a:r>
              <a:rPr lang="pt-BR" sz="2800" b="1" dirty="0" err="1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String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(</a:t>
            </a:r>
            <a:r>
              <a:rPr lang="pt-BR" sz="2800" b="1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nro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)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; 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// “7.5”</a:t>
            </a:r>
            <a:endParaRPr lang="pt-BR" sz="2800" b="1" i="1" dirty="0">
              <a:solidFill>
                <a:schemeClr val="bg1">
                  <a:lumMod val="50000"/>
                </a:schemeClr>
              </a:solidFill>
              <a:ea typeface="Calibri" panose="020F0502020204030204"/>
              <a:cs typeface="Arial" panose="020B0604020202020204" pitchFamily="34" charset="0"/>
            </a:endParaRPr>
          </a:p>
          <a:p>
            <a:pPr marL="354330" indent="-2495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tângulo: Cantos Arredondados 6"/>
          <p:cNvSpPr/>
          <p:nvPr/>
        </p:nvSpPr>
        <p:spPr>
          <a:xfrm>
            <a:off x="2156955" y="5373216"/>
            <a:ext cx="7878090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Nesse exemplo a variável </a:t>
            </a:r>
            <a:r>
              <a:rPr lang="pt-BR" sz="2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nro</a:t>
            </a:r>
            <a:r>
              <a:rPr lang="pt-B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é numérica na 1ª atribuição,  “transforma” em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na 2ª atribuição e continua como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na 3ª atribuição.</a:t>
            </a: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/>
              <a:t>Concatenação em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97152"/>
          </a:xfrm>
        </p:spPr>
        <p:txBody>
          <a:bodyPr/>
          <a:lstStyle/>
          <a:p>
            <a:r>
              <a:rPr lang="pt-BR" altLang="pt-BR" dirty="0"/>
              <a:t>Exemplo 1 – concatenar utilizando o operador “</a:t>
            </a:r>
            <a:r>
              <a:rPr lang="pt-BR" altLang="pt-BR" b="1" dirty="0">
                <a:solidFill>
                  <a:srgbClr val="0000CC"/>
                </a:solidFill>
              </a:rPr>
              <a:t>+</a:t>
            </a:r>
            <a:r>
              <a:rPr lang="pt-BR" altLang="pt-BR" dirty="0"/>
              <a:t>”:</a:t>
            </a:r>
            <a:endParaRPr lang="pt-BR" altLang="pt-BR" dirty="0"/>
          </a:p>
          <a:p>
            <a:endParaRPr lang="pt-BR" altLang="pt-BR" dirty="0"/>
          </a:p>
          <a:p>
            <a:endParaRPr lang="pt-BR" altLang="pt-BR" dirty="0"/>
          </a:p>
          <a:p>
            <a:endParaRPr lang="pt-BR" altLang="pt-BR" dirty="0"/>
          </a:p>
          <a:p>
            <a:pPr marL="0" indent="0">
              <a:buNone/>
            </a:pPr>
            <a:endParaRPr lang="pt-BR" altLang="pt-BR" dirty="0"/>
          </a:p>
          <a:p>
            <a:r>
              <a:rPr lang="pt-BR" altLang="pt-BR" dirty="0"/>
              <a:t>Exemplo 2 – concatenar usando o “</a:t>
            </a:r>
            <a:r>
              <a:rPr lang="pt-BR" altLang="pt-BR" b="1" i="1" dirty="0" err="1">
                <a:solidFill>
                  <a:srgbClr val="0000CC"/>
                </a:solidFill>
              </a:rPr>
              <a:t>template</a:t>
            </a:r>
            <a:r>
              <a:rPr lang="pt-BR" altLang="pt-BR" b="1" i="1" dirty="0">
                <a:solidFill>
                  <a:srgbClr val="0000CC"/>
                </a:solidFill>
              </a:rPr>
              <a:t> </a:t>
            </a:r>
            <a:r>
              <a:rPr lang="pt-BR" altLang="pt-BR" b="1" i="1" dirty="0" err="1">
                <a:solidFill>
                  <a:srgbClr val="0000CC"/>
                </a:solidFill>
              </a:rPr>
              <a:t>string</a:t>
            </a:r>
            <a:r>
              <a:rPr lang="pt-BR" altLang="pt-BR" dirty="0"/>
              <a:t>”</a:t>
            </a:r>
            <a:endParaRPr lang="pt-BR" altLang="pt-BR" sz="3800" dirty="0"/>
          </a:p>
          <a:p>
            <a:endParaRPr lang="pt-BR" altLang="pt-BR" dirty="0"/>
          </a:p>
          <a:p>
            <a:pPr defTabSz="91440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51384" y="2240285"/>
            <a:ext cx="11017224" cy="169164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603250" lvl="2" indent="-514350">
              <a:spcBef>
                <a:spcPts val="0"/>
              </a:spcBef>
              <a:spcAft>
                <a:spcPts val="0"/>
              </a:spcAft>
              <a:buSzPct val="60000"/>
              <a:buFont typeface="Segoe Print" panose="02000600000000000000" charset="0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n1 =  10;</a:t>
            </a:r>
            <a:endParaRPr lang="en-US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03250" lvl="2" indent="-514350">
              <a:spcBef>
                <a:spcPts val="0"/>
              </a:spcBef>
              <a:spcAft>
                <a:spcPts val="0"/>
              </a:spcAft>
              <a:buSzPct val="60000"/>
              <a:buFont typeface="Segoe Print" panose="02000600000000000000" charset="0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n2 =  2;</a:t>
            </a:r>
            <a:endParaRPr lang="en-US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03250" lvl="2" indent="-514350">
              <a:spcBef>
                <a:spcPts val="0"/>
              </a:spcBef>
              <a:spcAft>
                <a:spcPts val="0"/>
              </a:spcAft>
              <a:buSzPct val="60000"/>
              <a:buFont typeface="Segoe Print" panose="02000600000000000000" charset="0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soma = n1 + n2;</a:t>
            </a:r>
            <a:endParaRPr lang="en-US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03250" lvl="2" indent="-514350">
              <a:spcBef>
                <a:spcPts val="0"/>
              </a:spcBef>
              <a:spcAft>
                <a:spcPts val="0"/>
              </a:spcAft>
              <a:buSzPct val="60000"/>
              <a:buFont typeface="Segoe Print" panose="02000600000000000000" charset="0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 soma entre '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n1 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e '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n2 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 é '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soma)</a:t>
            </a:r>
            <a:endParaRPr lang="pt-BR" sz="26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540655" y="4760565"/>
            <a:ext cx="11017224" cy="169164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603250" lvl="2" indent="-514350">
              <a:spcBef>
                <a:spcPts val="0"/>
              </a:spcBef>
              <a:spcAft>
                <a:spcPts val="0"/>
              </a:spcAft>
              <a:buSzPct val="60000"/>
              <a:buFont typeface="Segoe Print" panose="02000600000000000000" charset="0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n1 =  10;</a:t>
            </a:r>
            <a:endParaRPr lang="en-US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03250" lvl="2" indent="-514350">
              <a:spcBef>
                <a:spcPts val="0"/>
              </a:spcBef>
              <a:spcAft>
                <a:spcPts val="0"/>
              </a:spcAft>
              <a:buSzPct val="60000"/>
              <a:buFont typeface="Segoe Print" panose="02000600000000000000" charset="0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n2 =  2;</a:t>
            </a:r>
            <a:endParaRPr lang="en-US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03250" lvl="2" indent="-514350">
              <a:spcBef>
                <a:spcPts val="0"/>
              </a:spcBef>
              <a:spcAft>
                <a:spcPts val="0"/>
              </a:spcAft>
              <a:buSzPct val="60000"/>
              <a:buFont typeface="Segoe Print" panose="02000600000000000000" charset="0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soma = n1 + n2;</a:t>
            </a:r>
            <a:endParaRPr lang="en-US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03250" lvl="2" indent="-514350">
              <a:spcBef>
                <a:spcPts val="0"/>
              </a:spcBef>
              <a:spcAft>
                <a:spcPts val="0"/>
              </a:spcAft>
              <a:buSzPct val="60000"/>
              <a:buFont typeface="Segoe Print" panose="02000600000000000000" charset="0"/>
              <a:buAutoNum type="arabicPeriod"/>
            </a:pP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`A soma entre 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n1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n2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é 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t-BR" sz="26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tângulo: Cantos Arredondados 9"/>
          <p:cNvSpPr/>
          <p:nvPr/>
        </p:nvSpPr>
        <p:spPr>
          <a:xfrm>
            <a:off x="551383" y="5971510"/>
            <a:ext cx="11017223" cy="4490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sp>
        <p:nvSpPr>
          <p:cNvPr id="11" name="Texto explicativo retangular com cantos arredondados 2"/>
          <p:cNvSpPr/>
          <p:nvPr/>
        </p:nvSpPr>
        <p:spPr>
          <a:xfrm>
            <a:off x="8620783" y="4834240"/>
            <a:ext cx="2783584" cy="714290"/>
          </a:xfrm>
          <a:prstGeom prst="wedgeRoundRectCallout">
            <a:avLst>
              <a:gd name="adj1" fmla="val -53422"/>
              <a:gd name="adj2" fmla="val 10794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pt-BR" altLang="pt-BR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OBS.: Somente funciona com crase.</a:t>
            </a:r>
            <a:endParaRPr lang="pt-BR" altLang="pt-BR" sz="2000" b="1" i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em </a:t>
            </a:r>
            <a:r>
              <a:rPr lang="pt-BR" dirty="0" err="1"/>
              <a:t>JavaScript</a:t>
            </a:r>
            <a:r>
              <a:rPr lang="pt-BR" dirty="0"/>
              <a:t> – exemplo prático</a:t>
            </a:r>
            <a:endParaRPr lang="pt-BR" alt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Crie uma página com o nome ‘</a:t>
            </a:r>
            <a:r>
              <a:rPr lang="pt-BR" b="1" i="1" dirty="0"/>
              <a:t>variaveis.html</a:t>
            </a:r>
            <a:r>
              <a:rPr lang="pt-BR" dirty="0"/>
              <a:t>’</a:t>
            </a:r>
            <a:endParaRPr lang="pt-BR" dirty="0"/>
          </a:p>
          <a:p>
            <a:pPr lvl="2"/>
            <a:r>
              <a:rPr lang="pt-BR" i="1" dirty="0"/>
              <a:t>Declarar uma variável nome</a:t>
            </a:r>
            <a:endParaRPr lang="pt-BR" i="1" dirty="0"/>
          </a:p>
          <a:p>
            <a:pPr lvl="2"/>
            <a:r>
              <a:rPr lang="pt-BR" i="1" dirty="0"/>
              <a:t>Declarar uma variável idade</a:t>
            </a:r>
            <a:endParaRPr lang="pt-BR" i="1" dirty="0"/>
          </a:p>
          <a:p>
            <a:pPr lvl="2"/>
            <a:r>
              <a:rPr lang="pt-BR" i="1" dirty="0"/>
              <a:t>Imprimir com </a:t>
            </a:r>
            <a:r>
              <a:rPr lang="pt-BR" i="1" dirty="0" err="1"/>
              <a:t>alert</a:t>
            </a:r>
            <a:r>
              <a:rPr lang="pt-BR" i="1" dirty="0"/>
              <a:t> (concatenação)</a:t>
            </a:r>
            <a:endParaRPr lang="pt-BR" i="1" dirty="0"/>
          </a:p>
          <a:p>
            <a:pPr lvl="2"/>
            <a:r>
              <a:rPr lang="pt-BR" i="1" dirty="0"/>
              <a:t>Imprimir com console.log (</a:t>
            </a:r>
            <a:r>
              <a:rPr lang="pt-BR" i="1" dirty="0" err="1"/>
              <a:t>template</a:t>
            </a:r>
            <a:r>
              <a:rPr lang="pt-BR" i="1" dirty="0"/>
              <a:t> </a:t>
            </a:r>
            <a:r>
              <a:rPr lang="pt-BR" i="1" dirty="0" err="1"/>
              <a:t>string</a:t>
            </a:r>
            <a:r>
              <a:rPr lang="pt-BR" i="1" dirty="0"/>
              <a:t>)</a:t>
            </a:r>
            <a:endParaRPr lang="pt-BR" i="1" dirty="0"/>
          </a:p>
          <a:p>
            <a:pPr lvl="1"/>
            <a:r>
              <a:rPr lang="pt-BR" i="1" dirty="0"/>
              <a:t>Cada etapa deve ser mostrada com console.log</a:t>
            </a:r>
            <a:endParaRPr lang="pt-BR" i="1" dirty="0"/>
          </a:p>
          <a:p>
            <a:pPr lvl="2"/>
            <a:r>
              <a:rPr lang="pt-BR" i="1" dirty="0"/>
              <a:t>Declarar uma variável _num</a:t>
            </a:r>
            <a:endParaRPr lang="pt-BR" i="1" dirty="0"/>
          </a:p>
          <a:p>
            <a:pPr lvl="2"/>
            <a:r>
              <a:rPr lang="pt-BR" i="1" dirty="0"/>
              <a:t>Atribuir um valor STRING</a:t>
            </a:r>
            <a:endParaRPr lang="pt-BR" i="1" dirty="0"/>
          </a:p>
          <a:p>
            <a:pPr lvl="2"/>
            <a:r>
              <a:rPr lang="pt-BR" i="1" dirty="0"/>
              <a:t>Atribuir um valor INTEIRO</a:t>
            </a:r>
            <a:endParaRPr lang="pt-BR" i="1" dirty="0"/>
          </a:p>
          <a:p>
            <a:pPr lvl="2"/>
            <a:r>
              <a:rPr lang="pt-BR" i="1" dirty="0"/>
              <a:t>Atribuir um valor NUMÉRICO</a:t>
            </a:r>
            <a:endParaRPr lang="pt-BR" i="1" dirty="0"/>
          </a:p>
          <a:p>
            <a:pPr lvl="2"/>
            <a:r>
              <a:rPr lang="pt-BR" i="1" dirty="0"/>
              <a:t>Atribuir NULL</a:t>
            </a:r>
            <a:endParaRPr lang="pt-BR" i="1" dirty="0"/>
          </a:p>
        </p:txBody>
      </p:sp>
      <p:sp>
        <p:nvSpPr>
          <p:cNvPr id="6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052" y="1844824"/>
            <a:ext cx="1608360" cy="182694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4400" b="1" dirty="0"/>
              <a:t>Atribuição</a:t>
            </a:r>
            <a:endParaRPr lang="pt-BR" sz="4400" b="1" dirty="0"/>
          </a:p>
          <a:p>
            <a:pPr marL="571500" indent="-5715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4400" b="1" dirty="0"/>
              <a:t>Aritméticos</a:t>
            </a:r>
            <a:endParaRPr lang="pt-BR" sz="4400" b="1" dirty="0"/>
          </a:p>
          <a:p>
            <a:pPr marL="571500" indent="-5715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4400" b="1" dirty="0"/>
              <a:t>Relacionais</a:t>
            </a:r>
            <a:endParaRPr lang="pt-BR" sz="4400" b="1" dirty="0"/>
          </a:p>
          <a:p>
            <a:pPr marL="571500" indent="-5715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4400" b="1" dirty="0"/>
              <a:t>Lógicos</a:t>
            </a:r>
            <a:endParaRPr lang="pt-BR" sz="4400" b="1" dirty="0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b="1" dirty="0"/>
              <a:t>Operadores</a:t>
            </a:r>
            <a:endParaRPr lang="pt-BR" sz="54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BD266BE7-899D-4075-917F-DBDE33B6B692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9715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Um Operador de Atribuição </a:t>
            </a:r>
            <a:r>
              <a:rPr lang="pt-BR" b="1" dirty="0">
                <a:solidFill>
                  <a:srgbClr val="FF0000"/>
                </a:solidFill>
              </a:rPr>
              <a:t>atribui</a:t>
            </a:r>
            <a:r>
              <a:rPr lang="pt-BR" dirty="0"/>
              <a:t> um </a:t>
            </a:r>
            <a:r>
              <a:rPr lang="pt-BR" b="1" dirty="0">
                <a:solidFill>
                  <a:schemeClr val="accent1"/>
                </a:solidFill>
              </a:rPr>
              <a:t>valor</a:t>
            </a:r>
            <a:r>
              <a:rPr lang="pt-BR" dirty="0"/>
              <a:t> a uma </a:t>
            </a:r>
            <a:r>
              <a:rPr lang="pt-BR" b="1" dirty="0">
                <a:solidFill>
                  <a:schemeClr val="accent1"/>
                </a:solidFill>
              </a:rPr>
              <a:t>variável</a:t>
            </a:r>
            <a:r>
              <a:rPr lang="pt-BR" dirty="0"/>
              <a:t>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Operadores de Atribuição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816610" y="2129155"/>
          <a:ext cx="10607675" cy="44856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57400"/>
                <a:gridCol w="3164205"/>
                <a:gridCol w="2459355"/>
                <a:gridCol w="2926715"/>
              </a:tblGrid>
              <a:tr h="560705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B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OPERADOR</a:t>
                      </a:r>
                      <a:endParaRPr lang="pt-B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B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OPERAÇÃO</a:t>
                      </a:r>
                      <a:endParaRPr lang="pt-B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B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</a:t>
                      </a:r>
                      <a:endParaRPr lang="pt-B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B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 O MESMO QUE</a:t>
                      </a:r>
                      <a:endParaRPr lang="pt-B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560705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BR" sz="22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endParaRPr lang="pt-BR" sz="22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Atribui</a:t>
                      </a:r>
                      <a:endParaRPr lang="pt-BR" sz="2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x </a:t>
                      </a:r>
                      <a:r>
                        <a:rPr lang="pt-BR" sz="22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5</a:t>
                      </a:r>
                      <a:endParaRPr lang="pt-BR" sz="2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x = 5</a:t>
                      </a:r>
                      <a:endParaRPr lang="pt-BR" sz="2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705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BR" sz="22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+=</a:t>
                      </a:r>
                      <a:endParaRPr lang="pt-BR" sz="22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Soma e Atribui</a:t>
                      </a:r>
                      <a:endParaRPr lang="pt-BR" sz="2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pt-BR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x </a:t>
                      </a:r>
                      <a:r>
                        <a:rPr kumimoji="0" lang="pt-BR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+=</a:t>
                      </a:r>
                      <a:r>
                        <a:rPr kumimoji="0" lang="pt-BR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 5</a:t>
                      </a:r>
                      <a:endParaRPr kumimoji="0" lang="pt-BR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x = x + 5</a:t>
                      </a:r>
                      <a:endParaRPr lang="pt-BR" sz="2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705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BR" sz="22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-=</a:t>
                      </a:r>
                      <a:endParaRPr lang="pt-BR" sz="22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Subtrai e Atribui</a:t>
                      </a:r>
                      <a:endParaRPr lang="pt-BR" sz="2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pt-BR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x </a:t>
                      </a:r>
                      <a:r>
                        <a:rPr kumimoji="0" lang="pt-BR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-=</a:t>
                      </a:r>
                      <a:r>
                        <a:rPr kumimoji="0" lang="pt-BR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 5</a:t>
                      </a:r>
                      <a:endParaRPr kumimoji="0" lang="pt-BR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x = x - 5</a:t>
                      </a:r>
                      <a:endParaRPr lang="pt-BR" sz="2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705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BR" sz="22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*=</a:t>
                      </a:r>
                      <a:endParaRPr lang="pt-BR" sz="22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Multiplica e Atribui</a:t>
                      </a:r>
                      <a:endParaRPr lang="pt-BR" sz="2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pt-BR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x </a:t>
                      </a:r>
                      <a:r>
                        <a:rPr kumimoji="0" lang="pt-BR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*=</a:t>
                      </a:r>
                      <a:r>
                        <a:rPr kumimoji="0" lang="pt-BR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 5</a:t>
                      </a:r>
                      <a:endParaRPr kumimoji="0" lang="pt-BR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x = x * 5</a:t>
                      </a:r>
                      <a:endParaRPr lang="pt-BR" sz="2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705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BR" sz="22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/=</a:t>
                      </a:r>
                      <a:endParaRPr lang="pt-BR" sz="22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Divide e Atribui</a:t>
                      </a:r>
                      <a:endParaRPr lang="pt-BR" sz="2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pt-BR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x </a:t>
                      </a:r>
                      <a:r>
                        <a:rPr kumimoji="0" lang="pt-BR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/=</a:t>
                      </a:r>
                      <a:r>
                        <a:rPr kumimoji="0" lang="pt-BR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 5</a:t>
                      </a:r>
                      <a:endParaRPr kumimoji="0" lang="pt-BR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x = x / 5</a:t>
                      </a:r>
                      <a:endParaRPr lang="pt-BR" sz="2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705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BR" sz="22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%=</a:t>
                      </a:r>
                      <a:endParaRPr lang="pt-BR" sz="22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Módulo e Atribui</a:t>
                      </a:r>
                      <a:endParaRPr lang="pt-BR" sz="2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pt-BR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x </a:t>
                      </a:r>
                      <a:r>
                        <a:rPr kumimoji="0" lang="pt-BR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%=</a:t>
                      </a:r>
                      <a:r>
                        <a:rPr kumimoji="0" lang="pt-BR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 5</a:t>
                      </a:r>
                      <a:endParaRPr kumimoji="0" lang="pt-BR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x = x % 5</a:t>
                      </a:r>
                      <a:endParaRPr lang="pt-BR" sz="22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705"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BR" sz="22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+=</a:t>
                      </a:r>
                      <a:endParaRPr lang="pt-BR" sz="22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Concatena e Atribui</a:t>
                      </a:r>
                      <a:endParaRPr lang="pt-BR" sz="2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pt-BR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a </a:t>
                      </a:r>
                      <a:r>
                        <a:rPr kumimoji="0" lang="pt-BR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+=</a:t>
                      </a:r>
                      <a:r>
                        <a:rPr kumimoji="0" lang="pt-BR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pt-BR" sz="2200" b="1" i="0" u="none" strike="noStrike" cap="none" spc="0" normalizeH="0" baseline="0" dirty="0">
                          <a:solidFill>
                            <a:srgbClr val="FF33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`</a:t>
                      </a:r>
                      <a:r>
                        <a:rPr kumimoji="0" lang="pt-BR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mundo</a:t>
                      </a:r>
                      <a:r>
                        <a:rPr kumimoji="0" lang="pt-BR" sz="2200" b="1" i="0" u="none" strike="noStrike" cap="none" spc="0" normalizeH="0" baseline="0" dirty="0">
                          <a:solidFill>
                            <a:srgbClr val="FF33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`</a:t>
                      </a:r>
                      <a:endParaRPr kumimoji="0" lang="pt-BR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40000"/>
                        </a:lnSpc>
                      </a:pPr>
                      <a:r>
                        <a:rPr lang="pt-BR" sz="2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a = a + </a:t>
                      </a:r>
                      <a:r>
                        <a:rPr lang="pt-BR" sz="2200" b="1" dirty="0">
                          <a:solidFill>
                            <a:srgbClr val="FF33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`</a:t>
                      </a:r>
                      <a:r>
                        <a:rPr kumimoji="0" lang="pt-BR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mundo</a:t>
                      </a:r>
                      <a:r>
                        <a:rPr lang="pt-BR" sz="2200" b="1" dirty="0">
                          <a:solidFill>
                            <a:srgbClr val="FF33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`</a:t>
                      </a:r>
                      <a:endParaRPr lang="pt-BR" sz="2200" b="1" dirty="0">
                        <a:solidFill>
                          <a:srgbClr val="FF3300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1183792" cy="4997152"/>
          </a:xfrm>
        </p:spPr>
        <p:txBody>
          <a:bodyPr/>
          <a:lstStyle/>
          <a:p>
            <a:pPr marL="548005" indent="-514350"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Exemplos:</a:t>
            </a:r>
            <a:endParaRPr lang="pt-BR" i="1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Operadores de Atribuição</a:t>
            </a:r>
            <a:endParaRPr lang="pt-BR" i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816864" y="2165369"/>
            <a:ext cx="10558272" cy="403098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603250" lvl="2" indent="-514350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03250" lvl="2" indent="-514350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; </a:t>
            </a:r>
            <a:r>
              <a:rPr lang="pt-BR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resultado 10</a:t>
            </a:r>
            <a:endParaRPr lang="pt-BR" sz="26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03250" lvl="2" indent="-514350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-=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resultado 5</a:t>
            </a:r>
            <a:endParaRPr lang="pt-BR" sz="26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03250" lvl="2" indent="-514350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*=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resultado 25</a:t>
            </a:r>
            <a:endParaRPr lang="pt-BR" sz="26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03250" lvl="2" indent="-514350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/=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resultado 5</a:t>
            </a:r>
            <a:endParaRPr lang="pt-BR" sz="26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03250" lvl="2" indent="-514350"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%=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resultado 0</a:t>
            </a:r>
            <a:endParaRPr lang="pt-BR" sz="26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1183792" cy="4997152"/>
          </a:xfrm>
        </p:spPr>
        <p:txBody>
          <a:bodyPr/>
          <a:lstStyle/>
          <a:p>
            <a:pPr marL="548005" indent="-514350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É utilizado por bilhões de páginas web para:</a:t>
            </a:r>
            <a:endParaRPr lang="pt-BR" dirty="0"/>
          </a:p>
          <a:p>
            <a:pPr marL="868680" lvl="1" indent="-514350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Validar entrada de dados em formulários;</a:t>
            </a:r>
            <a:endParaRPr lang="pt-BR" dirty="0"/>
          </a:p>
          <a:p>
            <a:pPr marL="868680" lvl="1" indent="-514350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Realizar operações matemáticas e de computação;</a:t>
            </a:r>
            <a:endParaRPr lang="pt-BR" dirty="0"/>
          </a:p>
          <a:p>
            <a:pPr marL="868680" lvl="1" indent="-514350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Abrir janelas do navegador, trocar informações entre janelas, manipular com propriedades como histórico, barra de status, </a:t>
            </a:r>
            <a:r>
              <a:rPr lang="pt-BR" i="1" dirty="0"/>
              <a:t>cookies</a:t>
            </a:r>
            <a:r>
              <a:rPr lang="pt-BR" dirty="0"/>
              <a:t> e outros objetos;</a:t>
            </a:r>
            <a:endParaRPr lang="pt-BR" dirty="0"/>
          </a:p>
          <a:p>
            <a:pPr marL="868680" lvl="1" indent="-514350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Interagir com o usuário através do tratamento de eventos;</a:t>
            </a:r>
            <a:endParaRPr lang="pt-BR" dirty="0"/>
          </a:p>
          <a:p>
            <a:pPr marL="868680" lvl="1" indent="-514350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Comunicar com servidores;</a:t>
            </a:r>
            <a:endParaRPr lang="pt-BR" dirty="0"/>
          </a:p>
          <a:p>
            <a:pPr marL="868680" lvl="1" indent="-514350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E muitos mais.</a:t>
            </a: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Definição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Operadores de Atribuição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8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9715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Operadores de </a:t>
            </a:r>
            <a:r>
              <a:rPr lang="pt-BR" altLang="pt-BR" dirty="0"/>
              <a:t>Incremento (</a:t>
            </a:r>
            <a:r>
              <a:rPr lang="pt-BR" altLang="pt-BR" b="1" dirty="0">
                <a:solidFill>
                  <a:srgbClr val="0000CC"/>
                </a:solidFill>
              </a:rPr>
              <a:t>++</a:t>
            </a:r>
            <a:r>
              <a:rPr lang="pt-BR" altLang="pt-BR" dirty="0"/>
              <a:t>) e Decremento (</a:t>
            </a:r>
            <a:r>
              <a:rPr lang="pt-BR" altLang="pt-BR" b="1" dirty="0">
                <a:solidFill>
                  <a:srgbClr val="0000CC"/>
                </a:solidFill>
              </a:rPr>
              <a:t>--</a:t>
            </a:r>
            <a:r>
              <a:rPr lang="pt-BR" altLang="pt-BR" dirty="0"/>
              <a:t>) em </a:t>
            </a:r>
            <a:r>
              <a:rPr lang="pt-BR" dirty="0" err="1"/>
              <a:t>JavaScript</a:t>
            </a:r>
            <a:endParaRPr lang="pt-BR" altLang="pt-BR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/>
        </p:nvGraphicFramePr>
        <p:xfrm>
          <a:off x="320610" y="2461240"/>
          <a:ext cx="11521281" cy="3776072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872210"/>
                <a:gridCol w="2016224"/>
                <a:gridCol w="1872208"/>
                <a:gridCol w="1871980"/>
                <a:gridCol w="1959192"/>
                <a:gridCol w="1929467"/>
              </a:tblGrid>
              <a:tr h="1103810"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OPERADOR</a:t>
                      </a:r>
                      <a:endParaRPr lang="pt-B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endParaRPr lang="pt-B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OPERAÇÃO</a:t>
                      </a:r>
                      <a:endParaRPr lang="pt-B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 O MESMO QUE</a:t>
                      </a:r>
                      <a:endParaRPr lang="pt-B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</a:t>
                      </a:r>
                      <a:endParaRPr lang="pt-B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</a:t>
                      </a:r>
                      <a:endParaRPr lang="pt-BR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19211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Incremento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++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;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x = x + 1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pt-BR" sz="24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// ou</a:t>
                      </a:r>
                      <a:endParaRPr lang="pt-BR" sz="2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x += 1;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indent="0" algn="l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x = 8;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  <a:p>
                      <a:pPr marL="176530" indent="0" algn="l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++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pt-BR" sz="24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80147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Decremento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--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;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x = x - 1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pt-BR" sz="24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// ou</a:t>
                      </a:r>
                      <a:endParaRPr lang="pt-BR" sz="24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x -= 1;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x = 8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653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--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;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sz="24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Operadores de Atribuição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1183792" cy="499715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altLang="pt-BR" b="1" dirty="0">
                <a:solidFill>
                  <a:srgbClr val="0000CC"/>
                </a:solidFill>
              </a:rPr>
              <a:t>++</a:t>
            </a:r>
            <a:r>
              <a:rPr lang="pt-BR" altLang="pt-BR" dirty="0"/>
              <a:t> Incremento</a:t>
            </a:r>
            <a:endParaRPr lang="pt-BR" altLang="pt-BR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altLang="pt-BR" b="1" dirty="0">
                <a:solidFill>
                  <a:srgbClr val="0000CC"/>
                </a:solidFill>
              </a:rPr>
              <a:t>--</a:t>
            </a:r>
            <a:r>
              <a:rPr lang="pt-BR" altLang="pt-BR" dirty="0"/>
              <a:t> Decremento</a:t>
            </a:r>
            <a:endParaRPr lang="pt-BR" altLang="pt-BR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altLang="pt-BR" b="1" dirty="0">
                <a:solidFill>
                  <a:srgbClr val="0000CC"/>
                </a:solidFill>
              </a:rPr>
              <a:t>++a</a:t>
            </a:r>
            <a:r>
              <a:rPr lang="pt-BR" altLang="pt-BR" dirty="0">
                <a:solidFill>
                  <a:srgbClr val="0000CC"/>
                </a:solidFill>
              </a:rPr>
              <a:t> </a:t>
            </a:r>
            <a:r>
              <a:rPr lang="pt-BR" altLang="pt-BR" dirty="0"/>
              <a:t>- </a:t>
            </a:r>
            <a:r>
              <a:rPr lang="pt-BR" altLang="pt-BR" dirty="0" err="1"/>
              <a:t>pré</a:t>
            </a:r>
            <a:r>
              <a:rPr lang="pt-BR" altLang="pt-BR" dirty="0"/>
              <a:t>-incremento (incrementa “a” em um e depois retorna “a”)</a:t>
            </a:r>
            <a:endParaRPr lang="pt-BR" altLang="pt-BR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altLang="pt-BR" b="1" dirty="0">
                <a:solidFill>
                  <a:srgbClr val="0000CC"/>
                </a:solidFill>
              </a:rPr>
              <a:t>a++</a:t>
            </a:r>
            <a:r>
              <a:rPr lang="pt-BR" altLang="pt-BR" dirty="0">
                <a:solidFill>
                  <a:srgbClr val="0000CC"/>
                </a:solidFill>
              </a:rPr>
              <a:t> </a:t>
            </a:r>
            <a:r>
              <a:rPr lang="pt-BR" altLang="pt-BR" dirty="0"/>
              <a:t>- pós-incremento</a:t>
            </a:r>
            <a:endParaRPr lang="pt-BR" altLang="pt-BR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altLang="pt-BR" b="1" dirty="0">
                <a:solidFill>
                  <a:srgbClr val="0000CC"/>
                </a:solidFill>
              </a:rPr>
              <a:t>--a</a:t>
            </a:r>
            <a:r>
              <a:rPr lang="pt-BR" altLang="pt-BR" dirty="0">
                <a:solidFill>
                  <a:srgbClr val="0000CC"/>
                </a:solidFill>
              </a:rPr>
              <a:t> </a:t>
            </a:r>
            <a:r>
              <a:rPr lang="pt-BR" altLang="pt-BR" dirty="0"/>
              <a:t>- </a:t>
            </a:r>
            <a:r>
              <a:rPr lang="pt-BR" altLang="pt-BR" dirty="0" err="1"/>
              <a:t>pré</a:t>
            </a:r>
            <a:r>
              <a:rPr lang="pt-BR" altLang="pt-BR" dirty="0"/>
              <a:t>-decremento</a:t>
            </a:r>
            <a:endParaRPr lang="pt-BR" altLang="pt-BR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pt-BR" altLang="pt-BR" b="1" dirty="0">
                <a:solidFill>
                  <a:srgbClr val="0000CC"/>
                </a:solidFill>
              </a:rPr>
              <a:t>a-- </a:t>
            </a:r>
            <a:r>
              <a:rPr lang="pt-BR" altLang="pt-BR" dirty="0"/>
              <a:t>- pós-decremento</a:t>
            </a:r>
            <a:endParaRPr lang="pt-BR" alt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Operadores de Atribuição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- Operador de incremento (</a:t>
            </a:r>
            <a:r>
              <a:rPr lang="pt-BR" b="1" dirty="0">
                <a:solidFill>
                  <a:srgbClr val="0000CC"/>
                </a:solidFill>
              </a:rPr>
              <a:t>++</a:t>
            </a:r>
            <a:r>
              <a:rPr lang="pt-BR" dirty="0"/>
              <a:t>)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83E0B4-5D02-4F53-9233-016D3FCC255D}" type="slidenum">
              <a:rPr lang="pt-BR" smtClean="0"/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055440" y="2196147"/>
            <a:ext cx="9937104" cy="421576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3230" lvl="1" indent="-316230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&lt;script&gt;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lvl="1" indent="-316230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   </a:t>
            </a: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var 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x = 22;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lvl="1" indent="-316230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  var 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y = 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x++ </a:t>
            </a:r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</a:rPr>
              <a:t>// Operador de pós-incremento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Calibri" panose="020F0502020204030204"/>
              <a:cs typeface="Arial" panose="020B0604020202020204" pitchFamily="34" charset="0"/>
            </a:endParaRPr>
          </a:p>
          <a:p>
            <a:pPr marL="443230" lvl="1" indent="-316230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</a:rPr>
              <a:t>   </a:t>
            </a:r>
            <a:r>
              <a:rPr lang="pt-BR" sz="2800" b="1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console.log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(x + 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 e "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+ y) </a:t>
            </a:r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</a:rPr>
              <a:t>// 23 e 22</a:t>
            </a:r>
            <a:endParaRPr lang="pt-BR" sz="2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Calibri" panose="020F0502020204030204"/>
              <a:cs typeface="Arial" panose="020B0604020202020204" pitchFamily="34" charset="0"/>
            </a:endParaRPr>
          </a:p>
          <a:p>
            <a:pPr marL="443230" lvl="1" indent="-316230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</a:rPr>
              <a:t>    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lvl="1" indent="-316230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 </a:t>
            </a: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 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x = 22;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lvl="1" indent="-316230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  y = 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++x </a:t>
            </a:r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</a:rPr>
              <a:t>// Operador de </a:t>
            </a:r>
            <a:r>
              <a:rPr lang="pt-BR" sz="24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</a:rPr>
              <a:t>pré</a:t>
            </a:r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</a:rPr>
              <a:t>-incremento</a:t>
            </a:r>
            <a:r>
              <a:rPr lang="pt-BR" sz="2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</a:rPr>
              <a:t>	 		</a:t>
            </a:r>
            <a:endParaRPr lang="pt-BR" sz="28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Calibri" panose="020F0502020204030204"/>
              <a:cs typeface="Arial" panose="020B0604020202020204" pitchFamily="34" charset="0"/>
            </a:endParaRPr>
          </a:p>
          <a:p>
            <a:pPr marL="443230" lvl="1" indent="-316230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  </a:t>
            </a:r>
            <a:r>
              <a:rPr lang="pt-BR" sz="2800" b="1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console.log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x</a:t>
            </a:r>
            <a:r>
              <a:rPr lang="en-US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e </a:t>
            </a:r>
            <a:r>
              <a:rPr lang="en-US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y</a:t>
            </a:r>
            <a:r>
              <a:rPr lang="en-US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) </a:t>
            </a:r>
            <a:r>
              <a:rPr lang="pt-BR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/>
                <a:cs typeface="Arial" panose="020B0604020202020204" pitchFamily="34" charset="0"/>
              </a:rPr>
              <a:t>// 23 e 23</a:t>
            </a:r>
            <a:endParaRPr lang="pt-BR" sz="24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Calibri" panose="020F0502020204030204"/>
              <a:cs typeface="Arial" panose="020B0604020202020204" pitchFamily="34" charset="0"/>
            </a:endParaRPr>
          </a:p>
          <a:p>
            <a:pPr marL="443230" lvl="1" indent="-316230"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&lt;/script&gt; 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1183792" cy="4997152"/>
          </a:xfrm>
        </p:spPr>
        <p:txBody>
          <a:bodyPr/>
          <a:lstStyle/>
          <a:p>
            <a:pPr marL="380365" indent="-380365">
              <a:spcBef>
                <a:spcPts val="0"/>
              </a:spcBef>
              <a:spcAft>
                <a:spcPts val="600"/>
              </a:spcAft>
            </a:pPr>
            <a:r>
              <a:rPr lang="pt-BR" dirty="0" err="1"/>
              <a:t>JavaScript</a:t>
            </a:r>
            <a:r>
              <a:rPr lang="pt-BR" dirty="0"/>
              <a:t> aceita a atribuição múltipla. </a:t>
            </a:r>
            <a:endParaRPr lang="pt-BR" dirty="0"/>
          </a:p>
          <a:p>
            <a:pPr marL="868680" lvl="1" indent="-514350"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Exemplo:</a:t>
            </a:r>
            <a:endParaRPr lang="pt-BR" dirty="0"/>
          </a:p>
          <a:p>
            <a:pPr marL="548005" indent="-514350">
              <a:spcBef>
                <a:spcPts val="0"/>
              </a:spcBef>
              <a:spcAft>
                <a:spcPts val="600"/>
              </a:spcAft>
            </a:pPr>
            <a:endParaRPr lang="pt-BR" i="1" dirty="0"/>
          </a:p>
          <a:p>
            <a:pPr marL="548005" indent="-514350">
              <a:spcBef>
                <a:spcPts val="0"/>
              </a:spcBef>
              <a:spcAft>
                <a:spcPts val="600"/>
              </a:spcAft>
            </a:pPr>
            <a:endParaRPr lang="pt-BR" i="1" dirty="0"/>
          </a:p>
          <a:p>
            <a:pPr marL="548005" indent="-514350">
              <a:spcBef>
                <a:spcPts val="0"/>
              </a:spcBef>
              <a:spcAft>
                <a:spcPts val="600"/>
              </a:spcAft>
            </a:pPr>
            <a:endParaRPr lang="pt-BR" i="1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Operadores de Atribuição</a:t>
            </a:r>
            <a:endParaRPr lang="pt-BR" i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1135348" y="2780928"/>
            <a:ext cx="9921304" cy="106045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88900" lvl="2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0000"/>
              <a:buNone/>
            </a:pPr>
            <a:r>
              <a:rPr lang="pt-BR" sz="3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sz="3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</a:t>
            </a:r>
            <a:r>
              <a:rPr lang="pt-BR" sz="3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3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</a:t>
            </a:r>
            <a:r>
              <a:rPr lang="pt-BR" sz="3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3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 </a:t>
            </a:r>
            <a:r>
              <a:rPr lang="pt-BR" sz="3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3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3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pt-BR" sz="3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a=5; b=5; c=5;</a:t>
            </a:r>
            <a:endParaRPr lang="pt-BR" sz="36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8900" lvl="2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0000"/>
              <a:buNone/>
            </a:pPr>
            <a:endParaRPr lang="pt-BR" sz="600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9715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b="1" dirty="0">
                <a:solidFill>
                  <a:srgbClr val="FF0000"/>
                </a:solidFill>
              </a:rPr>
              <a:t>Realiza</a:t>
            </a:r>
            <a:r>
              <a:rPr lang="pt-BR" dirty="0"/>
              <a:t> uma determinada</a:t>
            </a:r>
            <a:r>
              <a:rPr lang="pt-BR" b="1" dirty="0">
                <a:solidFill>
                  <a:schemeClr val="accent1"/>
                </a:solidFill>
              </a:rPr>
              <a:t> operação entre dois valores</a:t>
            </a:r>
            <a:r>
              <a:rPr lang="pt-BR" dirty="0"/>
              <a:t>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Operadores Aritméticos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816863" y="2162352"/>
          <a:ext cx="10871200" cy="3565707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38777"/>
                <a:gridCol w="4652671"/>
                <a:gridCol w="2044073"/>
                <a:gridCol w="2135679"/>
              </a:tblGrid>
              <a:tr h="54137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OPERADOR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OPERAÇÃO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541371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Adição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5 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2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pt-BR" sz="24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371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Subtração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5 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– 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24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371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Multiplicação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5 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* 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pt-BR" sz="24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41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Divisão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5 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/ 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</a:t>
                      </a:r>
                      <a:endParaRPr lang="pt-BR" sz="24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41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Resto da Divisão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5 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%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 2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24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7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Exponenciação (Potência)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5 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**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2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pt-BR" sz="24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2363512" y="5838363"/>
            <a:ext cx="7464975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Resto da Divisão – Exemplo: </a:t>
            </a:r>
            <a:r>
              <a:rPr lang="pt-BR" sz="2400" b="1" i="1" dirty="0">
                <a:solidFill>
                  <a:srgbClr val="9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5 % 2 = 1 </a:t>
            </a:r>
            <a:endParaRPr lang="pt-BR" sz="2400" b="1" i="1" dirty="0">
              <a:solidFill>
                <a:srgbClr val="96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Pois 5 dividido por 2 é igual a 2 e resto 1</a:t>
            </a:r>
            <a:endParaRPr lang="pt-B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sz="3800" dirty="0" err="1"/>
              <a:t>JavaScript</a:t>
            </a:r>
            <a:r>
              <a:rPr lang="pt-BR" sz="3800" dirty="0"/>
              <a:t> – Operadores Aritméticos – Exemplos</a:t>
            </a:r>
            <a:endParaRPr lang="pt-BR" sz="3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16865" y="1700808"/>
            <a:ext cx="10679736" cy="490791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3230" lvl="1" indent="-35433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&lt;script&gt;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lvl="1" indent="-35433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  var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num1 = 8;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lvl="1" indent="-35433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  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var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num2 = 2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lvl="1" indent="-35433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600" b="1" dirty="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  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var 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soma = num1 + num2; </a:t>
            </a:r>
            <a:r>
              <a:rPr lang="pt-BR" sz="2600" b="1" i="1" dirty="0">
                <a:solidFill>
                  <a:schemeClr val="bg1">
                    <a:lumMod val="50000"/>
                  </a:schemeClr>
                </a:solidFill>
                <a:ea typeface="Calibri" panose="020F0502020204030204"/>
                <a:cs typeface="Arial" panose="020B0604020202020204" pitchFamily="34" charset="0"/>
              </a:rPr>
              <a:t>// Operador de adição</a:t>
            </a:r>
            <a:r>
              <a:rPr lang="pt-BR" sz="2600" b="1" dirty="0">
                <a:solidFill>
                  <a:schemeClr val="bg1">
                    <a:lumMod val="50000"/>
                  </a:schemeClr>
                </a:solidFill>
                <a:ea typeface="Calibri" panose="020F0502020204030204"/>
                <a:cs typeface="Arial" panose="020B0604020202020204" pitchFamily="34" charset="0"/>
              </a:rPr>
              <a:t>	 		</a:t>
            </a:r>
            <a:endParaRPr lang="pt-BR" sz="2600" b="1" dirty="0">
              <a:solidFill>
                <a:schemeClr val="bg1">
                  <a:lumMod val="50000"/>
                </a:schemeClr>
              </a:solidFill>
              <a:ea typeface="Calibri" panose="020F0502020204030204"/>
              <a:cs typeface="Arial" panose="020B0604020202020204" pitchFamily="34" charset="0"/>
            </a:endParaRPr>
          </a:p>
          <a:p>
            <a:pPr marL="443230" lvl="1" indent="-35433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  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`A soma de 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num1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num2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é 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 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lvl="1" indent="-35433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 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var 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media = num1 + num2 / 2;</a:t>
            </a:r>
            <a:r>
              <a:rPr lang="pt-BR" sz="2600" b="1" i="1" dirty="0">
                <a:solidFill>
                  <a:srgbClr val="CC0066"/>
                </a:solidFill>
                <a:ea typeface="Calibri" panose="020F0502020204030204"/>
                <a:cs typeface="Arial" panose="020B0604020202020204" pitchFamily="34" charset="0"/>
              </a:rPr>
              <a:t> </a:t>
            </a:r>
            <a:r>
              <a:rPr lang="pt-BR" sz="2600" b="1" i="1" dirty="0">
                <a:solidFill>
                  <a:schemeClr val="bg1">
                    <a:lumMod val="50000"/>
                  </a:schemeClr>
                </a:solidFill>
                <a:ea typeface="Calibri" panose="020F0502020204030204"/>
                <a:cs typeface="Arial" panose="020B0604020202020204" pitchFamily="34" charset="0"/>
              </a:rPr>
              <a:t>// Op. de adição e divisão</a:t>
            </a:r>
            <a:endParaRPr lang="pt-BR" sz="2600" b="1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lvl="1" indent="-35433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  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alert(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`A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média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 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num1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 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num2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é 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media</a:t>
            </a:r>
            <a:r>
              <a:rPr lang="en-US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</a:t>
            </a:r>
            <a:r>
              <a:rPr lang="en-US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lvl="1" indent="-354330">
              <a:spcBef>
                <a:spcPts val="12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Segoe Print" panose="02000600000000000000" charset="0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&lt;/script&gt;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pt-BR" sz="3800" dirty="0" err="1"/>
              <a:t>JavaScript</a:t>
            </a:r>
            <a:r>
              <a:rPr lang="pt-BR" sz="3800" dirty="0"/>
              <a:t> – Precedência de Operadores Aritméticos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97152"/>
          </a:xfrm>
        </p:spPr>
        <p:txBody>
          <a:bodyPr/>
          <a:lstStyle/>
          <a:p>
            <a:pPr marL="548005" indent="-514350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Precedência de operadores aritméticos</a:t>
            </a:r>
            <a:endParaRPr lang="pt-BR" dirty="0"/>
          </a:p>
          <a:p>
            <a:pPr marL="868680" lvl="1" indent="-514350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Baseado nos conceitos da matemática</a:t>
            </a:r>
            <a:endParaRPr lang="pt-BR" dirty="0"/>
          </a:p>
          <a:p>
            <a:pPr marL="628650" lvl="2" indent="0">
              <a:spcBef>
                <a:spcPts val="600"/>
              </a:spcBef>
              <a:spcAft>
                <a:spcPts val="600"/>
              </a:spcAft>
              <a:buNone/>
            </a:pPr>
            <a:endParaRPr lang="pt-BR" b="1" i="1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816864" y="2996952"/>
          <a:ext cx="10558271" cy="3312366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534720"/>
                <a:gridCol w="6912768"/>
                <a:gridCol w="2110783"/>
              </a:tblGrid>
              <a:tr h="681256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ORDEM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OPERAÇÃO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SÍMBOLOS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681256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1ª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Parênteses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256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2ª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Exponenciação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</a:rPr>
                        <a:t>**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256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3ª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Multiplicação, divisão, resto da divisão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</a:rPr>
                        <a:t> /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</a:rPr>
                        <a:t> %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7342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4ª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Adição e subtração 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</a:rPr>
                        <a:t> -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Operadores Relacionais (1/2)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9715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b="1" dirty="0">
                <a:solidFill>
                  <a:srgbClr val="FF0000"/>
                </a:solidFill>
              </a:rPr>
              <a:t>Compara</a:t>
            </a:r>
            <a:r>
              <a:rPr lang="pt-BR" b="1" dirty="0">
                <a:solidFill>
                  <a:schemeClr val="accent1"/>
                </a:solidFill>
              </a:rPr>
              <a:t> dois valores </a:t>
            </a:r>
            <a:r>
              <a:rPr lang="pt-BR" dirty="0"/>
              <a:t>(expressão) e </a:t>
            </a:r>
            <a:r>
              <a:rPr lang="pt-BR" b="1" dirty="0">
                <a:solidFill>
                  <a:srgbClr val="FF0000"/>
                </a:solidFill>
              </a:rPr>
              <a:t>retorna</a:t>
            </a:r>
            <a:r>
              <a:rPr lang="pt-BR" dirty="0"/>
              <a:t> um </a:t>
            </a:r>
            <a:r>
              <a:rPr lang="pt-BR" b="1" dirty="0">
                <a:solidFill>
                  <a:schemeClr val="accent1"/>
                </a:solidFill>
              </a:rPr>
              <a:t>valor lógico </a:t>
            </a:r>
            <a:r>
              <a:rPr lang="pt-BR" dirty="0"/>
              <a:t>(verdadeiro ou falso).</a:t>
            </a:r>
            <a:endParaRPr lang="pt-BR" alt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831215" y="2640965"/>
          <a:ext cx="10856595" cy="381762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36445"/>
                <a:gridCol w="4646295"/>
                <a:gridCol w="2041525"/>
                <a:gridCol w="2132330"/>
              </a:tblGrid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OPERADOR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 igual a </a:t>
                      </a:r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(compara apenas o valor (conteúdo da variável)</a:t>
                      </a:r>
                      <a:endParaRPr lang="pt-BR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5 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==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8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pt-BR" sz="24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===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 igual a </a:t>
                      </a:r>
                      <a:r>
                        <a:rPr lang="pt-BR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(compara o valor e o tipo)</a:t>
                      </a:r>
                      <a:endParaRPr lang="pt-BR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==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`5`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FA01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===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FA01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`5`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err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pt-BR" sz="2400" b="1" dirty="0">
                        <a:solidFill>
                          <a:srgbClr val="008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24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pt-BR" sz="24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Não é igual </a:t>
                      </a:r>
                      <a:r>
                        <a:rPr lang="pt-BR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(compara apenas o valor (conteúdo da variável)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7 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!=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2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pt-BR" sz="24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!==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Não é igual </a:t>
                      </a:r>
                      <a:r>
                        <a:rPr lang="pt-BR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(compara o valor e o tipo)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!=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`9`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FA01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!==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FA01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`9`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pt-BR" sz="24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pt-BR" sz="2400" b="1" dirty="0" err="1">
                          <a:solidFill>
                            <a:srgbClr val="008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true</a:t>
                      </a:r>
                      <a:endParaRPr lang="pt-BR" sz="2400" b="1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Operadores Relacionais (2/2)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9715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b="1" dirty="0">
                <a:solidFill>
                  <a:srgbClr val="FF0000"/>
                </a:solidFill>
              </a:rPr>
              <a:t>Compara</a:t>
            </a:r>
            <a:r>
              <a:rPr lang="pt-BR" b="1" dirty="0">
                <a:solidFill>
                  <a:schemeClr val="accent1"/>
                </a:solidFill>
              </a:rPr>
              <a:t> dois valores </a:t>
            </a:r>
            <a:r>
              <a:rPr lang="pt-BR" dirty="0"/>
              <a:t>(expressão) e </a:t>
            </a:r>
            <a:r>
              <a:rPr lang="pt-BR" b="1" dirty="0">
                <a:solidFill>
                  <a:srgbClr val="FF0000"/>
                </a:solidFill>
              </a:rPr>
              <a:t>retorna</a:t>
            </a:r>
            <a:r>
              <a:rPr lang="pt-BR" dirty="0"/>
              <a:t> um </a:t>
            </a:r>
            <a:r>
              <a:rPr lang="pt-BR" b="1" dirty="0">
                <a:solidFill>
                  <a:schemeClr val="accent1"/>
                </a:solidFill>
              </a:rPr>
              <a:t>valor lógico </a:t>
            </a:r>
            <a:r>
              <a:rPr lang="pt-BR" dirty="0"/>
              <a:t>(verdadeiro ou falso)</a:t>
            </a:r>
            <a:endParaRPr lang="pt-BR" alt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816610" y="2642235"/>
          <a:ext cx="10871200" cy="3635375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38985"/>
                <a:gridCol w="4652645"/>
                <a:gridCol w="2044065"/>
                <a:gridCol w="2135505"/>
              </a:tblGrid>
              <a:tr h="7270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OPERADOR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7270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 maior que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5 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8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false</a:t>
                      </a:r>
                      <a:endParaRPr lang="pt-BR" sz="24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0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 menor que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5 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8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0" lang="pt-BR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true</a:t>
                      </a:r>
                      <a:endParaRPr lang="pt-BR" sz="24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0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 maior que ou igual a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5 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8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false</a:t>
                      </a:r>
                      <a:endParaRPr lang="pt-BR" sz="24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0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É menor que ou igual a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5 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8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0" lang="pt-BR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true</a:t>
                      </a:r>
                      <a:endParaRPr lang="pt-BR" sz="24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sz="3600" dirty="0" err="1">
                <a:sym typeface="+mn-ea"/>
              </a:rPr>
              <a:t>JavaScript</a:t>
            </a:r>
            <a:r>
              <a:rPr lang="pt-BR" sz="3600" dirty="0">
                <a:sym typeface="+mn-ea"/>
              </a:rPr>
              <a:t> – Operador de igualdade e operadores de atribuição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9715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pt-BR" altLang="pt-BR" sz="2800" dirty="0">
                <a:sym typeface="+mn-ea"/>
              </a:rPr>
              <a:t>Não confunda ooperador de atribuição “</a:t>
            </a:r>
            <a:r>
              <a:rPr lang="pt-BR" altLang="pt-BR" sz="2800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=</a:t>
            </a:r>
            <a:r>
              <a:rPr lang="pt-BR" altLang="pt-BR" sz="2800" dirty="0">
                <a:sym typeface="+mn-ea"/>
              </a:rPr>
              <a:t>” com os operadores de igualdade “</a:t>
            </a:r>
            <a:r>
              <a:rPr lang="pt-BR" altLang="pt-BR" sz="2800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==</a:t>
            </a:r>
            <a:r>
              <a:rPr lang="pt-BR" altLang="pt-BR" sz="2800" dirty="0">
                <a:sym typeface="+mn-ea"/>
              </a:rPr>
              <a:t> ” e “</a:t>
            </a:r>
            <a:r>
              <a:rPr lang="pt-BR" altLang="pt-BR" sz="2800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===</a:t>
            </a:r>
            <a:r>
              <a:rPr lang="pt-BR" altLang="pt-BR" sz="2800" dirty="0">
                <a:sym typeface="+mn-ea"/>
              </a:rPr>
              <a:t> ” </a:t>
            </a:r>
            <a:endParaRPr lang="pt-BR" altLang="pt-BR" sz="2800" dirty="0"/>
          </a:p>
          <a:p>
            <a:pPr marL="668020" lvl="1" indent="-302260">
              <a:lnSpc>
                <a:spcPct val="120000"/>
              </a:lnSpc>
            </a:pPr>
            <a:r>
              <a:rPr lang="pt-BR" altLang="pt-BR" sz="2800" dirty="0">
                <a:sym typeface="+mn-ea"/>
              </a:rPr>
              <a:t>A expressão “</a:t>
            </a:r>
            <a:r>
              <a:rPr lang="pt-BR" altLang="pt-BR" sz="2800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x = y</a:t>
            </a:r>
            <a:r>
              <a:rPr lang="pt-BR" altLang="pt-BR" sz="2800" dirty="0">
                <a:sym typeface="+mn-ea"/>
              </a:rPr>
              <a:t>” atribui o valor da variável </a:t>
            </a:r>
            <a:r>
              <a:rPr lang="pt-BR" altLang="pt-BR" sz="2800" b="1" i="1" dirty="0">
                <a:sym typeface="+mn-ea"/>
              </a:rPr>
              <a:t>y</a:t>
            </a:r>
            <a:r>
              <a:rPr lang="pt-BR" altLang="pt-BR" sz="2800" dirty="0">
                <a:sym typeface="+mn-ea"/>
              </a:rPr>
              <a:t> a variável </a:t>
            </a:r>
            <a:r>
              <a:rPr lang="pt-BR" altLang="pt-BR" sz="2800" b="1" i="1" dirty="0">
                <a:sym typeface="+mn-ea"/>
              </a:rPr>
              <a:t>x</a:t>
            </a:r>
            <a:r>
              <a:rPr lang="pt-BR" altLang="pt-BR" sz="2800" dirty="0">
                <a:sym typeface="+mn-ea"/>
              </a:rPr>
              <a:t>.</a:t>
            </a:r>
            <a:endParaRPr lang="pt-BR" altLang="pt-BR" sz="2800" dirty="0"/>
          </a:p>
          <a:p>
            <a:pPr lvl="1">
              <a:lnSpc>
                <a:spcPct val="120000"/>
              </a:lnSpc>
            </a:pPr>
            <a:r>
              <a:rPr lang="pt-BR" altLang="pt-BR" sz="2800" dirty="0">
                <a:sym typeface="+mn-ea"/>
              </a:rPr>
              <a:t>Já a expressão “</a:t>
            </a:r>
            <a:r>
              <a:rPr lang="pt-BR" altLang="pt-BR" sz="2800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x == y</a:t>
            </a:r>
            <a:r>
              <a:rPr lang="pt-BR" altLang="pt-BR" sz="2800" dirty="0">
                <a:sym typeface="+mn-ea"/>
              </a:rPr>
              <a:t>”</a:t>
            </a:r>
            <a:r>
              <a:rPr lang="pt-BR" altLang="pt-BR" sz="2800" b="1" i="1" dirty="0">
                <a:solidFill>
                  <a:srgbClr val="FF0000"/>
                </a:solidFill>
                <a:sym typeface="+mn-ea"/>
              </a:rPr>
              <a:t> </a:t>
            </a:r>
            <a:r>
              <a:rPr lang="pt-BR" altLang="pt-BR" sz="2800" dirty="0">
                <a:sym typeface="+mn-ea"/>
              </a:rPr>
              <a:t>compara se as variáveis </a:t>
            </a:r>
            <a:r>
              <a:rPr lang="pt-BR" altLang="pt-BR" sz="2800" b="1" i="1" dirty="0">
                <a:sym typeface="+mn-ea"/>
              </a:rPr>
              <a:t>x </a:t>
            </a:r>
            <a:r>
              <a:rPr lang="pt-BR" altLang="pt-BR" sz="2800" dirty="0">
                <a:sym typeface="+mn-ea"/>
              </a:rPr>
              <a:t>e </a:t>
            </a:r>
            <a:r>
              <a:rPr lang="pt-BR" altLang="pt-BR" sz="2800" b="1" i="1" dirty="0">
                <a:sym typeface="+mn-ea"/>
              </a:rPr>
              <a:t>y</a:t>
            </a:r>
            <a:r>
              <a:rPr lang="pt-BR" altLang="pt-BR" sz="2800" dirty="0">
                <a:sym typeface="+mn-ea"/>
              </a:rPr>
              <a:t>  têm os dois valores idênticos e, se for idênticos, retorna </a:t>
            </a:r>
            <a:r>
              <a:rPr lang="pt-BR" altLang="pt-BR" sz="2800" b="1" dirty="0" err="1">
                <a:solidFill>
                  <a:srgbClr val="0000CC"/>
                </a:solidFill>
                <a:sym typeface="+mn-ea"/>
              </a:rPr>
              <a:t>true</a:t>
            </a:r>
            <a:r>
              <a:rPr lang="pt-BR" altLang="pt-BR" sz="2800" dirty="0">
                <a:sym typeface="+mn-ea"/>
              </a:rPr>
              <a:t>, senão retorna </a:t>
            </a:r>
            <a:r>
              <a:rPr lang="pt-BR" altLang="pt-BR" sz="2800" b="1" dirty="0">
                <a:solidFill>
                  <a:srgbClr val="0000CC"/>
                </a:solidFill>
                <a:sym typeface="+mn-ea"/>
              </a:rPr>
              <a:t>false</a:t>
            </a:r>
            <a:r>
              <a:rPr lang="pt-BR" altLang="pt-BR" sz="2800" dirty="0">
                <a:sym typeface="+mn-ea"/>
              </a:rPr>
              <a:t>.</a:t>
            </a:r>
            <a:endParaRPr lang="pt-BR" altLang="pt-BR" sz="2800" dirty="0"/>
          </a:p>
          <a:p>
            <a:pPr lvl="1">
              <a:lnSpc>
                <a:spcPct val="120000"/>
              </a:lnSpc>
            </a:pPr>
            <a:r>
              <a:rPr lang="pt-BR" altLang="pt-BR" sz="2800" dirty="0">
                <a:sym typeface="+mn-ea"/>
              </a:rPr>
              <a:t>A expressão “</a:t>
            </a:r>
            <a:r>
              <a:rPr lang="pt-BR" altLang="pt-BR" sz="2800" b="1" dirty="0">
                <a:solidFill>
                  <a:srgbClr val="FF0000"/>
                </a:solidFill>
                <a:latin typeface="Consolas" panose="020B0609020204030204" pitchFamily="49" charset="0"/>
                <a:sym typeface="+mn-ea"/>
              </a:rPr>
              <a:t>x === y</a:t>
            </a:r>
            <a:r>
              <a:rPr lang="pt-BR" altLang="pt-BR" sz="2800" dirty="0">
                <a:sym typeface="+mn-ea"/>
              </a:rPr>
              <a:t>”</a:t>
            </a:r>
            <a:r>
              <a:rPr lang="pt-BR" altLang="pt-BR" sz="2800" b="1" i="1" dirty="0">
                <a:solidFill>
                  <a:srgbClr val="FF0000"/>
                </a:solidFill>
                <a:sym typeface="+mn-ea"/>
              </a:rPr>
              <a:t> </a:t>
            </a:r>
            <a:r>
              <a:rPr lang="pt-BR" altLang="pt-BR" sz="2800" dirty="0">
                <a:sym typeface="+mn-ea"/>
              </a:rPr>
              <a:t>compara se as variáveis </a:t>
            </a:r>
            <a:r>
              <a:rPr lang="pt-BR" altLang="pt-BR" sz="2800" b="1" i="1" dirty="0">
                <a:sym typeface="+mn-ea"/>
              </a:rPr>
              <a:t>x </a:t>
            </a:r>
            <a:r>
              <a:rPr lang="pt-BR" altLang="pt-BR" sz="2800" dirty="0">
                <a:sym typeface="+mn-ea"/>
              </a:rPr>
              <a:t>e </a:t>
            </a:r>
            <a:r>
              <a:rPr lang="pt-BR" altLang="pt-BR" sz="2800" b="1" i="1" dirty="0">
                <a:sym typeface="+mn-ea"/>
              </a:rPr>
              <a:t>y</a:t>
            </a:r>
            <a:r>
              <a:rPr lang="pt-BR" altLang="pt-BR" sz="2800" dirty="0">
                <a:sym typeface="+mn-ea"/>
              </a:rPr>
              <a:t>  têm os dois valores idênticos e do mesmo tipo e, se for idênticos e do mesmo tipo, retorna </a:t>
            </a:r>
            <a:r>
              <a:rPr lang="pt-BR" altLang="pt-BR" sz="2800" b="1" dirty="0" err="1">
                <a:solidFill>
                  <a:srgbClr val="0000CC"/>
                </a:solidFill>
                <a:sym typeface="+mn-ea"/>
              </a:rPr>
              <a:t>true</a:t>
            </a:r>
            <a:r>
              <a:rPr lang="pt-BR" altLang="pt-BR" sz="2800" dirty="0">
                <a:sym typeface="+mn-ea"/>
              </a:rPr>
              <a:t>, senão retorna </a:t>
            </a:r>
            <a:r>
              <a:rPr lang="pt-BR" altLang="pt-BR" sz="2800" b="1" dirty="0">
                <a:solidFill>
                  <a:srgbClr val="0000CC"/>
                </a:solidFill>
                <a:sym typeface="+mn-ea"/>
              </a:rPr>
              <a:t>false</a:t>
            </a:r>
            <a:r>
              <a:rPr lang="pt-BR" altLang="pt-BR" sz="2800" dirty="0">
                <a:sym typeface="+mn-ea"/>
              </a:rPr>
              <a:t>.</a:t>
            </a:r>
            <a:endParaRPr lang="pt-BR" alt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535720" cy="4997152"/>
          </a:xfrm>
        </p:spPr>
        <p:txBody>
          <a:bodyPr/>
          <a:lstStyle/>
          <a:p>
            <a:pPr marL="548005" indent="-514350">
              <a:spcBef>
                <a:spcPts val="1200"/>
              </a:spcBef>
              <a:spcAft>
                <a:spcPts val="1200"/>
              </a:spcAft>
            </a:pPr>
            <a:r>
              <a:rPr lang="pt-BR" dirty="0"/>
              <a:t>Originalmente criada na Netscape por Brendan </a:t>
            </a:r>
            <a:r>
              <a:rPr lang="pt-BR" dirty="0" err="1"/>
              <a:t>Eichem</a:t>
            </a:r>
            <a:r>
              <a:rPr lang="pt-BR" dirty="0"/>
              <a:t> 1995;</a:t>
            </a:r>
            <a:endParaRPr lang="pt-BR" dirty="0"/>
          </a:p>
          <a:p>
            <a:pPr marL="548005" indent="-514350">
              <a:spcBef>
                <a:spcPts val="1200"/>
              </a:spcBef>
              <a:spcAft>
                <a:spcPts val="1200"/>
              </a:spcAft>
            </a:pPr>
            <a:r>
              <a:rPr lang="pt-BR" dirty="0"/>
              <a:t>Primeiro nome de batismo: </a:t>
            </a:r>
            <a:r>
              <a:rPr lang="pt-BR" dirty="0" err="1"/>
              <a:t>LiveScript</a:t>
            </a:r>
            <a:r>
              <a:rPr lang="pt-BR" dirty="0"/>
              <a:t> (1995)</a:t>
            </a:r>
            <a:endParaRPr lang="pt-BR" dirty="0"/>
          </a:p>
          <a:p>
            <a:pPr marL="548005" indent="-514350">
              <a:spcBef>
                <a:spcPts val="1200"/>
              </a:spcBef>
              <a:spcAft>
                <a:spcPts val="1200"/>
              </a:spcAft>
            </a:pPr>
            <a:r>
              <a:rPr lang="pt-BR" dirty="0"/>
              <a:t>Disputa: Netscape </a:t>
            </a:r>
            <a:r>
              <a:rPr lang="pt-BR" i="1" dirty="0" err="1"/>
              <a:t>vs</a:t>
            </a:r>
            <a:r>
              <a:rPr lang="pt-BR" dirty="0"/>
              <a:t> Microsoft:</a:t>
            </a:r>
            <a:endParaRPr lang="pt-BR" dirty="0"/>
          </a:p>
          <a:p>
            <a:pPr marL="868680" lvl="1" indent="-514350">
              <a:spcBef>
                <a:spcPts val="1200"/>
              </a:spcBef>
              <a:spcAft>
                <a:spcPts val="1200"/>
              </a:spcAft>
            </a:pPr>
            <a:r>
              <a:rPr lang="pt-BR" dirty="0"/>
              <a:t>Microsoft -&gt; Visual Basic; Visual Basic-&gt; VB Script;</a:t>
            </a:r>
            <a:endParaRPr lang="pt-BR" dirty="0"/>
          </a:p>
          <a:p>
            <a:pPr marL="548005" indent="-514350">
              <a:spcBef>
                <a:spcPts val="1200"/>
              </a:spcBef>
              <a:spcAft>
                <a:spcPts val="1200"/>
              </a:spcAft>
            </a:pPr>
            <a:r>
              <a:rPr lang="pt-BR" dirty="0"/>
              <a:t>Java da Sun surgia como potencial;</a:t>
            </a:r>
            <a:endParaRPr lang="pt-BR" dirty="0"/>
          </a:p>
          <a:p>
            <a:pPr marL="868680" lvl="1" indent="-514350">
              <a:spcBef>
                <a:spcPts val="1200"/>
              </a:spcBef>
              <a:spcAft>
                <a:spcPts val="1200"/>
              </a:spcAft>
            </a:pPr>
            <a:r>
              <a:rPr lang="pt-BR" dirty="0"/>
              <a:t>Parceria entre Sun e Netscape, então surgiu o nome </a:t>
            </a:r>
            <a:r>
              <a:rPr lang="pt-BR" b="1" dirty="0" err="1"/>
              <a:t>JavaScript</a:t>
            </a:r>
            <a:r>
              <a:rPr lang="pt-BR" dirty="0"/>
              <a:t>, no dia 4 de Dezembro de 1995;</a:t>
            </a: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História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Operadores 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9715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b="1" dirty="0">
                <a:solidFill>
                  <a:srgbClr val="FF0000"/>
                </a:solidFill>
              </a:rPr>
              <a:t>Compara</a:t>
            </a:r>
            <a:r>
              <a:rPr lang="pt-BR" b="1" dirty="0"/>
              <a:t> </a:t>
            </a:r>
            <a:r>
              <a:rPr lang="pt-BR" b="1" dirty="0">
                <a:solidFill>
                  <a:schemeClr val="accent1"/>
                </a:solidFill>
              </a:rPr>
              <a:t>duas expressões </a:t>
            </a:r>
            <a:r>
              <a:rPr lang="pt-BR" dirty="0"/>
              <a:t>e </a:t>
            </a:r>
            <a:r>
              <a:rPr lang="pt-BR" b="1" dirty="0">
                <a:solidFill>
                  <a:srgbClr val="FF0000"/>
                </a:solidFill>
              </a:rPr>
              <a:t>retorna</a:t>
            </a:r>
            <a:r>
              <a:rPr lang="pt-BR" b="1" dirty="0"/>
              <a:t> </a:t>
            </a:r>
            <a:r>
              <a:rPr lang="pt-BR" dirty="0"/>
              <a:t>um </a:t>
            </a:r>
            <a:r>
              <a:rPr lang="pt-BR" b="1" dirty="0">
                <a:solidFill>
                  <a:schemeClr val="accent1"/>
                </a:solidFill>
              </a:rPr>
              <a:t>valor lógico</a:t>
            </a:r>
            <a:r>
              <a:rPr lang="pt-BR" dirty="0"/>
              <a:t>.</a:t>
            </a:r>
            <a:endParaRPr lang="pt-BR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alt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816863" y="2356871"/>
          <a:ext cx="10871200" cy="4096465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38777"/>
                <a:gridCol w="2088232"/>
                <a:gridCol w="4608512"/>
                <a:gridCol w="2135679"/>
              </a:tblGrid>
              <a:tr h="530305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OPERADOR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DESCRIÇÃO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53030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Conjunção (E)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68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65000"/>
                        <a:buFont typeface="Segoe Print" panose="02000600000000000000" charset="0"/>
                        <a:buAutoNum type="arabicPeriod"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x = 6;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457200" marR="0" lvl="0" indent="-368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65000"/>
                        <a:buFont typeface="Segoe Print" panose="02000600000000000000" charset="0"/>
                        <a:buAutoNum type="arabicPeriod"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y = 3;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457200" indent="-368300" algn="l">
                        <a:buClr>
                          <a:schemeClr val="tx2"/>
                        </a:buClr>
                        <a:buSzPct val="65000"/>
                        <a:buFont typeface="Segoe Print" panose="02000600000000000000" charset="0"/>
                        <a:buAutoNum type="arabicPeriod"/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((x &lt; 10) 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(y &gt; 1));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pt-BR" sz="24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30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||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Disjunção (OU)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68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65000"/>
                        <a:buFont typeface="Segoe Print" panose="02000600000000000000" charset="0"/>
                        <a:buAutoNum type="arabicPeriod"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x = 6;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457200" marR="0" lvl="0" indent="-368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65000"/>
                        <a:buFont typeface="Segoe Print" panose="02000600000000000000" charset="0"/>
                        <a:buAutoNum type="arabicPeriod"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y = 3;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457200" indent="-368300" algn="l">
                        <a:buClr>
                          <a:schemeClr val="tx2"/>
                        </a:buClr>
                        <a:buSzPct val="65000"/>
                        <a:buFont typeface="Segoe Print" panose="02000600000000000000" charset="0"/>
                        <a:buAutoNum type="arabicPeriod"/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((x == 5) 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||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(y == 5));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pt-BR" sz="24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0305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Negação (NÃO)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-368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65000"/>
                        <a:buFont typeface="Segoe Print" panose="02000600000000000000" charset="0"/>
                        <a:buAutoNum type="arabicPeriod"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x = 6;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457200" marR="0" lvl="0" indent="-3683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ct val="65000"/>
                        <a:buFont typeface="Segoe Print" panose="02000600000000000000" charset="0"/>
                        <a:buAutoNum type="arabicPeriod"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y = 3;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457200" indent="-368300" algn="l">
                        <a:buClr>
                          <a:schemeClr val="tx2"/>
                        </a:buClr>
                        <a:buSzPct val="65000"/>
                        <a:buFont typeface="Segoe Print" panose="02000600000000000000" charset="0"/>
                        <a:buAutoNum type="arabicPeriod"/>
                      </a:pP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!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(x == y);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 err="1">
                          <a:solidFill>
                            <a:schemeClr val="tx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pt-BR" sz="2400" b="1" dirty="0">
                        <a:solidFill>
                          <a:schemeClr val="tx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sz="3800" dirty="0" err="1"/>
              <a:t>JavaScript</a:t>
            </a:r>
            <a:r>
              <a:rPr lang="pt-BR" sz="3800" dirty="0"/>
              <a:t> – Precedência de Operadores </a:t>
            </a:r>
            <a:r>
              <a:rPr lang="pt-BR" sz="3800" dirty="0">
                <a:sym typeface="+mn-ea"/>
              </a:rPr>
              <a:t>Lógicos</a:t>
            </a:r>
            <a:endParaRPr lang="pt-BR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97152"/>
          </a:xfrm>
        </p:spPr>
        <p:txBody>
          <a:bodyPr/>
          <a:lstStyle/>
          <a:p>
            <a:pPr marL="548005" indent="-514350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Precedência de operadores </a:t>
            </a:r>
            <a:r>
              <a:rPr lang="pt-BR" dirty="0">
                <a:sym typeface="+mn-ea"/>
              </a:rPr>
              <a:t>Lógicos</a:t>
            </a:r>
            <a:endParaRPr lang="pt-BR" dirty="0"/>
          </a:p>
          <a:p>
            <a:pPr marL="628650" lvl="2" indent="0">
              <a:spcBef>
                <a:spcPts val="600"/>
              </a:spcBef>
              <a:spcAft>
                <a:spcPts val="600"/>
              </a:spcAft>
              <a:buNone/>
            </a:pPr>
            <a:endParaRPr lang="pt-BR" b="1" i="1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816864" y="2276872"/>
          <a:ext cx="10558271" cy="3312366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534720"/>
                <a:gridCol w="6480720"/>
                <a:gridCol w="2542831"/>
              </a:tblGrid>
              <a:tr h="681256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ORDEM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OPERADORES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SÍMBOLOS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681256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1ª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Parênteses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256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2ª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Não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</a:rPr>
                        <a:t>!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256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3ª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&amp;&amp;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7342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4ª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</a:rPr>
                        <a:t>||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Precedência de Operadores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97152"/>
          </a:xfrm>
        </p:spPr>
        <p:txBody>
          <a:bodyPr/>
          <a:lstStyle/>
          <a:p>
            <a:pPr marL="548005" indent="-514350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Precedência de diferentes tipos de operadores</a:t>
            </a:r>
            <a:endParaRPr lang="pt-BR" dirty="0"/>
          </a:p>
          <a:p>
            <a:pPr marL="628650" lvl="2" indent="0">
              <a:spcBef>
                <a:spcPts val="600"/>
              </a:spcBef>
              <a:spcAft>
                <a:spcPts val="600"/>
              </a:spcAft>
              <a:buNone/>
            </a:pPr>
            <a:endParaRPr lang="pt-BR" b="1" i="1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816864" y="2276872"/>
          <a:ext cx="10558271" cy="345407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534720"/>
                <a:gridCol w="6048672"/>
                <a:gridCol w="2974879"/>
              </a:tblGrid>
              <a:tr h="681256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ORDEM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OPERADORES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SÍMBOLOS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681256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1ª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Parênteses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256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2ª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Operadores Aritméticos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</a:rPr>
                        <a:t> *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</a:rPr>
                        <a:t> /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</a:rPr>
                        <a:t> %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</a:rPr>
                        <a:t> -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256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3ª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Operadores Relacionais (não tem precedência entre operadores)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==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</a:rPr>
                        <a:t> !=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</a:rPr>
                        <a:t> &gt;=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</a:rPr>
                        <a:t> &lt;=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</a:rPr>
                        <a:t> &gt;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</a:rPr>
                        <a:t> ===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7342"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4ª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Operadores Lógicos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</a:rPr>
                        <a:t>!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</a:rPr>
                        <a:t>&amp;&amp;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</a:rPr>
                        <a:t>||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Operações com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9715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b="1" dirty="0">
                <a:solidFill>
                  <a:schemeClr val="accent1"/>
                </a:solidFill>
              </a:rPr>
              <a:t>Operadores</a:t>
            </a:r>
            <a:r>
              <a:rPr lang="pt-BR" dirty="0"/>
              <a:t> que realizam uma determinada </a:t>
            </a:r>
            <a:r>
              <a:rPr lang="pt-BR" b="1" dirty="0">
                <a:solidFill>
                  <a:schemeClr val="accent1"/>
                </a:solidFill>
              </a:rPr>
              <a:t>operação com cadeias de caracteres </a:t>
            </a:r>
            <a:r>
              <a:rPr lang="pt-BR" dirty="0"/>
              <a:t>em </a:t>
            </a:r>
            <a:r>
              <a:rPr lang="pt-BR" dirty="0" err="1"/>
              <a:t>JavaScript</a:t>
            </a:r>
            <a:r>
              <a:rPr lang="pt-BR"/>
              <a:t>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503936" y="2708921"/>
          <a:ext cx="11096319" cy="3528391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022194"/>
                <a:gridCol w="2620499"/>
                <a:gridCol w="4189731"/>
                <a:gridCol w="2263895"/>
              </a:tblGrid>
              <a:tr h="779897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OPERADOR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OPERAÇÃO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EXEMPLO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</a:t>
                      </a:r>
                      <a:endParaRPr lang="pt-B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1228050">
                <a:tc rowSpan="2"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pt-BR" sz="2400" b="1" dirty="0">
                        <a:solidFill>
                          <a:srgbClr val="0000CC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Concatenação de duas </a:t>
                      </a:r>
                      <a:r>
                        <a:rPr lang="pt-BR" sz="24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Strings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var a = 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`leite`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;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889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2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alert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`</a:t>
                      </a:r>
                      <a:r>
                        <a:rPr lang="pt-BR" sz="2400" b="1" dirty="0">
                          <a:solidFill>
                            <a:srgbClr val="FF3300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Café com 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`</a:t>
                      </a:r>
                      <a:r>
                        <a:rPr lang="pt-BR" sz="2400" b="1" dirty="0">
                          <a:solidFill>
                            <a:srgbClr val="FF3300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+ 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a)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Café com leite</a:t>
                      </a:r>
                      <a:endParaRPr lang="pt-BR" sz="24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0444">
                <a:tc vMerge="1"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Concatenação de uma </a:t>
                      </a:r>
                      <a:r>
                        <a:rPr lang="pt-BR" sz="24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 um Número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var n = 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3;</a:t>
                      </a:r>
                      <a:endParaRPr kumimoji="0" lang="pt-BR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889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24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alert</a:t>
                      </a:r>
                      <a:r>
                        <a:rPr lang="pt-BR" sz="2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(3</a:t>
                      </a:r>
                      <a:r>
                        <a:rPr lang="pt-BR" sz="2400" b="1" dirty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 + </a:t>
                      </a:r>
                      <a:r>
                        <a:rPr kumimoji="0" lang="pt-BR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` c</a:t>
                      </a:r>
                      <a:r>
                        <a:rPr lang="pt-BR" sz="2400" b="1" dirty="0" err="1">
                          <a:solidFill>
                            <a:srgbClr val="FF3300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afés</a:t>
                      </a:r>
                      <a:r>
                        <a:rPr kumimoji="0" lang="pt-BR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Arial" panose="020B0604020202020204" pitchFamily="34" charset="0"/>
                        </a:rPr>
                        <a:t>`</a:t>
                      </a:r>
                      <a:r>
                        <a:rPr lang="pt-BR" sz="2400" b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Arial" panose="020B0604020202020204" pitchFamily="34" charset="0"/>
                        </a:rPr>
                        <a:t>);</a:t>
                      </a:r>
                      <a:endParaRPr lang="pt-BR" sz="24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cafés</a:t>
                      </a:r>
                      <a:endParaRPr lang="pt-BR" sz="2400" b="1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– exemplo prático</a:t>
            </a:r>
            <a:endParaRPr lang="pt-BR" alt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Crie uma página com o nome ‘</a:t>
            </a:r>
            <a:r>
              <a:rPr lang="pt-BR" b="1" i="1" dirty="0"/>
              <a:t>operadores.html</a:t>
            </a:r>
            <a:r>
              <a:rPr lang="pt-BR" dirty="0"/>
              <a:t>’</a:t>
            </a:r>
            <a:endParaRPr lang="pt-BR" dirty="0"/>
          </a:p>
          <a:p>
            <a:pPr lvl="1"/>
            <a:r>
              <a:rPr lang="pt-BR" i="1" dirty="0"/>
              <a:t>Declarar uma variável _numero e atribuir um valor</a:t>
            </a:r>
            <a:endParaRPr lang="pt-BR" i="1" dirty="0"/>
          </a:p>
          <a:p>
            <a:pPr lvl="2"/>
            <a:r>
              <a:rPr lang="pt-BR" i="1" dirty="0"/>
              <a:t>Operação de </a:t>
            </a:r>
            <a:r>
              <a:rPr lang="pt-BR" b="1" i="1" dirty="0">
                <a:solidFill>
                  <a:schemeClr val="accent1">
                    <a:lumMod val="75000"/>
                  </a:schemeClr>
                </a:solidFill>
              </a:rPr>
              <a:t>+=</a:t>
            </a:r>
            <a:r>
              <a:rPr lang="pt-BR" i="1" dirty="0"/>
              <a:t> | </a:t>
            </a:r>
            <a:r>
              <a:rPr lang="pt-BR" b="1" i="1" dirty="0">
                <a:solidFill>
                  <a:schemeClr val="accent1">
                    <a:lumMod val="75000"/>
                  </a:schemeClr>
                </a:solidFill>
              </a:rPr>
              <a:t>-=</a:t>
            </a:r>
            <a:r>
              <a:rPr lang="pt-BR" i="1" dirty="0"/>
              <a:t> | </a:t>
            </a:r>
            <a:r>
              <a:rPr lang="pt-BR" b="1" i="1" dirty="0">
                <a:solidFill>
                  <a:schemeClr val="accent1">
                    <a:lumMod val="75000"/>
                  </a:schemeClr>
                </a:solidFill>
              </a:rPr>
              <a:t>*=</a:t>
            </a:r>
            <a:r>
              <a:rPr lang="pt-BR" i="1" dirty="0"/>
              <a:t> | </a:t>
            </a:r>
            <a:r>
              <a:rPr lang="pt-BR" b="1" i="1" dirty="0">
                <a:solidFill>
                  <a:schemeClr val="accent1">
                    <a:lumMod val="75000"/>
                  </a:schemeClr>
                </a:solidFill>
              </a:rPr>
              <a:t>/=</a:t>
            </a:r>
            <a:r>
              <a:rPr lang="pt-BR" i="1" dirty="0"/>
              <a:t> | </a:t>
            </a:r>
            <a:r>
              <a:rPr lang="pt-BR" b="1" i="1" dirty="0">
                <a:solidFill>
                  <a:schemeClr val="accent1">
                    <a:lumMod val="75000"/>
                  </a:schemeClr>
                </a:solidFill>
              </a:rPr>
              <a:t>%=</a:t>
            </a:r>
            <a:r>
              <a:rPr lang="pt-BR" i="1" dirty="0"/>
              <a:t> </a:t>
            </a:r>
            <a:endParaRPr lang="pt-BR" i="1" dirty="0"/>
          </a:p>
          <a:p>
            <a:pPr lvl="3"/>
            <a:r>
              <a:rPr lang="pt-BR" i="1" dirty="0"/>
              <a:t>Imprimir cada operação com console.log(`n/=5: ${n}`) </a:t>
            </a:r>
            <a:endParaRPr lang="pt-BR" i="1" dirty="0"/>
          </a:p>
          <a:p>
            <a:pPr lvl="2"/>
            <a:r>
              <a:rPr lang="pt-BR" i="1" dirty="0"/>
              <a:t>Refazer o exemplo utilizando a operação dentro da impressão</a:t>
            </a:r>
            <a:endParaRPr lang="pt-BR" i="1" dirty="0"/>
          </a:p>
          <a:p>
            <a:r>
              <a:rPr lang="pt-BR" i="1" dirty="0"/>
              <a:t>Operadores de </a:t>
            </a:r>
            <a:r>
              <a:rPr lang="pt-BR" i="1" dirty="0" err="1"/>
              <a:t>pré</a:t>
            </a:r>
            <a:r>
              <a:rPr lang="pt-BR" i="1" dirty="0"/>
              <a:t> e pós incremento</a:t>
            </a:r>
            <a:endParaRPr lang="pt-BR" i="1" dirty="0"/>
          </a:p>
          <a:p>
            <a:pPr lvl="1"/>
            <a:r>
              <a:rPr lang="pt-BR" i="1" dirty="0"/>
              <a:t>_num++</a:t>
            </a:r>
            <a:endParaRPr lang="pt-BR" i="1" dirty="0"/>
          </a:p>
          <a:p>
            <a:pPr lvl="1"/>
            <a:r>
              <a:rPr lang="pt-BR" i="1" dirty="0"/>
              <a:t>++_num</a:t>
            </a:r>
            <a:endParaRPr lang="pt-BR" i="1" dirty="0"/>
          </a:p>
          <a:p>
            <a:r>
              <a:rPr lang="pt-BR" i="1" dirty="0"/>
              <a:t>Atribuição múltipla</a:t>
            </a:r>
            <a:endParaRPr lang="pt-BR" i="1" dirty="0"/>
          </a:p>
          <a:p>
            <a:pPr lvl="1"/>
            <a:r>
              <a:rPr lang="pt-BR" i="1" dirty="0"/>
              <a:t>var a = b = c = 7</a:t>
            </a:r>
            <a:endParaRPr lang="pt-BR" i="1" dirty="0"/>
          </a:p>
        </p:txBody>
      </p:sp>
      <p:sp>
        <p:nvSpPr>
          <p:cNvPr id="6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384" y="1529401"/>
            <a:ext cx="2359422" cy="1769566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– exemplo prático</a:t>
            </a:r>
            <a:endParaRPr lang="pt-BR" alt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Crie uma página com o nome ‘</a:t>
            </a:r>
            <a:r>
              <a:rPr lang="pt-BR" b="1" i="1" dirty="0"/>
              <a:t>operadores-relacionais.html</a:t>
            </a:r>
            <a:r>
              <a:rPr lang="pt-BR" dirty="0"/>
              <a:t>’</a:t>
            </a:r>
            <a:endParaRPr lang="pt-BR" dirty="0"/>
          </a:p>
          <a:p>
            <a:pPr lvl="1"/>
            <a:r>
              <a:rPr lang="pt-BR" dirty="0"/>
              <a:t>Exemplificar o == e ===</a:t>
            </a:r>
            <a:endParaRPr lang="pt-BR" dirty="0"/>
          </a:p>
          <a:p>
            <a:pPr lvl="1"/>
            <a:r>
              <a:rPr lang="pt-BR" dirty="0"/>
              <a:t>Exemplificar o != e !==</a:t>
            </a:r>
            <a:endParaRPr lang="pt-BR" dirty="0"/>
          </a:p>
        </p:txBody>
      </p:sp>
      <p:sp>
        <p:nvSpPr>
          <p:cNvPr id="6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392" y="2078534"/>
            <a:ext cx="2359422" cy="1769566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 dirty="0"/>
              <a:t>Atividade Prática 01</a:t>
            </a:r>
            <a:endParaRPr lang="pt-BR" altLang="pt-BR" sz="3600" dirty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16610" y="1530985"/>
            <a:ext cx="10734675" cy="4565015"/>
          </a:xfrm>
        </p:spPr>
        <p:txBody>
          <a:bodyPr/>
          <a:lstStyle/>
          <a:p>
            <a:pPr marL="560705" indent="-5143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altLang="pt-BR" sz="2400" dirty="0"/>
              <a:t>1 - Declare variáveis com os valores de 2 notas, calcule e mostre a média delas.</a:t>
            </a:r>
            <a:endParaRPr lang="pt-BR" altLang="pt-BR" sz="2400" dirty="0"/>
          </a:p>
          <a:p>
            <a:pPr marL="560705" indent="-5143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altLang="pt-BR" sz="2400" dirty="0"/>
              <a:t>2 - Declare variáveis com o nome de uma pessoa e seu ano de nascimento. Mostre o seu nome e sua idade (considere que ela já fez aniversário neste ano).</a:t>
            </a:r>
            <a:endParaRPr lang="pt-BR" altLang="pt-BR" sz="2400" dirty="0"/>
          </a:p>
          <a:p>
            <a:pPr marL="560705" indent="-5143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altLang="pt-BR" sz="2400" dirty="0"/>
              <a:t>3 - Declare variáveis para armazenar o preço e a quantidade de um produto. Mostre o valor total.</a:t>
            </a:r>
            <a:endParaRPr lang="pt-BR" altLang="pt-BR" sz="2400" dirty="0"/>
          </a:p>
          <a:p>
            <a:pPr marL="560705" indent="-5143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altLang="pt-BR" sz="2400" dirty="0"/>
              <a:t>4 - Declare variáveis para armazenar a altura e o peso de uma pessoa. Mostre o seu IMC sabendo-se que o IMC é igual à </a:t>
            </a:r>
            <a:endParaRPr lang="pt-BR" altLang="pt-BR" sz="2400" dirty="0"/>
          </a:p>
          <a:p>
            <a:pPr marL="46355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altLang="pt-BR" sz="2400" dirty="0">
                <a:sym typeface="+mn-ea"/>
              </a:rPr>
              <a:t>peso / </a:t>
            </a:r>
            <a:r>
              <a:rPr lang="pt-BR" altLang="pt-BR" sz="2400" dirty="0"/>
              <a:t>altura².</a:t>
            </a:r>
            <a:endParaRPr lang="pt-BR" altLang="pt-BR" sz="2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D90357-B64D-4E4C-ADED-1648E2FB294E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679736" cy="4997152"/>
          </a:xfrm>
        </p:spPr>
        <p:txBody>
          <a:bodyPr/>
          <a:lstStyle/>
          <a:p>
            <a:pPr marL="548005" indent="-514350">
              <a:spcBef>
                <a:spcPts val="1200"/>
              </a:spcBef>
              <a:spcAft>
                <a:spcPts val="1200"/>
              </a:spcAft>
            </a:pPr>
            <a:r>
              <a:rPr lang="pt-BR" dirty="0"/>
              <a:t>Em 1997 a linguagem </a:t>
            </a:r>
            <a:r>
              <a:rPr lang="pt-BR" dirty="0" err="1"/>
              <a:t>JavaScript</a:t>
            </a:r>
            <a:r>
              <a:rPr lang="pt-BR" dirty="0"/>
              <a:t> foi padronizada pela empresa ECMA e criaram o padrão </a:t>
            </a:r>
            <a:r>
              <a:rPr lang="pt-BR" dirty="0" err="1"/>
              <a:t>ECMAScript</a:t>
            </a:r>
            <a:r>
              <a:rPr lang="pt-BR" dirty="0"/>
              <a:t>.</a:t>
            </a:r>
            <a:endParaRPr lang="pt-BR" dirty="0"/>
          </a:p>
          <a:p>
            <a:pPr marL="548005" indent="-514350">
              <a:spcBef>
                <a:spcPts val="1200"/>
              </a:spcBef>
              <a:spcAft>
                <a:spcPts val="1200"/>
              </a:spcAft>
            </a:pPr>
            <a:r>
              <a:rPr lang="pt-BR" dirty="0"/>
              <a:t>Em 2002 surgiu a Fundação Mozilla que criou o navegador Firefox.</a:t>
            </a:r>
            <a:endParaRPr lang="pt-BR" dirty="0"/>
          </a:p>
          <a:p>
            <a:pPr marL="548005" indent="-514350">
              <a:spcBef>
                <a:spcPts val="1200"/>
              </a:spcBef>
              <a:spcAft>
                <a:spcPts val="1200"/>
              </a:spcAft>
            </a:pPr>
            <a:r>
              <a:rPr lang="pt-BR" dirty="0"/>
              <a:t>Em 2008 a Google criou o navegador Google Chrome que possui um motor para interpretar código </a:t>
            </a:r>
            <a:r>
              <a:rPr lang="pt-BR" dirty="0" err="1"/>
              <a:t>JavaScript</a:t>
            </a:r>
            <a:r>
              <a:rPr lang="pt-BR" dirty="0"/>
              <a:t>, chamado de V8, de código aberto.</a:t>
            </a:r>
            <a:endParaRPr lang="pt-BR" dirty="0"/>
          </a:p>
          <a:p>
            <a:pPr marL="548005" indent="-514350">
              <a:spcBef>
                <a:spcPts val="1200"/>
              </a:spcBef>
              <a:spcAft>
                <a:spcPts val="1200"/>
              </a:spcAft>
            </a:pPr>
            <a:r>
              <a:rPr lang="pt-BR" dirty="0"/>
              <a:t>Em 2010 o V8 foi modificado para ser executado fora do Google Chrome, surgindo o </a:t>
            </a:r>
            <a:r>
              <a:rPr lang="pt-BR" dirty="0" err="1"/>
              <a:t>NodeJS</a:t>
            </a:r>
            <a:r>
              <a:rPr lang="pt-BR" dirty="0"/>
              <a:t>.</a:t>
            </a: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– História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dwuser.com/education/content/pomodoro-productivity-a-simple-time-management-technique-to-eliminate-procrastination/images/spilled_coffee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154" y="1521516"/>
            <a:ext cx="6360619" cy="428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14948"/>
            <a:ext cx="10871200" cy="4495800"/>
          </a:xfrm>
        </p:spPr>
        <p:txBody>
          <a:bodyPr>
            <a:norm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0" indent="0" algn="ctr">
              <a:buNone/>
            </a:pPr>
            <a:r>
              <a:rPr lang="en-US" sz="8000" b="1" i="1" cap="all" dirty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JavaScript </a:t>
            </a:r>
            <a:endParaRPr lang="en-US" sz="8000" b="1" i="1" cap="all" dirty="0">
              <a:ln>
                <a:solidFill>
                  <a:srgbClr val="FFFF00"/>
                </a:solidFill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8000" b="1" i="1" cap="all" dirty="0" err="1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não</a:t>
            </a:r>
            <a:r>
              <a:rPr lang="en-US" sz="8000" b="1" i="1" cap="all" dirty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é </a:t>
            </a:r>
            <a:endParaRPr lang="en-US" sz="8000" b="1" i="1" cap="all" dirty="0">
              <a:ln>
                <a:solidFill>
                  <a:srgbClr val="FFFF00"/>
                </a:solidFill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8000" b="1" i="1" cap="all" dirty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Java!!!</a:t>
            </a:r>
            <a:endParaRPr lang="pt-BR" sz="8000" b="1" i="1" cap="all" dirty="0">
              <a:ln>
                <a:solidFill>
                  <a:srgbClr val="FFFF00"/>
                </a:solidFill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não é Java!!!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1129961" y="5844901"/>
            <a:ext cx="102450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As linguagens 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JavaScript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e Java têm muito mais diferenças do que semelhanças entre elas.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0" y="1271591"/>
            <a:ext cx="711200" cy="244475"/>
          </a:xfrm>
        </p:spPr>
        <p:txBody>
          <a:bodyPr>
            <a:normAutofit fontScale="85000" lnSpcReduction="20000"/>
          </a:bodyPr>
          <a:lstStyle/>
          <a:p>
            <a:pPr marL="0" marR="0" lvl="0" indent="0" algn="ctr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8C83287-643E-4992-835F-1AF31F10924B}" type="slidenum">
              <a:rPr kumimoji="0" lang="pt-BR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607728" cy="4997152"/>
          </a:xfrm>
        </p:spPr>
        <p:txBody>
          <a:bodyPr/>
          <a:lstStyle/>
          <a:p>
            <a:pPr marL="548005" indent="-514350">
              <a:spcBef>
                <a:spcPts val="600"/>
              </a:spcBef>
              <a:spcAft>
                <a:spcPts val="1800"/>
              </a:spcAft>
            </a:pPr>
            <a:r>
              <a:rPr lang="pt-BR" dirty="0"/>
              <a:t>Java e </a:t>
            </a:r>
            <a:r>
              <a:rPr lang="pt-BR" dirty="0" err="1"/>
              <a:t>JavaScript</a:t>
            </a:r>
            <a:r>
              <a:rPr lang="pt-BR" dirty="0"/>
              <a:t> são “coisas” completamente distintas e desconexas;</a:t>
            </a:r>
            <a:endParaRPr lang="pt-BR" dirty="0"/>
          </a:p>
          <a:p>
            <a:pPr marL="868680" lvl="1" indent="-514350">
              <a:spcBef>
                <a:spcPts val="600"/>
              </a:spcBef>
              <a:spcAft>
                <a:spcPts val="1800"/>
              </a:spcAft>
            </a:pPr>
            <a:r>
              <a:rPr lang="pt-BR" dirty="0"/>
              <a:t>Compartilham apenas um passado de “disputa territorial” contra a Microsoft;</a:t>
            </a:r>
            <a:endParaRPr lang="pt-BR" dirty="0"/>
          </a:p>
          <a:p>
            <a:pPr marL="548005" indent="-514350">
              <a:spcBef>
                <a:spcPts val="600"/>
              </a:spcBef>
              <a:spcAft>
                <a:spcPts val="1800"/>
              </a:spcAft>
            </a:pPr>
            <a:r>
              <a:rPr lang="pt-BR" b="1" dirty="0" err="1">
                <a:solidFill>
                  <a:srgbClr val="FF0000"/>
                </a:solidFill>
              </a:rPr>
              <a:t>JavaScript</a:t>
            </a:r>
            <a:r>
              <a:rPr lang="pt-BR" b="1" dirty="0">
                <a:solidFill>
                  <a:srgbClr val="FF0000"/>
                </a:solidFill>
              </a:rPr>
              <a:t> não é Java</a:t>
            </a:r>
            <a:r>
              <a:rPr lang="pt-BR" dirty="0"/>
              <a:t>. São linguagens de programação com aplicações e recursos totalmente distintos.</a:t>
            </a:r>
            <a:endParaRPr lang="pt-BR" dirty="0"/>
          </a:p>
          <a:p>
            <a:pPr marL="868680" lvl="1" indent="-514350">
              <a:spcBef>
                <a:spcPts val="600"/>
              </a:spcBef>
              <a:spcAft>
                <a:spcPts val="1800"/>
              </a:spcAft>
            </a:pP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</a:t>
            </a:r>
            <a:r>
              <a:rPr lang="pt-BR" i="1" dirty="0" err="1"/>
              <a:t>vs</a:t>
            </a:r>
            <a:r>
              <a:rPr lang="pt-BR" i="1" dirty="0"/>
              <a:t>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607728" cy="4997152"/>
          </a:xfrm>
        </p:spPr>
        <p:txBody>
          <a:bodyPr/>
          <a:lstStyle/>
          <a:p>
            <a:pPr marL="548005" indent="-514350"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Algumas diferenças do </a:t>
            </a:r>
            <a:r>
              <a:rPr lang="pt-BR" dirty="0" err="1"/>
              <a:t>JavaScript</a:t>
            </a:r>
            <a:r>
              <a:rPr lang="pt-BR" dirty="0"/>
              <a:t> em relação ao Java:</a:t>
            </a:r>
            <a:endParaRPr lang="pt-BR" dirty="0"/>
          </a:p>
          <a:p>
            <a:pPr marL="868680" lvl="1" indent="-514350"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Java é uma linguagem de programação;</a:t>
            </a:r>
            <a:endParaRPr lang="pt-BR" dirty="0"/>
          </a:p>
          <a:p>
            <a:pPr marL="868680" lvl="1" indent="-514350">
              <a:spcBef>
                <a:spcPts val="0"/>
              </a:spcBef>
              <a:spcAft>
                <a:spcPts val="600"/>
              </a:spcAft>
            </a:pPr>
            <a:r>
              <a:rPr lang="pt-BR" dirty="0" err="1"/>
              <a:t>JavaScript</a:t>
            </a:r>
            <a:r>
              <a:rPr lang="pt-BR" dirty="0"/>
              <a:t> é uma linguagem de script;</a:t>
            </a:r>
            <a:endParaRPr lang="pt-BR" dirty="0"/>
          </a:p>
          <a:p>
            <a:pPr marL="868680" lvl="1" indent="-514350">
              <a:spcBef>
                <a:spcPts val="0"/>
              </a:spcBef>
              <a:spcAft>
                <a:spcPts val="600"/>
              </a:spcAft>
            </a:pPr>
            <a:endParaRPr lang="pt-BR" dirty="0"/>
          </a:p>
          <a:p>
            <a:pPr marL="868680" lvl="1" indent="-514350"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Aplicativos Java são executados pela máquina virtual Java;</a:t>
            </a:r>
            <a:endParaRPr lang="pt-BR" dirty="0"/>
          </a:p>
          <a:p>
            <a:pPr marL="868680" lvl="1" indent="-514350"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Scripts </a:t>
            </a:r>
            <a:r>
              <a:rPr lang="pt-BR" dirty="0" err="1"/>
              <a:t>JavaScript</a:t>
            </a:r>
            <a:r>
              <a:rPr lang="pt-BR" dirty="0"/>
              <a:t> são interpretados pelos navegadores;</a:t>
            </a:r>
            <a:endParaRPr lang="pt-BR" dirty="0"/>
          </a:p>
          <a:p>
            <a:pPr marL="868680" lvl="1" indent="-514350">
              <a:spcBef>
                <a:spcPts val="0"/>
              </a:spcBef>
              <a:spcAft>
                <a:spcPts val="600"/>
              </a:spcAft>
            </a:pPr>
            <a:endParaRPr lang="pt-BR" dirty="0"/>
          </a:p>
          <a:p>
            <a:pPr marL="868680" lvl="1" indent="-514350"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Java é compilado;</a:t>
            </a:r>
            <a:endParaRPr lang="pt-BR" dirty="0"/>
          </a:p>
          <a:p>
            <a:pPr marL="868680" lvl="1" indent="-514350">
              <a:spcBef>
                <a:spcPts val="0"/>
              </a:spcBef>
              <a:spcAft>
                <a:spcPts val="600"/>
              </a:spcAft>
            </a:pPr>
            <a:r>
              <a:rPr lang="pt-BR" dirty="0" err="1"/>
              <a:t>JavaScript</a:t>
            </a:r>
            <a:r>
              <a:rPr lang="pt-BR" dirty="0"/>
              <a:t> é texto puro;</a:t>
            </a: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</a:t>
            </a:r>
            <a:r>
              <a:rPr lang="pt-BR" i="1" dirty="0" err="1"/>
              <a:t>vs</a:t>
            </a:r>
            <a:r>
              <a:rPr lang="pt-BR" i="1" dirty="0"/>
              <a:t>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aixaSuperior_16x9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goe UI">
      <a:majorFont>
        <a:latin typeface="Segoe UI Semibold"/>
        <a:ea typeface="Segoe Print"/>
        <a:cs typeface="Segoe Print"/>
      </a:majorFont>
      <a:minorFont>
        <a:latin typeface="Segoe UI"/>
        <a:ea typeface="Segoe Print"/>
        <a:cs typeface="Segoe Print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Segoe UI Semibold"/>
        <a:ea typeface="Arial"/>
        <a:cs typeface="Arial"/>
      </a:majorFont>
      <a:minorFont>
        <a:latin typeface="Segoe UI"/>
        <a:ea typeface="Arial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edian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o">
      <a:majorFont>
        <a:latin typeface="Tw Cen MT"/>
        <a:ea typeface="Segoe Print"/>
        <a:cs typeface="Segoe Print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Segoe Print"/>
        <a:cs typeface="Segoe Print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Segoe Print"/>
        <a:cs typeface="Segoe Print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Segoe Print"/>
        <a:cs typeface="Segoe Print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Segoe Print"/>
        <a:cs typeface="Segoe Print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Segoe Print"/>
        <a:cs typeface="Segoe Print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zul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FaixaSuperior_16x9</Template>
  <TotalTime>0</TotalTime>
  <Words>14201</Words>
  <Application>WPS Presentation</Application>
  <PresentationFormat>Widescreen</PresentationFormat>
  <Paragraphs>1074</Paragraphs>
  <Slides>56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56</vt:i4>
      </vt:variant>
    </vt:vector>
  </HeadingPairs>
  <TitlesOfParts>
    <vt:vector size="78" baseType="lpstr">
      <vt:lpstr>Arial</vt:lpstr>
      <vt:lpstr>SimSun</vt:lpstr>
      <vt:lpstr>Wingdings</vt:lpstr>
      <vt:lpstr>Times New Roman</vt:lpstr>
      <vt:lpstr>Segoe UI Semibold</vt:lpstr>
      <vt:lpstr>Droid Sans Fallback</vt:lpstr>
      <vt:lpstr>Segoe Print</vt:lpstr>
      <vt:lpstr>Calibri</vt:lpstr>
      <vt:lpstr>Segoe UI</vt:lpstr>
      <vt:lpstr>Tw Cen MT</vt:lpstr>
      <vt:lpstr>Tw Cen MT Condensed</vt:lpstr>
      <vt:lpstr>Wingdings 2</vt:lpstr>
      <vt:lpstr>Wingdings</vt:lpstr>
      <vt:lpstr>Wingdings</vt:lpstr>
      <vt:lpstr>Microsoft YaHei</vt:lpstr>
      <vt:lpstr>Arial Unicode MS</vt:lpstr>
      <vt:lpstr>Consolas</vt:lpstr>
      <vt:lpstr>Calibri</vt:lpstr>
      <vt:lpstr>Arial Unicode MS</vt:lpstr>
      <vt:lpstr>FaixaSuperior_16x9</vt:lpstr>
      <vt:lpstr>Tema do Office</vt:lpstr>
      <vt:lpstr>Mediano</vt:lpstr>
      <vt:lpstr>JavaScript – Introdução  Disciplina: Desenvolvimento Web II </vt:lpstr>
      <vt:lpstr>Desenvolvimento Web</vt:lpstr>
      <vt:lpstr>JavaScript – Definição</vt:lpstr>
      <vt:lpstr>JavaScript – Definição</vt:lpstr>
      <vt:lpstr>JavaScript – História</vt:lpstr>
      <vt:lpstr>JavaScript – História</vt:lpstr>
      <vt:lpstr>JavaScript não é Java!!!</vt:lpstr>
      <vt:lpstr>Java vs JavaScript</vt:lpstr>
      <vt:lpstr>Java vs JavaScript</vt:lpstr>
      <vt:lpstr>Versões do ECMASCript</vt:lpstr>
      <vt:lpstr>Tecnologias que utilizam JavaScript</vt:lpstr>
      <vt:lpstr>JavaScript – Sintaxe Básica</vt:lpstr>
      <vt:lpstr>JavaScript – Sintaxe Básica</vt:lpstr>
      <vt:lpstr>JavaScript – Método alert()</vt:lpstr>
      <vt:lpstr>JavaScript – Métodos confirm() e prompt()</vt:lpstr>
      <vt:lpstr>O que é uma Variável?</vt:lpstr>
      <vt:lpstr>Variáveis</vt:lpstr>
      <vt:lpstr>Variáveis</vt:lpstr>
      <vt:lpstr>Variáveis</vt:lpstr>
      <vt:lpstr>Variáveis</vt:lpstr>
      <vt:lpstr>Variáveis em JavaScript</vt:lpstr>
      <vt:lpstr>Declarando um Variável em JavaScript</vt:lpstr>
      <vt:lpstr>Nomes de variáveis em JavaScript</vt:lpstr>
      <vt:lpstr>Dicas para nomenclatura de variáveis</vt:lpstr>
      <vt:lpstr>Tipos de Variáveis em JavaScript</vt:lpstr>
      <vt:lpstr>Tipos de Variáveis em JavaScript</vt:lpstr>
      <vt:lpstr>Tipos de Variáveis em JavaScript</vt:lpstr>
      <vt:lpstr>Tipos de Variáveis em JavaScript</vt:lpstr>
      <vt:lpstr>Tipos de Variáveis em JavaScript</vt:lpstr>
      <vt:lpstr>Tipos de Variáveis em JavaScript</vt:lpstr>
      <vt:lpstr>Transformação explícita de tipos de variáveis</vt:lpstr>
      <vt:lpstr>Transformação explícita de tipos de variáveis</vt:lpstr>
      <vt:lpstr>Transformação explícita de tipos de variáveis</vt:lpstr>
      <vt:lpstr>Transformação explícita de tipos de variáveis</vt:lpstr>
      <vt:lpstr>Concatenação em JavaScript</vt:lpstr>
      <vt:lpstr>Variáveis em JavaScript – exemplo prático</vt:lpstr>
      <vt:lpstr>Operadores</vt:lpstr>
      <vt:lpstr>JavaScript – Operadores de Atribuição</vt:lpstr>
      <vt:lpstr>JavaScript – Operadores de Atribuição</vt:lpstr>
      <vt:lpstr>JavaScript – Operadores de Atribuição</vt:lpstr>
      <vt:lpstr>JavaScript – Operadores de Atribuição</vt:lpstr>
      <vt:lpstr>JavaScript – Operadores de Atribuição</vt:lpstr>
      <vt:lpstr>JavaScript – Operadores de Atribuição</vt:lpstr>
      <vt:lpstr>JavaScript – Operadores Aritméticos</vt:lpstr>
      <vt:lpstr>JavaScript – Operadores Aritméticos – Exemplos</vt:lpstr>
      <vt:lpstr>JavaScript – Precedência de Operadores Aritméticos</vt:lpstr>
      <vt:lpstr>JavaScript – Operadores Relacionais (1/2)</vt:lpstr>
      <vt:lpstr>JavaScript – Operadores Relacionais (2/2)</vt:lpstr>
      <vt:lpstr>JavaScript – Operador de igualdade e operadores de atribuição</vt:lpstr>
      <vt:lpstr>JavaScript – Operadores Lógicos</vt:lpstr>
      <vt:lpstr>JavaScript – Precedência de Operadores Lógicos</vt:lpstr>
      <vt:lpstr>JavaScript – Precedência de Operadores</vt:lpstr>
      <vt:lpstr>JavaScript – Operações com Strings</vt:lpstr>
      <vt:lpstr>Operadores – exemplo prático</vt:lpstr>
      <vt:lpstr>Operadores – exemplo prático</vt:lpstr>
      <vt:lpstr>Atividade Prática 01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Roberto Proenca</dc:creator>
  <cp:keywords>FRP</cp:keywords>
  <cp:lastModifiedBy>elyfp</cp:lastModifiedBy>
  <cp:revision>970</cp:revision>
  <dcterms:created xsi:type="dcterms:W3CDTF">2013-01-29T19:28:00Z</dcterms:created>
  <dcterms:modified xsi:type="dcterms:W3CDTF">2023-07-27T23:48:40Z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1046-11.2.0.11537</vt:lpwstr>
  </property>
  <property fmtid="{D5CDD505-2E9C-101B-9397-08002B2CF9AE}" pid="3" name="ICV">
    <vt:lpwstr>552A9ABE6AA6419A8720B0508C4688C4</vt:lpwstr>
  </property>
</Properties>
</file>