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19"/>
  </p:handoutMasterIdLst>
  <p:sldIdLst>
    <p:sldId id="277" r:id="rId5"/>
    <p:sldId id="340" r:id="rId7"/>
    <p:sldId id="617" r:id="rId8"/>
    <p:sldId id="618" r:id="rId9"/>
    <p:sldId id="624" r:id="rId10"/>
    <p:sldId id="625" r:id="rId11"/>
    <p:sldId id="627" r:id="rId12"/>
    <p:sldId id="626" r:id="rId13"/>
    <p:sldId id="628" r:id="rId14"/>
    <p:sldId id="629" r:id="rId15"/>
    <p:sldId id="630" r:id="rId16"/>
    <p:sldId id="631" r:id="rId17"/>
    <p:sldId id="634" r:id="rId18"/>
  </p:sldIdLst>
  <p:sldSz cx="12192000" cy="6858000"/>
  <p:notesSz cx="6858000" cy="9144000"/>
  <p:defaultTextStyle>
    <a:defPPr>
      <a:defRPr lang="en-GB"/>
    </a:defPPr>
    <a:lvl1pPr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8000"/>
    <a:srgbClr val="CC0066"/>
    <a:srgbClr val="EFA011"/>
    <a:srgbClr val="11C1FF"/>
    <a:srgbClr val="09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1" autoAdjust="0"/>
    <p:restoredTop sz="84230" autoAdjust="0"/>
  </p:normalViewPr>
  <p:slideViewPr>
    <p:cSldViewPr>
      <p:cViewPr varScale="1">
        <p:scale>
          <a:sx n="61" d="100"/>
          <a:sy n="61" d="100"/>
        </p:scale>
        <p:origin x="106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.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3AB7-00A0-46AD-8000-842ACBCEB515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7376D-C80B-4BD1-8BCA-5963AF9BFDF9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.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C1436-0BF8-4A97-9013-C78312FD4381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caso, o trecho “escrito” em </a:t>
            </a:r>
            <a:r>
              <a:rPr lang="pt-BR" dirty="0" err="1"/>
              <a:t>JavaScript</a:t>
            </a:r>
            <a:r>
              <a:rPr lang="pt-BR" dirty="0"/>
              <a:t>, será incorporado ao HTML somente quando este script </a:t>
            </a:r>
            <a:r>
              <a:rPr lang="pt-BR" dirty="0" err="1"/>
              <a:t>JavaScript</a:t>
            </a:r>
            <a:r>
              <a:rPr lang="pt-BR" dirty="0"/>
              <a:t> for carregado na página...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caso, o trecho “escrito” em </a:t>
            </a:r>
            <a:r>
              <a:rPr lang="pt-BR" dirty="0" err="1"/>
              <a:t>JavaScript</a:t>
            </a:r>
            <a:r>
              <a:rPr lang="pt-BR" dirty="0"/>
              <a:t>, será incorporado ao HTML somente quando este script </a:t>
            </a:r>
            <a:r>
              <a:rPr lang="pt-BR" dirty="0" err="1"/>
              <a:t>JavaScript</a:t>
            </a:r>
            <a:r>
              <a:rPr lang="pt-BR" dirty="0"/>
              <a:t> for carregado na página...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875145-5E2B-4508-B855-BE56EF39F6E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4FF0D97-81EF-48D6-BD7A-62C9AB1B3F81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B4647DF-DD3E-462B-939F-CA2094F34320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A5B2649-73F6-439E-BEFD-FAD41416ADD5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3C2796B-D157-4914-ABDB-404536B3357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905410-9601-4E3D-9B71-14A795B4C81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6B5B669-6688-43F7-A584-67F66031807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ED803A1-FE4E-4424-8BD1-BECB278914A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97DA6DE-1A3B-4F2B-8002-6B2A6A67B61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CC7D2A3-FFCD-4934-A77C-6068D8C1EBC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EDD4C70-DDD1-4B60-9166-30D52E9E178F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567543" y="1582783"/>
            <a:ext cx="9100456" cy="1828800"/>
          </a:xfrm>
        </p:spPr>
        <p:txBody>
          <a:bodyPr anchor="t"/>
          <a:lstStyle>
            <a:lvl1pPr algn="ctr">
              <a:defRPr cap="none" baseline="0"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3"/>
            <a:ext cx="1727200" cy="701675"/>
          </a:xfrm>
        </p:spPr>
        <p:txBody>
          <a:bodyPr>
            <a:noAutofit/>
          </a:bodyPr>
          <a:lstStyle>
            <a:lvl1pPr>
              <a:defRPr sz="24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7" name="Retângulo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3"/>
            <a:ext cx="1930400" cy="663575"/>
          </a:xfrm>
        </p:spPr>
        <p:txBody>
          <a:bodyPr/>
          <a:lstStyle>
            <a:lvl1pPr>
              <a:defRPr sz="28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9"/>
            <a:ext cx="533400" cy="325967"/>
          </a:xfrm>
        </p:spPr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446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3E6F9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pt-BR" altLang="pt-B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00B05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200">
                <a:solidFill>
                  <a:srgbClr val="262626"/>
                </a:solidFill>
                <a:latin typeface="+mn-lt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 altLang="pt-BR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algn="r"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400" b="1">
                <a:solidFill>
                  <a:srgbClr val="262626"/>
                </a:solidFill>
                <a:latin typeface="Calibri" panose="020F050202020403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F6DD222F-78C2-43A3-B480-DB385F3F05EC}" type="slidenum">
              <a:rPr lang="pt-BR" altLang="pt-BR"/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en-US" dirty="0"/>
              <a:t>Clique para editar o estilo do título mestre</a:t>
            </a:r>
            <a:endParaRPr lang="en-US" alt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altLang="en-US" dirty="0"/>
              <a:t>Clique para editar os estilos do texto mestre</a:t>
            </a:r>
            <a:endParaRPr lang="pt-BR" altLang="en-US" dirty="0"/>
          </a:p>
          <a:p>
            <a:pPr lvl="1"/>
            <a:r>
              <a:rPr lang="pt-BR" altLang="en-US" dirty="0"/>
              <a:t>Segundo nível</a:t>
            </a:r>
            <a:endParaRPr lang="pt-BR" altLang="en-US" dirty="0"/>
          </a:p>
          <a:p>
            <a:pPr lvl="2"/>
            <a:r>
              <a:rPr lang="pt-BR" altLang="en-US" dirty="0"/>
              <a:t>Terceiro nível</a:t>
            </a:r>
            <a:endParaRPr lang="pt-BR" altLang="en-US" dirty="0"/>
          </a:p>
          <a:p>
            <a:pPr lvl="3"/>
            <a:r>
              <a:rPr lang="pt-BR" altLang="en-US" dirty="0"/>
              <a:t>Quarto nível</a:t>
            </a:r>
            <a:endParaRPr lang="pt-BR" altLang="en-US" dirty="0"/>
          </a:p>
          <a:p>
            <a:pPr lvl="4"/>
            <a:r>
              <a:rPr lang="pt-BR" altLang="en-US" dirty="0"/>
              <a:t>Quinto nível</a:t>
            </a:r>
            <a:endParaRPr lang="en-US" alt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9" name="Retângulo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1591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eaLnBrk="1" hangingPunct="1">
              <a:defRPr kumimoji="0" sz="1400" smtClean="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40080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695400" y="2203852"/>
            <a:ext cx="10729192" cy="1828800"/>
          </a:xfrm>
        </p:spPr>
        <p:txBody>
          <a:bodyPr/>
          <a:lstStyle/>
          <a:p>
            <a:r>
              <a:rPr lang="pt-BR" sz="8000" dirty="0" err="1"/>
              <a:t>JavaScript</a:t>
            </a:r>
            <a:r>
              <a:rPr lang="pt-BR" sz="8000" dirty="0"/>
              <a:t> + DOM</a:t>
            </a:r>
            <a:br>
              <a:rPr lang="pt-BR" sz="6000" dirty="0"/>
            </a:br>
            <a:br>
              <a:rPr lang="pt-BR"/>
            </a:br>
            <a:r>
              <a:rPr lang="pt-BR" sz="3600"/>
              <a:t>Disciplina: Desenvolvimento Web II</a:t>
            </a:r>
            <a:endParaRPr lang="pt-BR" sz="54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b="1" dirty="0"/>
          </a:p>
        </p:txBody>
      </p:sp>
      <p:pic>
        <p:nvPicPr>
          <p:cNvPr id="8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97289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16632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188640"/>
            <a:ext cx="1137220" cy="129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elementos DOM – Exemplos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Selecionando elementos DOM pelo Nome e pela Classe</a:t>
            </a:r>
            <a:endParaRPr lang="pt-BR" i="1" dirty="0"/>
          </a:p>
        </p:txBody>
      </p:sp>
      <p:sp>
        <p:nvSpPr>
          <p:cNvPr id="5" name="Retângulo 4"/>
          <p:cNvSpPr/>
          <p:nvPr/>
        </p:nvSpPr>
        <p:spPr>
          <a:xfrm>
            <a:off x="816854" y="2112467"/>
            <a:ext cx="10558282" cy="441659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getElementsByName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fundo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getElementsByClassName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f.style.background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yellow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c.style.background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`blue`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pt-BR" sz="26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tângulo: Cantos Arredondados 13"/>
          <p:cNvSpPr/>
          <p:nvPr/>
        </p:nvSpPr>
        <p:spPr>
          <a:xfrm>
            <a:off x="816864" y="2980910"/>
            <a:ext cx="10558272" cy="5271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5" name="Texto explicativo retangular com cantos arredondados 2"/>
          <p:cNvSpPr/>
          <p:nvPr/>
        </p:nvSpPr>
        <p:spPr>
          <a:xfrm>
            <a:off x="8688289" y="2112467"/>
            <a:ext cx="2855640" cy="724427"/>
          </a:xfrm>
          <a:prstGeom prst="wedgeRoundRectCallout">
            <a:avLst>
              <a:gd name="adj1" fmla="val -84532"/>
              <a:gd name="adj2" fmla="val 68971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Seleciona o 1º elemento pelo Nome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: Cantos Arredondados 11"/>
          <p:cNvSpPr/>
          <p:nvPr/>
        </p:nvSpPr>
        <p:spPr>
          <a:xfrm>
            <a:off x="816853" y="4477036"/>
            <a:ext cx="6727705" cy="1560235"/>
          </a:xfrm>
          <a:prstGeom prst="roundRect">
            <a:avLst>
              <a:gd name="adj" fmla="val 1152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3" name="Texto explicativo retangular com cantos arredondados 2"/>
          <p:cNvSpPr/>
          <p:nvPr/>
        </p:nvSpPr>
        <p:spPr>
          <a:xfrm>
            <a:off x="7704856" y="5921401"/>
            <a:ext cx="3503712" cy="747959"/>
          </a:xfrm>
          <a:prstGeom prst="wedgeRoundRectCallout">
            <a:avLst>
              <a:gd name="adj1" fmla="val -53835"/>
              <a:gd name="adj2" fmla="val -140732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SzPct val="85000"/>
            </a:pP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 a cor de fundo dos elementos selecionados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: Cantos Arredondados 9"/>
          <p:cNvSpPr/>
          <p:nvPr/>
        </p:nvSpPr>
        <p:spPr>
          <a:xfrm>
            <a:off x="825382" y="3772998"/>
            <a:ext cx="10549754" cy="5271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1" name="Texto explicativo retangular com cantos arredondados 2"/>
          <p:cNvSpPr/>
          <p:nvPr/>
        </p:nvSpPr>
        <p:spPr>
          <a:xfrm>
            <a:off x="8696807" y="4797152"/>
            <a:ext cx="2855640" cy="724427"/>
          </a:xfrm>
          <a:prstGeom prst="wedgeRoundRectCallout">
            <a:avLst>
              <a:gd name="adj1" fmla="val -44084"/>
              <a:gd name="adj2" fmla="val -119258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Seleciona o 1º elemento pela Classe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2" grpId="0" animBg="1"/>
      <p:bldP spid="1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elementos DOM – Exemplos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Selecionando elementos DOM pelo Seletor</a:t>
            </a:r>
            <a:endParaRPr lang="pt-BR" i="1" dirty="0"/>
          </a:p>
        </p:txBody>
      </p:sp>
      <p:sp>
        <p:nvSpPr>
          <p:cNvPr id="6" name="Retângulo 5"/>
          <p:cNvSpPr/>
          <p:nvPr/>
        </p:nvSpPr>
        <p:spPr>
          <a:xfrm>
            <a:off x="816864" y="2568237"/>
            <a:ext cx="10558272" cy="410112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&lt;h1 </a:t>
            </a:r>
            <a:r>
              <a:rPr lang="pt-BR" altLang="pt-BR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t-BR" alt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"fundo"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Iniciando estudos com DOM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&lt;p </a:t>
            </a:r>
            <a:r>
              <a:rPr lang="pt-BR" altLang="pt-BR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"cor"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Aqui vai o resultado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&lt;p&gt;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Aprendendo a usar o DOM com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pt-BR" altLang="pt-BR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</a:t>
            </a:r>
            <a:r>
              <a:rPr lang="pt-BR" alt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"msg"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Clique aqui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o explicativo retangular com cantos arredondados 2"/>
          <p:cNvSpPr/>
          <p:nvPr/>
        </p:nvSpPr>
        <p:spPr>
          <a:xfrm>
            <a:off x="7566362" y="2187237"/>
            <a:ext cx="4218270" cy="1278632"/>
          </a:xfrm>
          <a:prstGeom prst="wedgeRoundRectCallout">
            <a:avLst>
              <a:gd name="adj1" fmla="val -25715"/>
              <a:gd name="adj2" fmla="val 4194"/>
              <a:gd name="adj3" fmla="val 16667"/>
            </a:avLst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.: O </a:t>
            </a:r>
            <a:r>
              <a:rPr lang="pt-BR" altLang="pt-BR" sz="2400" b="1" dirty="0" err="1">
                <a:solidFill>
                  <a:srgbClr val="0000C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querySelector</a:t>
            </a:r>
            <a:r>
              <a:rPr lang="pt-BR" alt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</a:t>
            </a:r>
            <a:r>
              <a:rPr lang="pt-BR" alt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seleciona</a:t>
            </a:r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elementos pelo </a:t>
            </a:r>
            <a:r>
              <a:rPr lang="pt-BR" altLang="pt-BR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 pela </a:t>
            </a:r>
            <a:r>
              <a:rPr lang="pt-BR" altLang="pt-BR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alt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/>
          <p:cNvSpPr/>
          <p:nvPr/>
        </p:nvSpPr>
        <p:spPr>
          <a:xfrm>
            <a:off x="816864" y="4117971"/>
            <a:ext cx="10558272" cy="4791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0" name="Retângulo: Cantos Arredondados 9"/>
          <p:cNvSpPr/>
          <p:nvPr/>
        </p:nvSpPr>
        <p:spPr>
          <a:xfrm>
            <a:off x="810354" y="5149965"/>
            <a:ext cx="10558272" cy="4791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elementos DOM – Exemplos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Selecionando elementos DOM pelo Seletor</a:t>
            </a:r>
            <a:endParaRPr lang="pt-BR" i="1" dirty="0"/>
          </a:p>
        </p:txBody>
      </p:sp>
      <p:sp>
        <p:nvSpPr>
          <p:cNvPr id="5" name="Retângulo 4"/>
          <p:cNvSpPr/>
          <p:nvPr/>
        </p:nvSpPr>
        <p:spPr>
          <a:xfrm>
            <a:off x="816854" y="2204864"/>
            <a:ext cx="10558282" cy="441659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querySelector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alt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p.cor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querySelector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alt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div#msg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p1.style.background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msg.style.background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white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tângulo: Cantos Arredondados 13"/>
          <p:cNvSpPr/>
          <p:nvPr/>
        </p:nvSpPr>
        <p:spPr>
          <a:xfrm>
            <a:off x="816864" y="2964868"/>
            <a:ext cx="10558272" cy="5271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5" name="Texto explicativo retangular com cantos arredondados 2"/>
          <p:cNvSpPr/>
          <p:nvPr/>
        </p:nvSpPr>
        <p:spPr>
          <a:xfrm>
            <a:off x="8328248" y="1772816"/>
            <a:ext cx="2855640" cy="724427"/>
          </a:xfrm>
          <a:prstGeom prst="wedgeRoundRectCallout">
            <a:avLst>
              <a:gd name="adj1" fmla="val -54197"/>
              <a:gd name="adj2" fmla="val 113260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Seleciona o elemento pela </a:t>
            </a:r>
            <a:r>
              <a:rPr lang="pt-BR" altLang="pt-BR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endParaRPr lang="pt-BR" altLang="pt-BR" sz="20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: Cantos Arredondados 11"/>
          <p:cNvSpPr/>
          <p:nvPr/>
        </p:nvSpPr>
        <p:spPr>
          <a:xfrm>
            <a:off x="816853" y="4485238"/>
            <a:ext cx="6935331" cy="1560235"/>
          </a:xfrm>
          <a:prstGeom prst="roundRect">
            <a:avLst>
              <a:gd name="adj" fmla="val 1152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3" name="Texto explicativo retangular com cantos arredondados 2"/>
          <p:cNvSpPr/>
          <p:nvPr/>
        </p:nvSpPr>
        <p:spPr>
          <a:xfrm>
            <a:off x="8040216" y="5877272"/>
            <a:ext cx="3512231" cy="747959"/>
          </a:xfrm>
          <a:prstGeom prst="wedgeRoundRectCallout">
            <a:avLst>
              <a:gd name="adj1" fmla="val -58400"/>
              <a:gd name="adj2" fmla="val -125719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SzPct val="85000"/>
            </a:pP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 a cor de fundo dos elementos selecionados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: Cantos Arredondados 9"/>
          <p:cNvSpPr/>
          <p:nvPr/>
        </p:nvSpPr>
        <p:spPr>
          <a:xfrm>
            <a:off x="825381" y="3749116"/>
            <a:ext cx="10558271" cy="5271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1" name="Texto explicativo retangular com cantos arredondados 2"/>
          <p:cNvSpPr/>
          <p:nvPr/>
        </p:nvSpPr>
        <p:spPr>
          <a:xfrm>
            <a:off x="8696807" y="4816687"/>
            <a:ext cx="2855640" cy="724427"/>
          </a:xfrm>
          <a:prstGeom prst="wedgeRoundRectCallout">
            <a:avLst>
              <a:gd name="adj1" fmla="val -49141"/>
              <a:gd name="adj2" fmla="val -123687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Seleciona o elemento pelo </a:t>
            </a:r>
            <a:r>
              <a:rPr lang="pt-BR" altLang="pt-BR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pt-BR" altLang="pt-BR" sz="20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2" grpId="0" animBg="1"/>
      <p:bldP spid="13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elementos DOM – Exemplos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Atribuir valor na TAG</a:t>
            </a:r>
            <a:endParaRPr lang="pt-BR" i="1" dirty="0"/>
          </a:p>
        </p:txBody>
      </p:sp>
      <p:sp>
        <p:nvSpPr>
          <p:cNvPr id="5" name="Retângulo 4"/>
          <p:cNvSpPr/>
          <p:nvPr/>
        </p:nvSpPr>
        <p:spPr>
          <a:xfrm>
            <a:off x="816854" y="2204864"/>
            <a:ext cx="10558282" cy="44157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alt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p1.innerHTML 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ola mundo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tângulo: Cantos Arredondados 13"/>
          <p:cNvSpPr/>
          <p:nvPr/>
        </p:nvSpPr>
        <p:spPr>
          <a:xfrm>
            <a:off x="816864" y="2964868"/>
            <a:ext cx="10558272" cy="5271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2" name="Retângulo: Cantos Arredondados 11"/>
          <p:cNvSpPr/>
          <p:nvPr/>
        </p:nvSpPr>
        <p:spPr>
          <a:xfrm>
            <a:off x="816853" y="4485238"/>
            <a:ext cx="6935331" cy="1560235"/>
          </a:xfrm>
          <a:prstGeom prst="roundRect">
            <a:avLst>
              <a:gd name="adj" fmla="val 1152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83792" cy="4997152"/>
          </a:xfrm>
        </p:spPr>
        <p:txBody>
          <a:bodyPr/>
          <a:lstStyle/>
          <a:p>
            <a:pPr marL="548005" lvl="1" indent="-5143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pt-BR" sz="2800" dirty="0"/>
              <a:t>A classe DOM são os elementos de uma página (arquivo) HTML</a:t>
            </a:r>
            <a:endParaRPr lang="pt-BR" sz="2800" dirty="0"/>
          </a:p>
          <a:p>
            <a:pPr marL="548005" lvl="1" indent="-5143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pt-BR" sz="2800" dirty="0"/>
              <a:t>Algumas Propriedades:</a:t>
            </a:r>
            <a:endParaRPr lang="pt-BR" sz="2800" dirty="0"/>
          </a:p>
          <a:p>
            <a:pPr marL="822325" lvl="2" indent="-51435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"/>
            </a:pPr>
            <a:r>
              <a:rPr lang="pt-BR" sz="24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dirty="0"/>
              <a:t>– Define ou retorna o título da página;</a:t>
            </a:r>
            <a:endParaRPr lang="pt-BR" sz="2400" dirty="0"/>
          </a:p>
          <a:p>
            <a:pPr marL="822325" lvl="2" indent="-51435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"/>
            </a:pP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pt-BR" sz="2400" dirty="0"/>
              <a:t> – Retorna o endereço completo da página;</a:t>
            </a:r>
            <a:endParaRPr lang="pt-BR" sz="2400" dirty="0"/>
          </a:p>
          <a:p>
            <a:pPr marL="548005" lvl="1" indent="-5143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pt-BR" sz="2800" dirty="0"/>
              <a:t>Alguns Métodos:</a:t>
            </a:r>
            <a:endParaRPr lang="pt-BR" sz="2800" dirty="0"/>
          </a:p>
          <a:p>
            <a:pPr marL="822325" lvl="2" indent="-51435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"/>
            </a:pPr>
            <a:r>
              <a:rPr lang="pt-BR" sz="24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2400" dirty="0"/>
              <a:t>– Exibe um texto no corpo da página;</a:t>
            </a:r>
            <a:endParaRPr lang="pt-BR" sz="2400" dirty="0"/>
          </a:p>
          <a:p>
            <a:pPr marL="822325" lvl="2" indent="-514350">
              <a:spcBef>
                <a:spcPts val="0"/>
              </a:spcBef>
              <a:spcAft>
                <a:spcPts val="0"/>
              </a:spcAft>
              <a:buSzPct val="60000"/>
              <a:buFont typeface="Wingdings" panose="05000000000000000000" pitchFamily="2" charset="2"/>
              <a:buChar char=""/>
            </a:pPr>
            <a:r>
              <a:rPr lang="pt-BR" sz="24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sz="2400" dirty="0"/>
              <a:t> – Exibe um texto em uma linha do corpo da página.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 – </a:t>
            </a:r>
            <a:r>
              <a:rPr lang="pt-BR" i="1" dirty="0" err="1"/>
              <a:t>Document</a:t>
            </a:r>
            <a:r>
              <a:rPr lang="pt-BR" i="1" dirty="0"/>
              <a:t> </a:t>
            </a:r>
            <a:r>
              <a:rPr lang="pt-BR" i="1" dirty="0" err="1"/>
              <a:t>Object</a:t>
            </a:r>
            <a:r>
              <a:rPr lang="pt-BR" i="1" dirty="0"/>
              <a:t> </a:t>
            </a:r>
            <a:r>
              <a:rPr lang="pt-BR" i="1" dirty="0" err="1"/>
              <a:t>Model</a:t>
            </a:r>
            <a:endParaRPr lang="pt-BR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7928" y="4559766"/>
            <a:ext cx="9492608" cy="204671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822325" lvl="2" indent="-514350">
              <a:spcBef>
                <a:spcPts val="0"/>
              </a:spcBef>
              <a:spcAft>
                <a:spcPts val="600"/>
              </a:spcAft>
              <a:buSzPct val="60000"/>
              <a:buFont typeface="+mj-lt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325" lvl="2" indent="-514350">
              <a:spcBef>
                <a:spcPts val="0"/>
              </a:spcBef>
              <a:spcAft>
                <a:spcPts val="600"/>
              </a:spcAft>
              <a:buSzPct val="60000"/>
              <a:buFont typeface="+mj-lt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sz="2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</a:t>
            </a: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writeln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</a:t>
            </a: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325" lvl="2" indent="-514350">
              <a:spcBef>
                <a:spcPts val="0"/>
              </a:spcBef>
              <a:spcAft>
                <a:spcPts val="600"/>
              </a:spcAft>
              <a:buSzPct val="60000"/>
              <a:buFont typeface="+mj-lt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sz="2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</a:t>
            </a: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325" lvl="2" indent="-514350">
              <a:spcBef>
                <a:spcPts val="0"/>
              </a:spcBef>
              <a:spcAft>
                <a:spcPts val="600"/>
              </a:spcAft>
              <a:buSzPct val="60000"/>
              <a:buFont typeface="+mj-lt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8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objetos DOM 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4" name="Retângulo: Cantos Arredondados 3"/>
          <p:cNvSpPr/>
          <p:nvPr/>
        </p:nvSpPr>
        <p:spPr>
          <a:xfrm>
            <a:off x="5123892" y="1600200"/>
            <a:ext cx="1944216" cy="576064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: Cantos Arredondados 6"/>
          <p:cNvSpPr/>
          <p:nvPr/>
        </p:nvSpPr>
        <p:spPr>
          <a:xfrm>
            <a:off x="2907373" y="2744815"/>
            <a:ext cx="1944216" cy="576064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: Cantos Arredondados 7"/>
          <p:cNvSpPr/>
          <p:nvPr/>
        </p:nvSpPr>
        <p:spPr>
          <a:xfrm>
            <a:off x="5119935" y="2744815"/>
            <a:ext cx="1944216" cy="576064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/>
          <p:cNvSpPr/>
          <p:nvPr/>
        </p:nvSpPr>
        <p:spPr>
          <a:xfrm>
            <a:off x="7347397" y="2744815"/>
            <a:ext cx="1944216" cy="576064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: Cantos Arredondados 9"/>
          <p:cNvSpPr/>
          <p:nvPr/>
        </p:nvSpPr>
        <p:spPr>
          <a:xfrm>
            <a:off x="5119935" y="3817422"/>
            <a:ext cx="1944216" cy="576064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: Cantos Arredondados 13"/>
          <p:cNvSpPr/>
          <p:nvPr/>
        </p:nvSpPr>
        <p:spPr>
          <a:xfrm>
            <a:off x="7347397" y="4797152"/>
            <a:ext cx="1944216" cy="576064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tângulo: Cantos Arredondados 14"/>
          <p:cNvSpPr/>
          <p:nvPr/>
        </p:nvSpPr>
        <p:spPr>
          <a:xfrm>
            <a:off x="2639616" y="6021288"/>
            <a:ext cx="1100977" cy="576064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: Cantos Arredondados 15"/>
          <p:cNvSpPr/>
          <p:nvPr/>
        </p:nvSpPr>
        <p:spPr>
          <a:xfrm>
            <a:off x="3986911" y="6003268"/>
            <a:ext cx="1100977" cy="576064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: Cantos Arredondados 16"/>
          <p:cNvSpPr/>
          <p:nvPr/>
        </p:nvSpPr>
        <p:spPr>
          <a:xfrm>
            <a:off x="6252464" y="6019600"/>
            <a:ext cx="832932" cy="576064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: Cantos Arredondados 17"/>
          <p:cNvSpPr/>
          <p:nvPr/>
        </p:nvSpPr>
        <p:spPr>
          <a:xfrm>
            <a:off x="7395894" y="6019600"/>
            <a:ext cx="832932" cy="576064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: Cantos Arredondados 18"/>
          <p:cNvSpPr/>
          <p:nvPr/>
        </p:nvSpPr>
        <p:spPr>
          <a:xfrm>
            <a:off x="8539324" y="6019600"/>
            <a:ext cx="832932" cy="576064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: Cantos Arredondados 19"/>
          <p:cNvSpPr/>
          <p:nvPr/>
        </p:nvSpPr>
        <p:spPr>
          <a:xfrm>
            <a:off x="9682754" y="6019600"/>
            <a:ext cx="832932" cy="576064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ector de Seta Reta 21"/>
          <p:cNvCxnSpPr>
            <a:stCxn id="4" idx="2"/>
            <a:endCxn id="8" idx="0"/>
          </p:cNvCxnSpPr>
          <p:nvPr/>
        </p:nvCxnSpPr>
        <p:spPr>
          <a:xfrm flipH="1">
            <a:off x="6092043" y="2176264"/>
            <a:ext cx="3957" cy="568551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4" idx="3"/>
            <a:endCxn id="9" idx="0"/>
          </p:cNvCxnSpPr>
          <p:nvPr/>
        </p:nvCxnSpPr>
        <p:spPr>
          <a:xfrm>
            <a:off x="7068108" y="1888232"/>
            <a:ext cx="1251397" cy="856583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4" idx="1"/>
            <a:endCxn id="7" idx="0"/>
          </p:cNvCxnSpPr>
          <p:nvPr/>
        </p:nvCxnSpPr>
        <p:spPr>
          <a:xfrm flipH="1">
            <a:off x="3879481" y="1888232"/>
            <a:ext cx="1244411" cy="856583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8" idx="2"/>
            <a:endCxn id="10" idx="0"/>
          </p:cNvCxnSpPr>
          <p:nvPr/>
        </p:nvCxnSpPr>
        <p:spPr>
          <a:xfrm>
            <a:off x="6092043" y="3320879"/>
            <a:ext cx="0" cy="496543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10" idx="3"/>
            <a:endCxn id="14" idx="0"/>
          </p:cNvCxnSpPr>
          <p:nvPr/>
        </p:nvCxnSpPr>
        <p:spPr>
          <a:xfrm>
            <a:off x="7064151" y="4105454"/>
            <a:ext cx="1255354" cy="691698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endCxn id="15" idx="0"/>
          </p:cNvCxnSpPr>
          <p:nvPr/>
        </p:nvCxnSpPr>
        <p:spPr>
          <a:xfrm flipH="1">
            <a:off x="3190105" y="5257800"/>
            <a:ext cx="451405" cy="763488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endCxn id="16" idx="0"/>
          </p:cNvCxnSpPr>
          <p:nvPr/>
        </p:nvCxnSpPr>
        <p:spPr>
          <a:xfrm>
            <a:off x="4162213" y="5371528"/>
            <a:ext cx="375187" cy="631740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endCxn id="20" idx="0"/>
          </p:cNvCxnSpPr>
          <p:nvPr/>
        </p:nvCxnSpPr>
        <p:spPr>
          <a:xfrm>
            <a:off x="9030649" y="5371528"/>
            <a:ext cx="1068571" cy="648072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endCxn id="19" idx="0"/>
          </p:cNvCxnSpPr>
          <p:nvPr/>
        </p:nvCxnSpPr>
        <p:spPr>
          <a:xfrm>
            <a:off x="8614183" y="5371528"/>
            <a:ext cx="341607" cy="648072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endCxn id="18" idx="0"/>
          </p:cNvCxnSpPr>
          <p:nvPr/>
        </p:nvCxnSpPr>
        <p:spPr>
          <a:xfrm flipH="1">
            <a:off x="7812360" y="5371528"/>
            <a:ext cx="304444" cy="648072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17" idx="0"/>
          </p:cNvCxnSpPr>
          <p:nvPr/>
        </p:nvCxnSpPr>
        <p:spPr>
          <a:xfrm flipH="1">
            <a:off x="6668930" y="5371528"/>
            <a:ext cx="963380" cy="648072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: Cantos Arredondados 12"/>
          <p:cNvSpPr/>
          <p:nvPr/>
        </p:nvSpPr>
        <p:spPr>
          <a:xfrm>
            <a:off x="2913543" y="4797152"/>
            <a:ext cx="1944216" cy="576064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ector de Seta Reta 39"/>
          <p:cNvCxnSpPr>
            <a:stCxn id="10" idx="1"/>
            <a:endCxn id="13" idx="0"/>
          </p:cNvCxnSpPr>
          <p:nvPr/>
        </p:nvCxnSpPr>
        <p:spPr>
          <a:xfrm flipH="1">
            <a:off x="3885651" y="4105454"/>
            <a:ext cx="1234284" cy="691698"/>
          </a:xfrm>
          <a:prstGeom prst="straightConnector1">
            <a:avLst/>
          </a:prstGeom>
          <a:ln w="412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83792" cy="4997152"/>
          </a:xfrm>
        </p:spPr>
        <p:txBody>
          <a:bodyPr/>
          <a:lstStyle/>
          <a:p>
            <a:pPr marL="548005" lvl="1" indent="-514350">
              <a:spcBef>
                <a:spcPts val="1800"/>
              </a:spcBef>
              <a:spcAft>
                <a:spcPts val="12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pt-BR" sz="2800" dirty="0"/>
              <a:t>Existem 5 métodos para acessar / selecionar um elemento DOM</a:t>
            </a:r>
            <a:endParaRPr lang="pt-BR" sz="2800" dirty="0"/>
          </a:p>
          <a:p>
            <a:pPr marL="822325" lvl="2" indent="-514350">
              <a:spcBef>
                <a:spcPts val="1800"/>
              </a:spcBef>
              <a:spcAft>
                <a:spcPts val="1200"/>
              </a:spcAft>
              <a:buSzPct val="60000"/>
              <a:buFont typeface="+mj-lt"/>
              <a:buAutoNum type="arabicPeriod"/>
            </a:pPr>
            <a:r>
              <a:rPr lang="pt-BR" sz="2600" dirty="0"/>
              <a:t>Por Tipo (TAG) – 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getElementsByTagName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</a:rPr>
              <a:t>()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marL="822325" lvl="2" indent="-514350">
              <a:spcBef>
                <a:spcPts val="1800"/>
              </a:spcBef>
              <a:spcAft>
                <a:spcPts val="1200"/>
              </a:spcAft>
              <a:buSzPct val="60000"/>
              <a:buFont typeface="+mj-lt"/>
              <a:buAutoNum type="arabicPeriod"/>
            </a:pPr>
            <a:r>
              <a:rPr lang="pt-BR" sz="2600" dirty="0"/>
              <a:t>Por ID – 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getElementById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</a:rPr>
              <a:t>()</a:t>
            </a:r>
            <a:endParaRPr lang="pt-BR" sz="2600" dirty="0"/>
          </a:p>
          <a:p>
            <a:pPr marL="822325" lvl="2" indent="-514350">
              <a:spcBef>
                <a:spcPts val="1800"/>
              </a:spcBef>
              <a:spcAft>
                <a:spcPts val="1200"/>
              </a:spcAft>
              <a:buSzPct val="60000"/>
              <a:buFont typeface="+mj-lt"/>
              <a:buAutoNum type="arabicPeriod"/>
            </a:pPr>
            <a:r>
              <a:rPr lang="pt-BR" sz="2600" dirty="0"/>
              <a:t>Por nome – 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getElementsByName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</a:rPr>
              <a:t>()</a:t>
            </a:r>
            <a:endParaRPr lang="pt-BR" sz="2600" dirty="0"/>
          </a:p>
          <a:p>
            <a:pPr marL="822325" lvl="2" indent="-514350">
              <a:spcBef>
                <a:spcPts val="1800"/>
              </a:spcBef>
              <a:spcAft>
                <a:spcPts val="1200"/>
              </a:spcAft>
              <a:buSzPct val="60000"/>
              <a:buFont typeface="+mj-lt"/>
              <a:buAutoNum type="arabicPeriod"/>
            </a:pPr>
            <a:r>
              <a:rPr lang="pt-BR" sz="2600" dirty="0"/>
              <a:t>Por classe – 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getElementsByClassName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</a:rPr>
              <a:t>()</a:t>
            </a:r>
            <a:endParaRPr lang="pt-BR" sz="2600" dirty="0"/>
          </a:p>
          <a:p>
            <a:pPr marL="822325" lvl="2" indent="-514350">
              <a:spcBef>
                <a:spcPts val="1800"/>
              </a:spcBef>
              <a:spcAft>
                <a:spcPts val="1200"/>
              </a:spcAft>
              <a:buSzPct val="60000"/>
              <a:buFont typeface="+mj-lt"/>
              <a:buAutoNum type="arabicPeriod"/>
            </a:pPr>
            <a:r>
              <a:rPr lang="pt-BR" sz="2600" dirty="0"/>
              <a:t>Por seletor – 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querySelector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</a:rPr>
              <a:t>()</a:t>
            </a:r>
            <a:endParaRPr lang="pt-BR" sz="2600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elementos DOM</a:t>
            </a:r>
            <a:endParaRPr lang="pt-BR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elementos DOM – Exemplos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Considerando os elementos seguintes para o corpo do documento HTML...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16864" y="2568237"/>
            <a:ext cx="10558272" cy="410112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&lt;h1&gt;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Iniciando estudos com DOM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&lt;p&gt;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Aqui vai o resultado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&lt;p&gt;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Aprendendo a usar o DOM com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Clique aqui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elementos DOM – Exemplos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Selecionando elementos DOM por Tipo (TAG)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16854" y="2204864"/>
            <a:ext cx="10551772" cy="4416594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getElementsByTagName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`p`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getElementsByTagName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`p`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p1.style.color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(p2.innerHTML);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tângulo: Cantos Arredondados 13"/>
          <p:cNvSpPr/>
          <p:nvPr/>
        </p:nvSpPr>
        <p:spPr>
          <a:xfrm>
            <a:off x="816864" y="2964868"/>
            <a:ext cx="10558272" cy="5271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5" name="Texto explicativo retangular com cantos arredondados 2"/>
          <p:cNvSpPr/>
          <p:nvPr/>
        </p:nvSpPr>
        <p:spPr>
          <a:xfrm>
            <a:off x="9199355" y="1782687"/>
            <a:ext cx="2520280" cy="957866"/>
          </a:xfrm>
          <a:prstGeom prst="wedgeRoundRectCallout">
            <a:avLst>
              <a:gd name="adj1" fmla="val -91913"/>
              <a:gd name="adj2" fmla="val 71185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Seleciona o 1º parágrafo do documento HTML.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: Cantos Arredondados 9"/>
          <p:cNvSpPr/>
          <p:nvPr/>
        </p:nvSpPr>
        <p:spPr>
          <a:xfrm>
            <a:off x="823374" y="3749935"/>
            <a:ext cx="10551762" cy="5271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1" name="Texto explicativo retangular com cantos arredondados 2"/>
          <p:cNvSpPr/>
          <p:nvPr/>
        </p:nvSpPr>
        <p:spPr>
          <a:xfrm>
            <a:off x="9912424" y="4437112"/>
            <a:ext cx="1919656" cy="724427"/>
          </a:xfrm>
          <a:prstGeom prst="wedgeRoundRectCallout">
            <a:avLst>
              <a:gd name="adj1" fmla="val -100770"/>
              <a:gd name="adj2" fmla="val -68810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Seleciona o 2º parágrafo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: Cantos Arredondados 11"/>
          <p:cNvSpPr/>
          <p:nvPr/>
        </p:nvSpPr>
        <p:spPr>
          <a:xfrm>
            <a:off x="816854" y="4535765"/>
            <a:ext cx="6503282" cy="1560235"/>
          </a:xfrm>
          <a:prstGeom prst="roundRect">
            <a:avLst>
              <a:gd name="adj" fmla="val 1152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3" name="Texto explicativo retangular com cantos arredondados 2"/>
          <p:cNvSpPr/>
          <p:nvPr/>
        </p:nvSpPr>
        <p:spPr>
          <a:xfrm>
            <a:off x="7417382" y="5693332"/>
            <a:ext cx="4559392" cy="1019168"/>
          </a:xfrm>
          <a:prstGeom prst="wedgeRoundRectCallout">
            <a:avLst>
              <a:gd name="adj1" fmla="val -52077"/>
              <a:gd name="adj2" fmla="val -97837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3050" indent="-273050">
              <a:buSzPct val="85000"/>
              <a:buFont typeface="+mj-lt"/>
              <a:buAutoNum type="arabicPeriod" startAt="4"/>
            </a:pP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 a cor do texto 1º parágrafo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-273050">
              <a:buSzPct val="85000"/>
              <a:buFont typeface="+mj-lt"/>
              <a:buAutoNum type="arabicPeriod" startAt="4"/>
            </a:pP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Escreve o HTML do 2º parágrafo no documento HTML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elementos DOM – Exemplos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Acrescentando </a:t>
            </a:r>
            <a:r>
              <a:rPr lang="pt-BR" b="1" dirty="0">
                <a:solidFill>
                  <a:schemeClr val="accent1"/>
                </a:solidFill>
              </a:rPr>
              <a:t>identificador</a:t>
            </a:r>
            <a:r>
              <a:rPr lang="pt-BR" dirty="0"/>
              <a:t> aos elementos do documento HTML...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16864" y="2568237"/>
            <a:ext cx="10558272" cy="410112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&lt;h1&gt;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Iniciando estudos com DOM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&lt;p&gt;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Aqui vai o resultado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&lt;p&gt;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Aprendendo a usar o DOM com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pt-BR" altLang="pt-BR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</a:t>
            </a:r>
            <a:r>
              <a:rPr lang="pt-BR" alt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"msg"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Clique aqui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o explicativo retangular com cantos arredondados 2"/>
          <p:cNvSpPr/>
          <p:nvPr/>
        </p:nvSpPr>
        <p:spPr>
          <a:xfrm>
            <a:off x="6918290" y="2187237"/>
            <a:ext cx="4926238" cy="1278632"/>
          </a:xfrm>
          <a:prstGeom prst="wedgeRoundRectCallout">
            <a:avLst>
              <a:gd name="adj1" fmla="val -25715"/>
              <a:gd name="adj2" fmla="val 4194"/>
              <a:gd name="adj3" fmla="val 16667"/>
            </a:avLst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.: Em um documento HTML </a:t>
            </a:r>
            <a:r>
              <a:rPr lang="pt-BR" altLang="pt-BR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deve ter identificadores </a:t>
            </a:r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altLang="pt-BR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o mesmo nome</a:t>
            </a:r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alt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elementos DOM – Exemplos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Selecionando elementos DOM por ID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816854" y="2204864"/>
            <a:ext cx="10558282" cy="393954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9580" lvl="2" indent="-338455">
              <a:spcBef>
                <a:spcPts val="1800"/>
              </a:spcBef>
              <a:spcAft>
                <a:spcPts val="18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8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mensagem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`msg`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8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mensagem.style.color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8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mensagem.innerText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`Estou aguardando...`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1800"/>
              </a:spcBef>
              <a:spcAft>
                <a:spcPts val="18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tângulo: Cantos Arredondados 13"/>
          <p:cNvSpPr/>
          <p:nvPr/>
        </p:nvSpPr>
        <p:spPr>
          <a:xfrm>
            <a:off x="816864" y="3061120"/>
            <a:ext cx="10558272" cy="5271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5" name="Texto explicativo retangular com cantos arredondados 2"/>
          <p:cNvSpPr/>
          <p:nvPr/>
        </p:nvSpPr>
        <p:spPr>
          <a:xfrm>
            <a:off x="8727797" y="1936729"/>
            <a:ext cx="2369253" cy="724427"/>
          </a:xfrm>
          <a:prstGeom prst="wedgeRoundRectCallout">
            <a:avLst>
              <a:gd name="adj1" fmla="val -48579"/>
              <a:gd name="adj2" fmla="val 104402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Seleciona o elemento pelo ID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: Cantos Arredondados 11"/>
          <p:cNvSpPr/>
          <p:nvPr/>
        </p:nvSpPr>
        <p:spPr>
          <a:xfrm>
            <a:off x="816854" y="3829023"/>
            <a:ext cx="10558282" cy="1560235"/>
          </a:xfrm>
          <a:prstGeom prst="roundRect">
            <a:avLst>
              <a:gd name="adj" fmla="val 1152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3" name="Texto explicativo retangular com cantos arredondados 2"/>
          <p:cNvSpPr/>
          <p:nvPr/>
        </p:nvSpPr>
        <p:spPr>
          <a:xfrm>
            <a:off x="6096000" y="5921401"/>
            <a:ext cx="5447928" cy="747959"/>
          </a:xfrm>
          <a:prstGeom prst="wedgeRoundRectCallout">
            <a:avLst>
              <a:gd name="adj1" fmla="val -33231"/>
              <a:gd name="adj2" fmla="val -121429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1305" indent="-281305">
              <a:buSzPct val="85000"/>
              <a:buFont typeface="+mj-lt"/>
              <a:buAutoNum type="arabicPeriod" startAt="3"/>
            </a:pP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 a cor de fundo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-273050">
              <a:buSzPct val="85000"/>
              <a:buFont typeface="+mj-lt"/>
              <a:buAutoNum type="arabicPeriod" startAt="3"/>
            </a:pP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Alterar o texto do elemento selecionado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elementos DOM – Exemplos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Acrescentando </a:t>
            </a:r>
            <a:r>
              <a:rPr lang="pt-BR" b="1" dirty="0">
                <a:solidFill>
                  <a:schemeClr val="accent1"/>
                </a:solidFill>
              </a:rPr>
              <a:t>nomes</a:t>
            </a:r>
            <a:r>
              <a:rPr lang="pt-BR" dirty="0"/>
              <a:t> a </a:t>
            </a:r>
            <a:r>
              <a:rPr lang="pt-BR" b="1" dirty="0">
                <a:solidFill>
                  <a:schemeClr val="accent1"/>
                </a:solidFill>
              </a:rPr>
              <a:t>classes</a:t>
            </a:r>
            <a:r>
              <a:rPr lang="pt-BR" dirty="0"/>
              <a:t> aos elementos do documento HTML...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16864" y="2568237"/>
            <a:ext cx="10558272" cy="410112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&lt;h1 </a:t>
            </a:r>
            <a:r>
              <a:rPr lang="pt-BR" altLang="pt-BR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t-BR" alt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"fundo"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Iniciando estudos com DOM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&lt;p </a:t>
            </a:r>
            <a:r>
              <a:rPr lang="pt-BR" altLang="pt-BR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alt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"cor"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Aqui vai o resultado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&lt;p&gt;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Aprendendo a usar o DOM com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pt-BR" altLang="pt-BR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</a:t>
            </a:r>
            <a:r>
              <a:rPr lang="pt-BR" alt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alt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"msg"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Clique aqui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9580" lvl="2" indent="-33845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o explicativo retangular com cantos arredondados 2"/>
          <p:cNvSpPr/>
          <p:nvPr/>
        </p:nvSpPr>
        <p:spPr>
          <a:xfrm>
            <a:off x="6918290" y="2187237"/>
            <a:ext cx="4926238" cy="1278632"/>
          </a:xfrm>
          <a:prstGeom prst="wedgeRoundRectCallout">
            <a:avLst>
              <a:gd name="adj1" fmla="val -25715"/>
              <a:gd name="adj2" fmla="val 4194"/>
              <a:gd name="adj3" fmla="val 16667"/>
            </a:avLst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.: Em um documento HTML </a:t>
            </a:r>
            <a:r>
              <a:rPr lang="pt-BR" altLang="pt-BR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vários elementos </a:t>
            </a:r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 ter o </a:t>
            </a:r>
            <a:r>
              <a:rPr lang="pt-BR" altLang="pt-BR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mesmo nome</a:t>
            </a:r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altLang="pt-B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aixaSuperior_16x9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Segoe UI Semibold"/>
        <a:ea typeface="Arial"/>
        <a:cs typeface="Arial"/>
      </a:majorFont>
      <a:minorFont>
        <a:latin typeface="Segoe UI"/>
        <a:ea typeface="Arial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dian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zul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FaixaSuperior_16x9</Template>
  <TotalTime>0</TotalTime>
  <Words>3731</Words>
  <Application>WPS Presentation</Application>
  <PresentationFormat>Widescreen</PresentationFormat>
  <Paragraphs>214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SimSun</vt:lpstr>
      <vt:lpstr>Wingdings</vt:lpstr>
      <vt:lpstr>Times New Roman</vt:lpstr>
      <vt:lpstr>Segoe UI Semibold</vt:lpstr>
      <vt:lpstr>Droid Sans Fallback</vt:lpstr>
      <vt:lpstr>Segoe Print</vt:lpstr>
      <vt:lpstr>DejaVu Sans</vt:lpstr>
      <vt:lpstr>Calibri</vt:lpstr>
      <vt:lpstr>Segoe UI</vt:lpstr>
      <vt:lpstr>Tw Cen MT</vt:lpstr>
      <vt:lpstr>Tw Cen MT Condensed</vt:lpstr>
      <vt:lpstr>Wingdings 2</vt:lpstr>
      <vt:lpstr>Wingdings</vt:lpstr>
      <vt:lpstr>Wingdings</vt:lpstr>
      <vt:lpstr>Consolas</vt:lpstr>
      <vt:lpstr>Microsoft YaHei</vt:lpstr>
      <vt:lpstr>Arial Unicode MS</vt:lpstr>
      <vt:lpstr>FaixaSuperior_16x9</vt:lpstr>
      <vt:lpstr>Tema do Office</vt:lpstr>
      <vt:lpstr>Mediano</vt:lpstr>
      <vt:lpstr>JavaScript + DOM  Disciplina: Desenvolvimento Web II</vt:lpstr>
      <vt:lpstr>DOM – Document Object Model</vt:lpstr>
      <vt:lpstr>Árvore de objetos DOM </vt:lpstr>
      <vt:lpstr>Selecionando elementos DOM</vt:lpstr>
      <vt:lpstr>Selecionando elementos DOM – Exemplos </vt:lpstr>
      <vt:lpstr>Selecionando elementos DOM – Exemplos </vt:lpstr>
      <vt:lpstr>Selecionando elementos DOM – Exemplos </vt:lpstr>
      <vt:lpstr>Selecionando elementos DOM – Exemplos </vt:lpstr>
      <vt:lpstr>Selecionando elementos DOM – Exemplos </vt:lpstr>
      <vt:lpstr>Selecionando elementos DOM – Exemplos </vt:lpstr>
      <vt:lpstr>Selecionando elementos DOM – Exemplos </vt:lpstr>
      <vt:lpstr>Selecionando elementos DOM – Exemplos </vt:lpstr>
      <vt:lpstr>Selecionando elementos DOM – Exemplos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Roberto Proenca</dc:creator>
  <cp:keywords>FRP</cp:keywords>
  <cp:lastModifiedBy>elyfp</cp:lastModifiedBy>
  <cp:revision>854</cp:revision>
  <dcterms:created xsi:type="dcterms:W3CDTF">2013-01-29T19:28:00Z</dcterms:created>
  <dcterms:modified xsi:type="dcterms:W3CDTF">2023-08-03T22:19:33Z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1046-11.2.0.11537</vt:lpwstr>
  </property>
  <property fmtid="{D5CDD505-2E9C-101B-9397-08002B2CF9AE}" pid="3" name="ICV">
    <vt:lpwstr>145BDEF61B624A1287452518E5DECC09</vt:lpwstr>
  </property>
</Properties>
</file>