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9"/>
  </p:handoutMasterIdLst>
  <p:sldIdLst>
    <p:sldId id="277" r:id="rId5"/>
    <p:sldId id="630" r:id="rId7"/>
    <p:sldId id="631" r:id="rId8"/>
    <p:sldId id="632" r:id="rId9"/>
    <p:sldId id="402" r:id="rId10"/>
    <p:sldId id="633" r:id="rId11"/>
    <p:sldId id="377" r:id="rId12"/>
    <p:sldId id="389" r:id="rId13"/>
    <p:sldId id="634" r:id="rId14"/>
    <p:sldId id="390" r:id="rId15"/>
    <p:sldId id="635" r:id="rId16"/>
    <p:sldId id="636" r:id="rId17"/>
    <p:sldId id="651" r:id="rId18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CC0066"/>
    <a:srgbClr val="FF33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altLang="pt-BR"/>
          </a:p>
        </p:txBody>
      </p:sp>
      <p:sp>
        <p:nvSpPr>
          <p:cNvPr id="1434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Tópicos Especiais</a:t>
            </a:r>
            <a:endParaRPr lang="pt-BR" altLang="pt-BR"/>
          </a:p>
        </p:txBody>
      </p:sp>
      <p:sp>
        <p:nvSpPr>
          <p:cNvPr id="1434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  <a:endParaRPr lang="pt-BR" altLang="pt-BR"/>
          </a:p>
        </p:txBody>
      </p:sp>
      <p:sp>
        <p:nvSpPr>
          <p:cNvPr id="1434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11E7E4D4-A68E-4904-826C-47A74AD9C465}" type="slidenum">
              <a:rPr lang="pt-BR" altLang="pt-BR" smtClean="0"/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altLang="pt-BR"/>
          </a:p>
        </p:txBody>
      </p:sp>
      <p:sp>
        <p:nvSpPr>
          <p:cNvPr id="1434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Tópicos Especiais</a:t>
            </a:r>
            <a:endParaRPr lang="pt-BR" altLang="pt-BR"/>
          </a:p>
        </p:txBody>
      </p:sp>
      <p:sp>
        <p:nvSpPr>
          <p:cNvPr id="1434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  <a:endParaRPr lang="pt-BR" altLang="pt-BR"/>
          </a:p>
        </p:txBody>
      </p:sp>
      <p:sp>
        <p:nvSpPr>
          <p:cNvPr id="1434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11E7E4D4-A68E-4904-826C-47A74AD9C465}" type="slidenum">
              <a:rPr lang="pt-BR" altLang="pt-BR" smtClean="0"/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95400" y="1916832"/>
            <a:ext cx="10729192" cy="1828800"/>
          </a:xfrm>
        </p:spPr>
        <p:txBody>
          <a:bodyPr/>
          <a:lstStyle/>
          <a:p>
            <a:r>
              <a:rPr lang="pt-BR" sz="8000" dirty="0" err="1"/>
              <a:t>JavaScript</a:t>
            </a:r>
            <a:r>
              <a:rPr lang="pt-BR" sz="8000" dirty="0"/>
              <a:t> – Eventos DOM</a:t>
            </a:r>
            <a:br>
              <a:rPr lang="pt-BR" sz="6000" dirty="0"/>
            </a:br>
            <a:br>
              <a:rPr lang="pt-BR" dirty="0"/>
            </a:br>
            <a:r>
              <a:rPr lang="pt-BR" sz="3600" dirty="0"/>
              <a:t>Disciplina: Desenvolvimento Web II</a:t>
            </a: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16863" y="4473887"/>
            <a:ext cx="10871195" cy="21945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clicar()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Clique aqui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</a:t>
            </a:r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altLang="pt-BR" dirty="0"/>
              <a:t>Exemplo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64" y="1628800"/>
            <a:ext cx="10871194" cy="26200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clicar() {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a.innerText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`Clicou!`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   a.style.background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orange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816864" y="2059201"/>
            <a:ext cx="4373998" cy="475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4511824" y="5327899"/>
            <a:ext cx="3441636" cy="4756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6633189" y="3882387"/>
            <a:ext cx="3641443" cy="1060405"/>
          </a:xfrm>
          <a:prstGeom prst="wedgeRoundRectCallout">
            <a:avLst>
              <a:gd name="adj1" fmla="val -40181"/>
              <a:gd name="adj2" fmla="val 8701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Função que será executada quando o Evento for disparado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5166301" y="1365005"/>
            <a:ext cx="3449979" cy="579656"/>
          </a:xfrm>
          <a:prstGeom prst="wedgeRoundRectCallout">
            <a:avLst>
              <a:gd name="adj1" fmla="val -77938"/>
              <a:gd name="adj2" fmla="val 70435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Declaração da Função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9" grpId="0" bldLvl="0" animBg="1"/>
      <p:bldP spid="11" grpId="0" animBg="1"/>
      <p:bldP spid="12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</a:t>
            </a:r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altLang="pt-BR" dirty="0"/>
              <a:t>Exemplo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64" y="1716944"/>
            <a:ext cx="10871194" cy="48926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entrar() {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a.innerText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`Entrou!`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blue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sair() {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a.innerText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`Saiu!`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16863" y="1700808"/>
            <a:ext cx="10871195" cy="482933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"clicar()"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onmouseenter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entrar()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onmouseout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sair()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Interaja...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uma função – </a:t>
            </a:r>
            <a:r>
              <a:rPr lang="pt-BR" altLang="pt-BR" dirty="0"/>
              <a:t>Exemplo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Retângulo: Cantos Arredondados 10"/>
          <p:cNvSpPr/>
          <p:nvPr/>
        </p:nvSpPr>
        <p:spPr>
          <a:xfrm>
            <a:off x="816863" y="3639843"/>
            <a:ext cx="10871195" cy="4756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5447928" y="4909211"/>
            <a:ext cx="4752528" cy="1152693"/>
          </a:xfrm>
          <a:prstGeom prst="wedgeRoundRectCallout">
            <a:avLst>
              <a:gd name="adj1" fmla="val -34887"/>
              <a:gd name="adj2" fmla="val -117720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das Funções que serão executadas quando os novos Eventos forem disparados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16863" y="4904417"/>
            <a:ext cx="10871195" cy="17684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Interaja...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/>
              <a:t>Adicionando Evento via </a:t>
            </a:r>
            <a:r>
              <a:rPr lang="pt-BR" sz="3800" dirty="0" err="1"/>
              <a:t>JavaScript</a:t>
            </a:r>
            <a:r>
              <a:rPr lang="pt-BR" sz="3800" dirty="0"/>
              <a:t> – </a:t>
            </a:r>
            <a:r>
              <a:rPr lang="pt-BR" altLang="pt-BR" sz="3800" dirty="0"/>
              <a:t>Exemplo</a:t>
            </a:r>
            <a:endParaRPr lang="pt-BR" alt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610" y="1628775"/>
            <a:ext cx="10871200" cy="30460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a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area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a.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`click`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clicar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clicar() 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a.innerText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`Clicou!`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   a.style.background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orange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816610" y="2504440"/>
            <a:ext cx="10870565" cy="47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8118475" y="3621405"/>
            <a:ext cx="3207385" cy="789940"/>
          </a:xfrm>
          <a:prstGeom prst="wedgeRoundRectCallout">
            <a:avLst>
              <a:gd name="adj1" fmla="val -40180"/>
              <a:gd name="adj2" fmla="val -129180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do evento “click” na TAG &lt;div&gt;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9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Evento?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47688" cy="4495800"/>
          </a:xfrm>
        </p:spPr>
        <p:txBody>
          <a:bodyPr/>
          <a:lstStyle/>
          <a:p>
            <a:r>
              <a:rPr lang="pt-BR" dirty="0"/>
              <a:t>Em computação, um evento é o resultado de uma ação. </a:t>
            </a:r>
            <a:endParaRPr lang="pt-BR" dirty="0"/>
          </a:p>
          <a:p>
            <a:pPr lvl="1"/>
            <a:r>
              <a:rPr lang="pt-BR" dirty="0"/>
              <a:t>Geralmente a ocorrência de um evento resulta na execução de um conjunto de ações (comandos).</a:t>
            </a:r>
            <a:endParaRPr lang="pt-BR" dirty="0"/>
          </a:p>
          <a:p>
            <a:endParaRPr lang="pt-BR" sz="1600" dirty="0"/>
          </a:p>
          <a:p>
            <a:r>
              <a:rPr lang="pt-BR" dirty="0"/>
              <a:t>Eventos comuns ao usar um computador:</a:t>
            </a:r>
            <a:endParaRPr lang="pt-BR" dirty="0"/>
          </a:p>
          <a:p>
            <a:pPr lvl="1"/>
            <a:r>
              <a:rPr lang="pt-BR" dirty="0"/>
              <a:t>Eventos de mouse</a:t>
            </a:r>
            <a:endParaRPr lang="pt-BR" dirty="0"/>
          </a:p>
          <a:p>
            <a:pPr lvl="1"/>
            <a:r>
              <a:rPr lang="pt-BR" dirty="0"/>
              <a:t>Eventos de teclado</a:t>
            </a:r>
            <a:endParaRPr lang="pt-BR" dirty="0"/>
          </a:p>
          <a:p>
            <a:endParaRPr lang="pt-BR" sz="1600" dirty="0"/>
          </a:p>
          <a:p>
            <a:r>
              <a:rPr lang="pt-BR" dirty="0"/>
              <a:t>Eventos comuns ao usar smartphones e tablets:</a:t>
            </a:r>
            <a:endParaRPr lang="pt-BR" dirty="0"/>
          </a:p>
          <a:p>
            <a:pPr lvl="1"/>
            <a:r>
              <a:rPr lang="pt-BR" dirty="0"/>
              <a:t>Eventos de teclas</a:t>
            </a:r>
            <a:endParaRPr lang="pt-BR" dirty="0"/>
          </a:p>
          <a:p>
            <a:pPr lvl="1"/>
            <a:r>
              <a:rPr lang="pt-BR" dirty="0"/>
              <a:t>Eventos de interação com a tela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comuns ao usar um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Movimento do mouse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Clique do mouse 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Duplo clique do mouse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Pressionar uma tecla 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Clique em um botão 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Seleção de um menu 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Mudança de foco 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Ativação Janela 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Etc...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do mouse para objetos 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pt-BR" dirty="0"/>
              <a:t>Alguns eventos de mouse para objetos / elementos DOM:</a:t>
            </a:r>
            <a:endParaRPr lang="pt-BR" dirty="0"/>
          </a:p>
          <a:p>
            <a:pPr lvl="1" indent="-374650">
              <a:spcBef>
                <a:spcPts val="8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mouseenter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 </a:t>
            </a:r>
            <a:r>
              <a:rPr lang="pt-BR" dirty="0"/>
              <a:t>– quando o mouse “entrar” no elemento (TAG)</a:t>
            </a:r>
            <a:endParaRPr lang="pt-BR" dirty="0"/>
          </a:p>
          <a:p>
            <a:pPr lvl="1" indent="-374650">
              <a:spcBef>
                <a:spcPts val="8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mousemove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 </a:t>
            </a:r>
            <a:r>
              <a:rPr lang="pt-BR" dirty="0"/>
              <a:t>– quando movimentar o mouse “dentro” do elemento</a:t>
            </a:r>
            <a:endParaRPr lang="pt-BR" dirty="0"/>
          </a:p>
          <a:p>
            <a:pPr lvl="1" indent="-374650">
              <a:spcBef>
                <a:spcPts val="800"/>
              </a:spcBef>
              <a:spcAft>
                <a:spcPts val="600"/>
              </a:spcAft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click() </a:t>
            </a:r>
            <a:r>
              <a:rPr lang="pt-BR" dirty="0"/>
              <a:t>– quando clicar em um elemento</a:t>
            </a:r>
            <a:endParaRPr lang="pt-BR" dirty="0"/>
          </a:p>
          <a:p>
            <a:pPr lvl="1" indent="-374650">
              <a:spcBef>
                <a:spcPts val="8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mousedown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 </a:t>
            </a:r>
            <a:r>
              <a:rPr lang="pt-BR" dirty="0"/>
              <a:t>– quando clicar em um elemento e mantém o botão do mouse pressionado</a:t>
            </a:r>
            <a:endParaRPr lang="pt-BR" dirty="0"/>
          </a:p>
          <a:p>
            <a:pPr lvl="1" indent="-374650">
              <a:spcBef>
                <a:spcPts val="8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mouseup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 </a:t>
            </a:r>
            <a:r>
              <a:rPr lang="pt-BR" dirty="0"/>
              <a:t>– quando clicar em um elemento e “solta” o botão do mouse</a:t>
            </a:r>
            <a:endParaRPr lang="pt-BR" dirty="0"/>
          </a:p>
          <a:p>
            <a:pPr lvl="1" indent="-374650">
              <a:spcBef>
                <a:spcPts val="8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mouseout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 </a:t>
            </a:r>
            <a:r>
              <a:rPr lang="pt-BR" dirty="0"/>
              <a:t>– quando o mouse “sair” do elemento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Programação Orientada à Eventos</a:t>
            </a:r>
            <a:endParaRPr lang="pt-BR" alt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BR" altLang="pt-BR" dirty="0"/>
              <a:t>Ideia é muito simples: </a:t>
            </a:r>
            <a:endParaRPr lang="pt-BR" altLang="pt-BR" dirty="0"/>
          </a:p>
          <a:p>
            <a:pPr marL="881380" lvl="1" indent="-514350">
              <a:spcBef>
                <a:spcPts val="600"/>
              </a:spcBef>
              <a:buFont typeface="+mj-lt"/>
              <a:buAutoNum type="arabicPeriod"/>
            </a:pPr>
            <a:r>
              <a:rPr lang="pt-BR" altLang="pt-BR" dirty="0"/>
              <a:t>Uma determinada ação do usuário é traduzido em "evento“</a:t>
            </a:r>
            <a:endParaRPr lang="pt-BR" altLang="pt-BR" dirty="0"/>
          </a:p>
          <a:p>
            <a:pPr marL="881380" lvl="1" indent="-514350">
              <a:spcBef>
                <a:spcPts val="600"/>
              </a:spcBef>
              <a:buFont typeface="+mj-lt"/>
              <a:buAutoNum type="arabicPeriod"/>
            </a:pPr>
            <a:r>
              <a:rPr lang="pt-BR" altLang="pt-BR" dirty="0"/>
              <a:t>A partir deste “evento” é disparado uma “função” (ou método), onde está implementado a lógica (comandos) que são enviados para processamento...</a:t>
            </a: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sz="2000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é assim que a maioria das </a:t>
            </a:r>
            <a:r>
              <a:rPr lang="pt-BR" altLang="pt-BR" dirty="0" err="1"/>
              <a:t>GUIs</a:t>
            </a:r>
            <a:r>
              <a:rPr lang="pt-BR" altLang="pt-BR" dirty="0"/>
              <a:t> são programados...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sz="2400" b="1" u="sng" dirty="0"/>
              <a:t>Obs</a:t>
            </a:r>
            <a:r>
              <a:rPr lang="pt-BR" altLang="pt-BR" sz="2400" b="1" dirty="0"/>
              <a:t>.: </a:t>
            </a:r>
            <a:r>
              <a:rPr lang="pt-BR" altLang="pt-BR" sz="2400" dirty="0" err="1"/>
              <a:t>GUIs</a:t>
            </a:r>
            <a:r>
              <a:rPr lang="pt-BR" altLang="pt-BR" sz="2400" dirty="0"/>
              <a:t>: </a:t>
            </a:r>
            <a:r>
              <a:rPr lang="pt-BR" altLang="pt-BR" sz="2400" i="1" dirty="0" err="1"/>
              <a:t>graphical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user</a:t>
            </a:r>
            <a:r>
              <a:rPr lang="pt-BR" altLang="pt-BR" sz="2400" i="1" dirty="0"/>
              <a:t> interface </a:t>
            </a:r>
            <a:r>
              <a:rPr lang="pt-BR" altLang="pt-BR" sz="2400" dirty="0"/>
              <a:t>- Interface Gráfica do Usuário</a:t>
            </a:r>
            <a:endParaRPr lang="pt-BR" alt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09B6DD8-A61B-4070-A659-1EF991D8D1B9}" type="slidenum">
              <a:rPr lang="pt-BR" smtClean="0"/>
            </a:fld>
            <a:endParaRPr lang="pt-BR"/>
          </a:p>
        </p:txBody>
      </p:sp>
      <p:grpSp>
        <p:nvGrpSpPr>
          <p:cNvPr id="4" name="Agrupar 3"/>
          <p:cNvGrpSpPr/>
          <p:nvPr/>
        </p:nvGrpSpPr>
        <p:grpSpPr>
          <a:xfrm>
            <a:off x="1812503" y="4293096"/>
            <a:ext cx="8879922" cy="801687"/>
            <a:chOff x="2055575" y="3878179"/>
            <a:chExt cx="8879922" cy="801687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blackWhite">
            <a:xfrm>
              <a:off x="5576170" y="4022560"/>
              <a:ext cx="1917782" cy="5450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 i="0" dirty="0">
                  <a:latin typeface="Arial" panose="020B0604020202020204" pitchFamily="34" charset="0"/>
                </a:rPr>
                <a:t>Evento X</a:t>
              </a:r>
              <a:endParaRPr lang="pt-BR" altLang="pt-BR" sz="2400" b="1" i="0" dirty="0">
                <a:latin typeface="Arial" panose="020B0604020202020204" pitchFamily="34" charset="0"/>
              </a:endParaRP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blackWhite">
            <a:xfrm>
              <a:off x="2055575" y="3878179"/>
              <a:ext cx="1976437" cy="80168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lIns="0" tIns="46035" rIns="0" bIns="46035" anchor="ctr"/>
            <a:lstStyle>
              <a:lvl1pPr marL="462280" indent="-46228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817880" indent="-2413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30000"/>
                </a:spcAft>
              </a:pPr>
              <a:r>
                <a:rPr lang="en-US" altLang="pt-BR" sz="2400" b="1" dirty="0">
                  <a:latin typeface="Arial" panose="020B0604020202020204" pitchFamily="34" charset="0"/>
                </a:rPr>
                <a:t>GUI App</a:t>
              </a:r>
              <a:endParaRPr lang="en-US" altLang="pt-BR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 flipV="1">
              <a:off x="7513023" y="4295065"/>
              <a:ext cx="1502824" cy="0"/>
            </a:xfrm>
            <a:prstGeom prst="line">
              <a:avLst/>
            </a:prstGeom>
            <a:noFill/>
            <a:ln w="41275" cmpd="sng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blackWhite">
            <a:xfrm>
              <a:off x="9017715" y="4022560"/>
              <a:ext cx="1917782" cy="5450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 i="0" dirty="0">
                  <a:latin typeface="Arial" panose="020B0604020202020204" pitchFamily="34" charset="0"/>
                </a:rPr>
                <a:t>Função A</a:t>
              </a:r>
              <a:endParaRPr lang="pt-BR" altLang="pt-BR" sz="2400" b="1" i="0" dirty="0">
                <a:latin typeface="Arial" panose="020B0604020202020204" pitchFamily="34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4040994" y="4272651"/>
              <a:ext cx="1502824" cy="0"/>
            </a:xfrm>
            <a:prstGeom prst="line">
              <a:avLst/>
            </a:prstGeom>
            <a:noFill/>
            <a:ln w="41275" cmpd="sng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Programação Orientada à Eventos</a:t>
            </a:r>
            <a:endParaRPr lang="pt-BR" alt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64" y="1600200"/>
            <a:ext cx="10463712" cy="449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BR" altLang="pt-BR" dirty="0"/>
              <a:t>Ideia é muito simples: </a:t>
            </a:r>
            <a:endParaRPr lang="pt-BR" altLang="pt-BR" dirty="0"/>
          </a:p>
          <a:p>
            <a:pPr marL="881380" lvl="1" indent="-514350">
              <a:spcBef>
                <a:spcPts val="600"/>
              </a:spcBef>
              <a:buFont typeface="+mj-lt"/>
              <a:buAutoNum type="arabicPeriod"/>
            </a:pPr>
            <a:r>
              <a:rPr lang="pt-BR" altLang="pt-BR" dirty="0"/>
              <a:t>Uma determinada ação do usuário é traduzido em "evento“</a:t>
            </a:r>
            <a:endParaRPr lang="pt-BR" altLang="pt-BR" dirty="0"/>
          </a:p>
          <a:p>
            <a:pPr marL="881380" lvl="1" indent="-514350">
              <a:spcBef>
                <a:spcPts val="600"/>
              </a:spcBef>
              <a:buFont typeface="+mj-lt"/>
              <a:buAutoNum type="arabicPeriod"/>
            </a:pPr>
            <a:r>
              <a:rPr lang="pt-BR" altLang="pt-BR" dirty="0"/>
              <a:t>A partir deste “evento” é disparado uma “função” (ou método), onde está implementado a lógica (comandos) que são enviados para processamento...</a:t>
            </a: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pt-BR" altLang="pt-BR" sz="2000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é assim que a maioria das </a:t>
            </a:r>
            <a:r>
              <a:rPr lang="pt-BR" altLang="pt-BR" dirty="0" err="1"/>
              <a:t>GUIs</a:t>
            </a:r>
            <a:r>
              <a:rPr lang="pt-BR" altLang="pt-BR" dirty="0"/>
              <a:t> são programados...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sz="2400" b="1" u="sng" dirty="0"/>
              <a:t>Obs</a:t>
            </a:r>
            <a:r>
              <a:rPr lang="pt-BR" altLang="pt-BR" sz="2400" b="1" dirty="0"/>
              <a:t>.: </a:t>
            </a:r>
            <a:r>
              <a:rPr lang="pt-BR" altLang="pt-BR" sz="2400" dirty="0" err="1"/>
              <a:t>GUIs</a:t>
            </a:r>
            <a:r>
              <a:rPr lang="pt-BR" altLang="pt-BR" sz="2400" dirty="0"/>
              <a:t>: </a:t>
            </a:r>
            <a:r>
              <a:rPr lang="pt-BR" altLang="pt-BR" sz="2400" i="1" dirty="0" err="1"/>
              <a:t>graphical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user</a:t>
            </a:r>
            <a:r>
              <a:rPr lang="pt-BR" altLang="pt-BR" sz="2400" i="1" dirty="0"/>
              <a:t> interface </a:t>
            </a:r>
            <a:r>
              <a:rPr lang="pt-BR" altLang="pt-BR" sz="2400" dirty="0"/>
              <a:t>- Interface Gráfica do Usuário</a:t>
            </a:r>
            <a:endParaRPr lang="pt-BR" alt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09B6DD8-A61B-4070-A659-1EF991D8D1B9}" type="slidenum">
              <a:rPr lang="pt-BR" smtClean="0"/>
            </a:fld>
            <a:endParaRPr lang="pt-BR"/>
          </a:p>
        </p:txBody>
      </p:sp>
      <p:grpSp>
        <p:nvGrpSpPr>
          <p:cNvPr id="4" name="Agrupar 3"/>
          <p:cNvGrpSpPr/>
          <p:nvPr/>
        </p:nvGrpSpPr>
        <p:grpSpPr>
          <a:xfrm>
            <a:off x="1812503" y="4293096"/>
            <a:ext cx="8879922" cy="801687"/>
            <a:chOff x="2055575" y="3878179"/>
            <a:chExt cx="8879922" cy="801687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blackWhite">
            <a:xfrm>
              <a:off x="5576170" y="4022560"/>
              <a:ext cx="1917782" cy="5450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 i="0" dirty="0">
                  <a:latin typeface="Arial" panose="020B0604020202020204" pitchFamily="34" charset="0"/>
                </a:rPr>
                <a:t>Evento X</a:t>
              </a:r>
              <a:endParaRPr lang="pt-BR" altLang="pt-BR" sz="2400" b="1" i="0" dirty="0">
                <a:latin typeface="Arial" panose="020B0604020202020204" pitchFamily="34" charset="0"/>
              </a:endParaRP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blackWhite">
            <a:xfrm>
              <a:off x="2055575" y="3878179"/>
              <a:ext cx="1976437" cy="80168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lIns="0" tIns="46035" rIns="0" bIns="46035" anchor="ctr"/>
            <a:lstStyle>
              <a:lvl1pPr marL="462280" indent="-46228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817880" indent="-2413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 defTabSz="960755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defTabSz="96075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30000"/>
                </a:spcAft>
              </a:pPr>
              <a:r>
                <a:rPr lang="en-US" altLang="pt-BR" sz="2400" b="1" dirty="0">
                  <a:latin typeface="Arial" panose="020B0604020202020204" pitchFamily="34" charset="0"/>
                </a:rPr>
                <a:t>GUI App</a:t>
              </a:r>
              <a:endParaRPr lang="en-US" altLang="pt-BR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 flipV="1">
              <a:off x="7513023" y="4295065"/>
              <a:ext cx="1502824" cy="0"/>
            </a:xfrm>
            <a:prstGeom prst="line">
              <a:avLst/>
            </a:prstGeom>
            <a:noFill/>
            <a:ln w="41275" cmpd="sng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blackWhite">
            <a:xfrm>
              <a:off x="9017715" y="4022560"/>
              <a:ext cx="1917782" cy="5450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 b="1" dirty="0">
                  <a:latin typeface="Arial" panose="020B0604020202020204" pitchFamily="34" charset="0"/>
                </a:rPr>
                <a:t>Função </a:t>
              </a:r>
              <a:r>
                <a:rPr lang="pt-BR" altLang="pt-BR" sz="2400" b="1" i="0" dirty="0">
                  <a:latin typeface="Arial" panose="020B0604020202020204" pitchFamily="34" charset="0"/>
                </a:rPr>
                <a:t>A</a:t>
              </a:r>
              <a:endParaRPr lang="pt-BR" altLang="pt-BR" sz="2400" b="1" i="0" dirty="0">
                <a:latin typeface="Arial" panose="020B0604020202020204" pitchFamily="34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4040994" y="4272651"/>
              <a:ext cx="1502824" cy="0"/>
            </a:xfrm>
            <a:prstGeom prst="line">
              <a:avLst/>
            </a:prstGeom>
            <a:noFill/>
            <a:ln w="41275" cmpd="sng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" name="Balão de Fala: Retângulo com Cantos Arredondados 19"/>
          <p:cNvSpPr/>
          <p:nvPr/>
        </p:nvSpPr>
        <p:spPr>
          <a:xfrm>
            <a:off x="479376" y="2608175"/>
            <a:ext cx="2907982" cy="990602"/>
          </a:xfrm>
          <a:prstGeom prst="wedgeRoundRectCallout">
            <a:avLst>
              <a:gd name="adj1" fmla="val 29501"/>
              <a:gd name="adj2" fmla="val 118386"/>
              <a:gd name="adj3" fmla="val 16667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Ação: Ex.: Usuário clica em um botão do mouse...</a:t>
            </a:r>
            <a:endParaRPr lang="pt-BR" sz="20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Balão de Fala: Retângulo com Cantos Arredondados 21"/>
          <p:cNvSpPr/>
          <p:nvPr/>
        </p:nvSpPr>
        <p:spPr>
          <a:xfrm>
            <a:off x="3704988" y="2608174"/>
            <a:ext cx="3769043" cy="990599"/>
          </a:xfrm>
          <a:prstGeom prst="wedgeRoundRectCallout">
            <a:avLst>
              <a:gd name="adj1" fmla="val 16744"/>
              <a:gd name="adj2" fmla="val 131542"/>
              <a:gd name="adj3" fmla="val 16667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É “disparado” o 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 “</a:t>
            </a:r>
            <a:r>
              <a:rPr lang="pt-BR" altLang="pt-BR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do mouse sobre o botão...</a:t>
            </a:r>
            <a:endParaRPr lang="pt-BR" sz="20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Balão de Fala: Retângulo com Cantos Arredondados 22"/>
          <p:cNvSpPr/>
          <p:nvPr/>
        </p:nvSpPr>
        <p:spPr>
          <a:xfrm>
            <a:off x="7824192" y="2608175"/>
            <a:ext cx="3569934" cy="990601"/>
          </a:xfrm>
          <a:prstGeom prst="wedgeRoundRectCallout">
            <a:avLst>
              <a:gd name="adj1" fmla="val 4301"/>
              <a:gd name="adj2" fmla="val 133367"/>
              <a:gd name="adj3" fmla="val 16667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Função definida para o Evento 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invocada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executada 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(ex.: “</a:t>
            </a:r>
            <a:r>
              <a:rPr lang="pt-BR" altLang="pt-BR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clicar()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endParaRPr lang="pt-BR" sz="20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235750" cy="1673225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/>
              <a:t>Criando Funções em </a:t>
            </a:r>
            <a:r>
              <a:rPr lang="pt-BR" sz="4400" b="1" dirty="0" err="1"/>
              <a:t>JavaScript</a:t>
            </a:r>
            <a:endParaRPr lang="pt-BR" sz="4400" b="1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9379768" cy="990600"/>
          </a:xfrm>
        </p:spPr>
        <p:txBody>
          <a:bodyPr/>
          <a:lstStyle/>
          <a:p>
            <a:pPr algn="ctr"/>
            <a:r>
              <a:rPr lang="pt-BR" sz="4000" b="1" dirty="0"/>
              <a:t>Funções em </a:t>
            </a:r>
            <a:r>
              <a:rPr lang="pt-BR" sz="4000" b="1" dirty="0" err="1"/>
              <a:t>JavaScript</a:t>
            </a:r>
            <a:r>
              <a:rPr lang="pt-BR" sz="4000" b="1" dirty="0"/>
              <a:t> – Introdução</a:t>
            </a:r>
            <a:endParaRPr lang="pt-BR" sz="40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Funções em </a:t>
            </a:r>
            <a:r>
              <a:rPr lang="pt-BR" dirty="0" err="1"/>
              <a:t>JavaScript</a:t>
            </a:r>
            <a:r>
              <a:rPr lang="pt-BR" dirty="0"/>
              <a:t> –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altLang="pt-BR" dirty="0"/>
              <a:t>São </a:t>
            </a:r>
            <a:r>
              <a:rPr lang="pt-BR" altLang="pt-BR" b="1" dirty="0">
                <a:solidFill>
                  <a:srgbClr val="0000CC"/>
                </a:solidFill>
              </a:rPr>
              <a:t>ações</a:t>
            </a:r>
            <a:r>
              <a:rPr lang="pt-BR" altLang="pt-BR" dirty="0"/>
              <a:t> executadas assim que são </a:t>
            </a:r>
            <a:r>
              <a:rPr lang="pt-BR" altLang="pt-BR" b="1" dirty="0">
                <a:solidFill>
                  <a:srgbClr val="FF0000"/>
                </a:solidFill>
              </a:rPr>
              <a:t>chamadas</a:t>
            </a:r>
            <a:r>
              <a:rPr lang="pt-BR" altLang="pt-BR" dirty="0"/>
              <a:t> ou em decorrência de um </a:t>
            </a:r>
            <a:r>
              <a:rPr lang="pt-BR" altLang="pt-BR" b="1" dirty="0">
                <a:solidFill>
                  <a:srgbClr val="FF0000"/>
                </a:solidFill>
              </a:rPr>
              <a:t>evento</a:t>
            </a:r>
            <a:r>
              <a:rPr lang="pt-BR" altLang="pt-BR" dirty="0"/>
              <a:t>.</a:t>
            </a:r>
            <a:endParaRPr lang="pt-BR" altLang="pt-BR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altLang="pt-BR" dirty="0"/>
              <a:t>Sempre inicia com a palavra </a:t>
            </a:r>
            <a:r>
              <a:rPr lang="pt-BR" altLang="pt-BR" b="1" i="1" dirty="0"/>
              <a:t>‘</a:t>
            </a:r>
            <a:r>
              <a:rPr lang="pt-BR" altLang="pt-BR" b="1" i="1" dirty="0" err="1">
                <a:solidFill>
                  <a:srgbClr val="0000CC"/>
                </a:solidFill>
              </a:rPr>
              <a:t>function</a:t>
            </a:r>
            <a:r>
              <a:rPr lang="pt-BR" altLang="pt-BR" b="1" i="1" dirty="0"/>
              <a:t>’</a:t>
            </a:r>
            <a:r>
              <a:rPr lang="pt-BR" altLang="pt-BR" dirty="0"/>
              <a:t>;</a:t>
            </a:r>
            <a:endParaRPr lang="pt-BR" altLang="pt-BR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altLang="pt-BR" dirty="0"/>
              <a:t>Podemos definir um nome para função, seguido de parênteses;</a:t>
            </a:r>
            <a:endParaRPr lang="pt-BR" altLang="pt-BR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altLang="pt-BR" dirty="0"/>
              <a:t>Depois temos as chaves que inicia e fecha o bloco de comando.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27664" cy="990600"/>
          </a:xfrm>
        </p:spPr>
        <p:txBody>
          <a:bodyPr/>
          <a:lstStyle/>
          <a:p>
            <a:r>
              <a:rPr lang="pt-BR" sz="3600" dirty="0"/>
              <a:t>Funções em </a:t>
            </a:r>
            <a:r>
              <a:rPr lang="pt-BR" sz="3600" dirty="0" err="1"/>
              <a:t>JavaScript</a:t>
            </a:r>
            <a:r>
              <a:rPr lang="pt-BR" sz="3600" dirty="0"/>
              <a:t> – Exemplos: Considere a seguinte estrutura...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13360" y="1600835"/>
            <a:ext cx="11828780" cy="51346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div#area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normal 20pt Arial;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182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200px;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200px;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flex;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align-items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: center;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justify-content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: center;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Interaja...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6789420" y="1772920"/>
            <a:ext cx="4363085" cy="575945"/>
          </a:xfrm>
          <a:prstGeom prst="wedgeRoundRectCallout">
            <a:avLst>
              <a:gd name="adj1" fmla="val -25715"/>
              <a:gd name="adj2" fmla="val 4194"/>
              <a:gd name="adj3" fmla="val 16667"/>
            </a:avLst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Arquivo: eventosdom.html</a:t>
            </a: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3910</Words>
  <Application>WPS Presentation</Application>
  <PresentationFormat>Widescreen</PresentationFormat>
  <Paragraphs>195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Segoe UI Semibold</vt:lpstr>
      <vt:lpstr>Droid Sans Fallback</vt:lpstr>
      <vt:lpstr>Segoe Print</vt:lpstr>
      <vt:lpstr>DejaVu Sans</vt:lpstr>
      <vt:lpstr>Calibri</vt:lpstr>
      <vt:lpstr>Segoe UI</vt:lpstr>
      <vt:lpstr>Tw Cen MT</vt:lpstr>
      <vt:lpstr>Tw Cen MT Condensed</vt:lpstr>
      <vt:lpstr>Wingdings 2</vt:lpstr>
      <vt:lpstr>Wingdings</vt:lpstr>
      <vt:lpstr>Wingdings</vt:lpstr>
      <vt:lpstr>Consolas</vt:lpstr>
      <vt:lpstr>Lucida Sans Unicode</vt:lpstr>
      <vt:lpstr>Microsoft YaHei</vt:lpstr>
      <vt:lpstr>Arial Unicode MS</vt:lpstr>
      <vt:lpstr>FaixaSuperior_16x9</vt:lpstr>
      <vt:lpstr>Tema do Office</vt:lpstr>
      <vt:lpstr>Mediano</vt:lpstr>
      <vt:lpstr>JavaScript – Eventos DOM  Disciplina: Desenvolvimento Web II</vt:lpstr>
      <vt:lpstr>O que é um Evento?</vt:lpstr>
      <vt:lpstr>Eventos comuns ao usar um computador</vt:lpstr>
      <vt:lpstr>Eventos do mouse para objetos DOM</vt:lpstr>
      <vt:lpstr>Programação Orientada à Eventos</vt:lpstr>
      <vt:lpstr>Programação Orientada à Eventos</vt:lpstr>
      <vt:lpstr>Funções em JavaScript – Introdução</vt:lpstr>
      <vt:lpstr>Funções em JavaScript – Conceito</vt:lpstr>
      <vt:lpstr>Funções em JavaScript – Exemplos: Considere a seguinte estrutura...</vt:lpstr>
      <vt:lpstr>Funções em JavaScript – Exemplo</vt:lpstr>
      <vt:lpstr>Funções em JavaScript – Exemplo</vt:lpstr>
      <vt:lpstr>Chamando uma função – Exemplo</vt:lpstr>
      <vt:lpstr>Adicionando Evento via JavaScript –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elyfp</cp:lastModifiedBy>
  <cp:revision>1038</cp:revision>
  <dcterms:created xsi:type="dcterms:W3CDTF">2013-01-29T19:28:00Z</dcterms:created>
  <dcterms:modified xsi:type="dcterms:W3CDTF">2023-08-03T22:17:56Z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1FAA4808B4B744BE86B372765CD01DDD</vt:lpwstr>
  </property>
</Properties>
</file>