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4"/>
  </p:handoutMasterIdLst>
  <p:sldIdLst>
    <p:sldId id="277" r:id="rId5"/>
    <p:sldId id="363" r:id="rId7"/>
    <p:sldId id="381" r:id="rId8"/>
    <p:sldId id="380" r:id="rId9"/>
    <p:sldId id="639" r:id="rId10"/>
    <p:sldId id="397" r:id="rId11"/>
    <p:sldId id="401" r:id="rId12"/>
    <p:sldId id="399" r:id="rId13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CC0066"/>
    <a:srgbClr val="FF33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4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90830" y="1917065"/>
            <a:ext cx="11576050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</a:t>
            </a:r>
            <a:r>
              <a:rPr lang="pt-BR" sz="7200" dirty="0" err="1">
                <a:sym typeface="+mn-ea"/>
              </a:rPr>
              <a:t>E</a:t>
            </a:r>
            <a:r>
              <a:rPr lang="pt-BR" sz="7200" dirty="0">
                <a:sym typeface="+mn-ea"/>
              </a:rPr>
              <a:t>ntrada de dados via elementos DOM</a:t>
            </a:r>
            <a:br>
              <a:rPr lang="pt-BR" sz="4800" dirty="0">
                <a:sym typeface="+mn-ea"/>
              </a:rPr>
            </a:br>
            <a:br>
              <a:rPr lang="pt-BR" dirty="0"/>
            </a:br>
            <a:r>
              <a:rPr lang="pt-BR" sz="3600" dirty="0"/>
              <a:t>Disciplina: Desenvolvimento Web II</a:t>
            </a: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2800" y="1589405"/>
            <a:ext cx="7380605" cy="4813935"/>
          </a:xfrm>
        </p:spPr>
        <p:txBody>
          <a:bodyPr/>
          <a:lstStyle/>
          <a:p>
            <a:pPr marL="467995" indent="-363220" latinLnBrk="0">
              <a:spcBef>
                <a:spcPts val="1200"/>
              </a:spcBef>
              <a:spcAft>
                <a:spcPts val="600"/>
              </a:spcAft>
            </a:pPr>
            <a:r>
              <a:rPr lang="pt-BR" altLang="pt-BR" dirty="0">
                <a:sym typeface="+mn-ea"/>
              </a:rPr>
              <a:t>É utilizada para criar ob</a:t>
            </a:r>
            <a:r>
              <a:rPr lang="pt-BR" dirty="0">
                <a:sym typeface="+mn-ea"/>
              </a:rPr>
              <a:t>jetos de </a:t>
            </a:r>
            <a:r>
              <a:rPr lang="pt-BR" altLang="pt-BR" b="1" dirty="0">
                <a:solidFill>
                  <a:schemeClr val="accent1"/>
                </a:solidFill>
                <a:sym typeface="+mn-ea"/>
              </a:rPr>
              <a:t>entrada de dados</a:t>
            </a:r>
            <a:endParaRPr lang="pt-BR" altLang="pt-BR" b="1" dirty="0">
              <a:solidFill>
                <a:schemeClr val="accent1"/>
              </a:solidFill>
              <a:sym typeface="+mn-ea"/>
            </a:endParaRPr>
          </a:p>
          <a:p>
            <a:pPr marL="467995" indent="-363220" latinLnBrk="0"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Permite a entrada de dados pelo usuário em um documento HTML</a:t>
            </a:r>
            <a:endParaRPr lang="pt-BR" dirty="0"/>
          </a:p>
          <a:p>
            <a:pPr marL="925195" lvl="1" indent="-363220" latinLnBrk="0">
              <a:spcBef>
                <a:spcPts val="1200"/>
              </a:spcBef>
              <a:spcAft>
                <a:spcPts val="600"/>
              </a:spcAft>
            </a:pPr>
            <a:r>
              <a:rPr lang="pt-BR" sz="2410" dirty="0">
                <a:sym typeface="+mn-ea"/>
              </a:rPr>
              <a:t>Estes dados serão capturados e processados por um </a:t>
            </a:r>
            <a:r>
              <a:rPr lang="pt-BR" sz="2410" i="1" dirty="0">
                <a:sym typeface="+mn-ea"/>
              </a:rPr>
              <a:t>script</a:t>
            </a:r>
            <a:r>
              <a:rPr lang="pt-BR" sz="2410" dirty="0">
                <a:sym typeface="+mn-ea"/>
              </a:rPr>
              <a:t> </a:t>
            </a:r>
            <a:r>
              <a:rPr lang="pt-BR" sz="2410" dirty="0" err="1">
                <a:sym typeface="+mn-ea"/>
              </a:rPr>
              <a:t>JavaScript</a:t>
            </a:r>
            <a:endParaRPr lang="pt-BR" sz="2410" dirty="0" err="1">
              <a:sym typeface="+mn-ea"/>
            </a:endParaRPr>
          </a:p>
          <a:p>
            <a:pPr marL="467995" indent="-363220" latinLnBrk="0">
              <a:spcBef>
                <a:spcPts val="1200"/>
              </a:spcBef>
              <a:spcAft>
                <a:spcPts val="600"/>
              </a:spcAft>
            </a:pPr>
            <a:r>
              <a:rPr lang="pt-BR" altLang="pt-BR" dirty="0"/>
              <a:t>Os dados digitados na TAG </a:t>
            </a:r>
            <a:r>
              <a:rPr lang="pt-BR" altLang="pt-BR" b="1" dirty="0"/>
              <a:t>&lt;input&gt;</a:t>
            </a:r>
            <a:r>
              <a:rPr lang="pt-BR" altLang="pt-BR" dirty="0"/>
              <a:t> poderão ser </a:t>
            </a:r>
            <a:r>
              <a:rPr lang="pt-BR" altLang="pt-BR" b="1" dirty="0">
                <a:solidFill>
                  <a:schemeClr val="accent1"/>
                </a:solidFill>
              </a:rPr>
              <a:t>capturados e processados </a:t>
            </a:r>
            <a:r>
              <a:rPr lang="pt-BR" sz="2800" dirty="0">
                <a:sym typeface="+mn-ea"/>
              </a:rPr>
              <a:t>por um </a:t>
            </a:r>
            <a:r>
              <a:rPr lang="pt-BR" sz="2800" i="1" dirty="0">
                <a:sym typeface="+mn-ea"/>
              </a:rPr>
              <a:t>script</a:t>
            </a:r>
            <a:r>
              <a:rPr lang="pt-BR" sz="2800" dirty="0">
                <a:sym typeface="+mn-ea"/>
              </a:rPr>
              <a:t> </a:t>
            </a:r>
            <a:r>
              <a:rPr lang="pt-BR" sz="2800" dirty="0" err="1">
                <a:sym typeface="+mn-ea"/>
              </a:rPr>
              <a:t>JavaScript</a:t>
            </a:r>
            <a:r>
              <a:rPr lang="pt-BR" altLang="pt-BR" dirty="0" err="1"/>
              <a:t>Script.</a:t>
            </a:r>
            <a:endParaRPr lang="pt-BR" alt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Entrada de dados a partir de </a:t>
            </a:r>
            <a:r>
              <a:rPr lang="pt-BR" i="1" dirty="0" err="1">
                <a:sym typeface="+mn-ea"/>
              </a:rPr>
              <a:t>TAGs</a:t>
            </a:r>
            <a:r>
              <a:rPr lang="pt-BR" dirty="0">
                <a:sym typeface="+mn-ea"/>
              </a:rPr>
              <a:t> &lt;input&gt;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4" name="Espaço Reservado para Conteúdo 3" descr="D:\Desktop\aaaaa.pngaaaaa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8193405" y="1685290"/>
            <a:ext cx="3972560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:\Desktop\aaaaa.pngaaaa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314" y="1544910"/>
            <a:ext cx="4254500" cy="5196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Entrada de dados a partir de </a:t>
            </a:r>
            <a:r>
              <a:rPr lang="pt-BR" i="1" dirty="0" err="1"/>
              <a:t>TAGs</a:t>
            </a:r>
            <a:r>
              <a:rPr lang="pt-BR" dirty="0"/>
              <a:t> &lt;input&gt;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6528048" y="2210026"/>
            <a:ext cx="4624744" cy="500066"/>
          </a:xfrm>
          <a:prstGeom prst="wedgeRectCallout">
            <a:avLst>
              <a:gd name="adj1" fmla="val -83439"/>
              <a:gd name="adj2" fmla="val 68557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6528048" y="2825663"/>
            <a:ext cx="4624744" cy="457205"/>
          </a:xfrm>
          <a:prstGeom prst="wedgeRectCallout">
            <a:avLst>
              <a:gd name="adj1" fmla="val -80665"/>
              <a:gd name="adj2" fmla="val 73351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528048" y="4586215"/>
            <a:ext cx="4624744" cy="433396"/>
          </a:xfrm>
          <a:prstGeom prst="wedgeRectCallout">
            <a:avLst>
              <a:gd name="adj1" fmla="val -160494"/>
              <a:gd name="adj2" fmla="val 6027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528048" y="5136129"/>
            <a:ext cx="4624744" cy="433396"/>
          </a:xfrm>
          <a:prstGeom prst="wedgeRectCallout">
            <a:avLst>
              <a:gd name="adj1" fmla="val -160137"/>
              <a:gd name="adj2" fmla="val -1413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6528048" y="5693028"/>
            <a:ext cx="4624744" cy="433396"/>
          </a:xfrm>
          <a:prstGeom prst="wedgeRectCallout">
            <a:avLst>
              <a:gd name="adj1" fmla="val -134351"/>
              <a:gd name="adj2" fmla="val -27201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6528048" y="6235964"/>
            <a:ext cx="4624744" cy="433396"/>
          </a:xfrm>
          <a:prstGeom prst="wedgeRectCallout">
            <a:avLst>
              <a:gd name="adj1" fmla="val -139143"/>
              <a:gd name="adj2" fmla="val -20757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"reset"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511538" y="3398746"/>
            <a:ext cx="4624744" cy="500066"/>
          </a:xfrm>
          <a:prstGeom prst="wedgeRectCallout">
            <a:avLst>
              <a:gd name="adj1" fmla="val -99805"/>
              <a:gd name="adj2" fmla="val 86715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511538" y="4012478"/>
            <a:ext cx="4624744" cy="457205"/>
          </a:xfrm>
          <a:prstGeom prst="wedgeRectCallout">
            <a:avLst>
              <a:gd name="adj1" fmla="val -81324"/>
              <a:gd name="adj2" fmla="val 73351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alt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alt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alt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altLang="pt-BR" sz="2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Entrada de dados a partir de </a:t>
            </a:r>
            <a:r>
              <a:rPr lang="pt-BR" i="1" dirty="0" err="1"/>
              <a:t>TAGs</a:t>
            </a:r>
            <a:r>
              <a:rPr lang="pt-BR" dirty="0"/>
              <a:t> &lt;input&gt;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A </a:t>
            </a:r>
            <a:r>
              <a:rPr lang="pt-BR" altLang="pt-BR" i="1" dirty="0" err="1"/>
              <a:t>tag</a:t>
            </a:r>
            <a:r>
              <a:rPr lang="pt-BR" altLang="pt-BR" dirty="0"/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&lt;input&gt;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é possui vários atributos, como por exemplo: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 err="1"/>
              <a:t>Type</a:t>
            </a:r>
            <a:r>
              <a:rPr lang="pt-BR" altLang="pt-BR" dirty="0"/>
              <a:t> – tipo do campo, veremos mais opções de tipo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 err="1"/>
              <a:t>Name</a:t>
            </a:r>
            <a:r>
              <a:rPr lang="pt-BR" altLang="pt-BR" dirty="0"/>
              <a:t> – nome do campo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 err="1"/>
              <a:t>Value</a:t>
            </a:r>
            <a:r>
              <a:rPr lang="pt-BR" altLang="pt-BR" dirty="0"/>
              <a:t> – o valor com que o campo será iniciado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 err="1"/>
              <a:t>Size</a:t>
            </a:r>
            <a:r>
              <a:rPr lang="pt-BR" altLang="pt-BR" dirty="0"/>
              <a:t> – tamanho do campo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/>
              <a:t>Min </a:t>
            </a:r>
            <a:r>
              <a:rPr lang="pt-BR" altLang="pt-BR" dirty="0"/>
              <a:t>– valor mínimo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b="1" i="1" dirty="0" err="1"/>
              <a:t>Maxlenght</a:t>
            </a:r>
            <a:r>
              <a:rPr lang="pt-BR" altLang="pt-BR" dirty="0"/>
              <a:t> – quantidade de caracteres que poderá digitar no campo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a partir de </a:t>
            </a:r>
            <a:r>
              <a:rPr lang="pt-BR" i="1" dirty="0" err="1"/>
              <a:t>TAGs</a:t>
            </a:r>
            <a:r>
              <a:rPr lang="pt-BR" dirty="0"/>
              <a:t> &lt;input&gt;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9376" y="1739418"/>
            <a:ext cx="11179192" cy="478980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Somando valores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"txtn1"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"txtn1"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"txtn2"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"txtn2"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Limpar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limpar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7394168" y="4232853"/>
            <a:ext cx="3690360" cy="10372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Texto explicativo retangular com cantos arredondados 2"/>
          <p:cNvSpPr/>
          <p:nvPr/>
        </p:nvSpPr>
        <p:spPr>
          <a:xfrm>
            <a:off x="5879976" y="5877272"/>
            <a:ext cx="5409533" cy="693209"/>
          </a:xfrm>
          <a:prstGeom prst="wedgeRoundRectCallout">
            <a:avLst>
              <a:gd name="adj1" fmla="val 16207"/>
              <a:gd name="adj2" fmla="val -140828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as Funções que serão executadas quando os Eventos forem disparados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de dados via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854" y="1600919"/>
            <a:ext cx="10871210" cy="50774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somar()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txtn1 = </a:t>
            </a:r>
            <a:r>
              <a:rPr lang="pt-BR" sz="2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txtn1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txtn2 = </a:t>
            </a:r>
            <a:r>
              <a:rPr lang="pt-BR" sz="2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input#txtn2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(txtn1.value);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 = </a:t>
            </a: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(txtn2.value);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 = n1 + n2;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`Soma entre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é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sz="25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51435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2581262"/>
            <a:ext cx="10871195" cy="1367212"/>
          </a:xfrm>
          <a:prstGeom prst="roundRect">
            <a:avLst>
              <a:gd name="adj" fmla="val 88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6281710" y="1486667"/>
            <a:ext cx="5112567" cy="574181"/>
          </a:xfrm>
          <a:prstGeom prst="wedgeRoundRectCallout">
            <a:avLst>
              <a:gd name="adj1" fmla="val -37235"/>
              <a:gd name="adj2" fmla="val 131993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Captura de dados das </a:t>
            </a:r>
            <a:r>
              <a:rPr lang="pt-BR" alt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&lt;input&gt;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816859" y="5255785"/>
            <a:ext cx="10871200" cy="479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7" name="Texto explicativo retangular com cantos arredondados 2"/>
          <p:cNvSpPr/>
          <p:nvPr/>
        </p:nvSpPr>
        <p:spPr>
          <a:xfrm>
            <a:off x="6246154" y="5899250"/>
            <a:ext cx="5040560" cy="661434"/>
          </a:xfrm>
          <a:prstGeom prst="wedgeRoundRectCallout">
            <a:avLst>
              <a:gd name="adj1" fmla="val -78612"/>
              <a:gd name="adj2" fmla="val -72731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Exibe em uma TAG &lt;</a:t>
            </a:r>
            <a:r>
              <a:rPr lang="pt-BR" alt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o valor armazenado na variável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e Focalizando </a:t>
            </a:r>
            <a:r>
              <a:rPr lang="pt-BR" dirty="0" err="1"/>
              <a:t>TAGs</a:t>
            </a:r>
            <a:r>
              <a:rPr lang="pt-BR" dirty="0"/>
              <a:t> de entrada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Limpando </a:t>
            </a:r>
            <a:r>
              <a:rPr lang="pt-BR" dirty="0" err="1"/>
              <a:t>TAGs</a:t>
            </a:r>
            <a:r>
              <a:rPr lang="pt-BR" dirty="0"/>
              <a:t> de entrada do documento HTML e focalizando uma determinada TAG de entrada...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854" y="2531298"/>
            <a:ext cx="10751754" cy="410112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lvl="2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7975" lvl="2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limpar()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5175" lvl="3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txtn1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5175" lvl="3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txtn2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5175" lvl="3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5175" lvl="3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txtn1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7975" lvl="2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300"/>
              </a:spcAft>
              <a:buSzPct val="60000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816864" y="3564452"/>
            <a:ext cx="10751744" cy="1507337"/>
          </a:xfrm>
          <a:prstGeom prst="roundRect">
            <a:avLst>
              <a:gd name="adj" fmla="val 83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7774737" y="2274780"/>
            <a:ext cx="3073791" cy="797846"/>
          </a:xfrm>
          <a:prstGeom prst="wedgeRoundRectCallout">
            <a:avLst>
              <a:gd name="adj1" fmla="val -36939"/>
              <a:gd name="adj2" fmla="val 109984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 as </a:t>
            </a:r>
            <a:r>
              <a:rPr lang="pt-BR" alt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entrada da página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16859" y="5071789"/>
            <a:ext cx="10751744" cy="506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7536160" y="5867496"/>
            <a:ext cx="3312368" cy="797846"/>
          </a:xfrm>
          <a:prstGeom prst="wedgeRoundRectCallout">
            <a:avLst>
              <a:gd name="adj1" fmla="val -29527"/>
              <a:gd name="adj2" fmla="val -86533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 o foco em uma TAG da página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de dados 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página com o nome ‘</a:t>
            </a:r>
            <a:r>
              <a:rPr lang="pt-BR" b="1" i="1" dirty="0"/>
              <a:t>soma.html</a:t>
            </a:r>
            <a:r>
              <a:rPr lang="pt-BR" dirty="0"/>
              <a:t>’</a:t>
            </a:r>
            <a:endParaRPr lang="pt-BR" b="1" i="1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4" y="2685406"/>
            <a:ext cx="4536504" cy="34023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284" y="2685406"/>
            <a:ext cx="3000152" cy="3407890"/>
          </a:xfrm>
          <a:prstGeom prst="rect">
            <a:avLst/>
          </a:prstGeom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2279</Words>
  <Application>WPS Presentation</Application>
  <PresentationFormat>Widescreen</PresentationFormat>
  <Paragraphs>103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Consolas</vt:lpstr>
      <vt:lpstr>Liberation Sans Narrow</vt:lpstr>
      <vt:lpstr>微软雅黑</vt:lpstr>
      <vt:lpstr>Arial Unicode MS</vt:lpstr>
      <vt:lpstr>FaixaSuperior_16x9</vt:lpstr>
      <vt:lpstr>Tema do Office</vt:lpstr>
      <vt:lpstr>Mediano</vt:lpstr>
      <vt:lpstr>JavaScript – Entrada de dados via elementos DOM  Disciplina: Desenvolvimento Web II</vt:lpstr>
      <vt:lpstr>Entrada de dados a partir de TAGs &lt;input&gt;</vt:lpstr>
      <vt:lpstr>Entrada de dados a partir de TAGs &lt;input&gt;</vt:lpstr>
      <vt:lpstr>Entrada de dados a partir de TAGs &lt;input&gt;</vt:lpstr>
      <vt:lpstr>Entrada de dados a partir de TAGs &lt;input&gt;</vt:lpstr>
      <vt:lpstr>Entrada e saída de dados via JavaScript</vt:lpstr>
      <vt:lpstr>Limpando e Focalizando TAGs de entrada</vt:lpstr>
      <vt:lpstr>Entrada e saída de dados – Exemplo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1045</cp:revision>
  <dcterms:created xsi:type="dcterms:W3CDTF">2023-08-30T00:57:59Z</dcterms:created>
  <dcterms:modified xsi:type="dcterms:W3CDTF">2023-08-30T00:57:59Z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