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3"/>
  </p:handoutMasterIdLst>
  <p:sldIdLst>
    <p:sldId id="277" r:id="rId5"/>
    <p:sldId id="401" r:id="rId7"/>
    <p:sldId id="341" r:id="rId8"/>
    <p:sldId id="396" r:id="rId9"/>
    <p:sldId id="343" r:id="rId10"/>
    <p:sldId id="395" r:id="rId11"/>
    <p:sldId id="394" r:id="rId12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0000CC"/>
    <a:srgbClr val="0080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270635" y="1772920"/>
            <a:ext cx="9700260" cy="1828800"/>
          </a:xfrm>
        </p:spPr>
        <p:txBody>
          <a:bodyPr/>
          <a:lstStyle/>
          <a:p>
            <a:r>
              <a:rPr lang="pt-BR" sz="7200" dirty="0"/>
              <a:t>Arquivos </a:t>
            </a:r>
            <a:r>
              <a:rPr lang="pt-BR" sz="7200" dirty="0" err="1"/>
              <a:t>JavaScript</a:t>
            </a:r>
            <a:r>
              <a:rPr lang="pt-BR" sz="7200" dirty="0"/>
              <a:t> + arquivos HTML</a:t>
            </a:r>
            <a:br>
              <a:rPr lang="pt-BR" sz="6600" dirty="0"/>
            </a:br>
            <a:br>
              <a:rPr lang="pt-BR" sz="3600" dirty="0"/>
            </a:br>
            <a:r>
              <a:rPr lang="pt-BR" dirty="0"/>
              <a:t>Disciplina: Desenvolvimento Web II</a:t>
            </a:r>
            <a:endParaRPr lang="pt-BR" sz="6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ym typeface="+mn-ea"/>
              </a:rPr>
              <a:t>JavaScript</a:t>
            </a:r>
            <a:r>
              <a:rPr lang="pt-BR" dirty="0">
                <a:sym typeface="+mn-ea"/>
              </a:rPr>
              <a:t> – Formas de Uso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41300" lvl="1" indent="-514350" latinLnBrk="0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AutoNum type="arabicPeriod"/>
            </a:pPr>
            <a:r>
              <a:rPr lang="pt-BR" sz="2800" dirty="0">
                <a:sym typeface="+mn-ea"/>
              </a:rPr>
              <a:t>Associando o código </a:t>
            </a:r>
            <a:r>
              <a:rPr lang="pt-BR" sz="2800" dirty="0" err="1">
                <a:sym typeface="+mn-ea"/>
              </a:rPr>
              <a:t>JavaScript</a:t>
            </a:r>
            <a:r>
              <a:rPr lang="pt-BR" sz="2800" dirty="0">
                <a:sym typeface="+mn-ea"/>
              </a:rPr>
              <a:t> à eventos de </a:t>
            </a:r>
            <a:r>
              <a:rPr lang="pt-BR" sz="2800" dirty="0" err="1">
                <a:sym typeface="+mn-ea"/>
              </a:rPr>
              <a:t>TAGs</a:t>
            </a:r>
            <a:r>
              <a:rPr lang="pt-BR" sz="2800" dirty="0">
                <a:sym typeface="+mn-ea"/>
              </a:rPr>
              <a:t> HTML;</a:t>
            </a:r>
            <a:endParaRPr lang="pt-BR" sz="2800" dirty="0">
              <a:sym typeface="+mn-ea"/>
            </a:endParaRPr>
          </a:p>
          <a:p>
            <a:pPr marL="548005" lvl="1" indent="-514350" algn="l" latinLnBrk="0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ym typeface="+mn-ea"/>
              </a:rPr>
              <a:t>Colocando o código </a:t>
            </a:r>
            <a:r>
              <a:rPr lang="pt-BR" dirty="0" err="1">
                <a:sym typeface="+mn-ea"/>
              </a:rPr>
              <a:t>JavaScript</a:t>
            </a:r>
            <a:r>
              <a:rPr lang="pt-BR" dirty="0">
                <a:sym typeface="+mn-ea"/>
              </a:rPr>
              <a:t> dentro da TAG </a:t>
            </a:r>
            <a:r>
              <a:rPr lang="pt-BR" b="1" i="1" dirty="0">
                <a:sym typeface="+mn-ea"/>
              </a:rPr>
              <a:t>&lt;script&gt; </a:t>
            </a:r>
            <a:r>
              <a:rPr lang="pt-BR" dirty="0">
                <a:sym typeface="+mn-ea"/>
              </a:rPr>
              <a:t>(geralmente ultima TAG dentro do </a:t>
            </a:r>
            <a:r>
              <a:rPr lang="pt-BR" b="1" i="1" dirty="0">
                <a:sym typeface="+mn-ea"/>
              </a:rPr>
              <a:t>&lt;</a:t>
            </a:r>
            <a:r>
              <a:rPr lang="pt-BR" b="1" i="1" dirty="0" err="1">
                <a:sym typeface="+mn-ea"/>
              </a:rPr>
              <a:t>body</a:t>
            </a:r>
            <a:r>
              <a:rPr lang="pt-BR" b="1" i="1" dirty="0">
                <a:sym typeface="+mn-ea"/>
              </a:rPr>
              <a:t>&gt; </a:t>
            </a:r>
            <a:r>
              <a:rPr lang="pt-BR" dirty="0">
                <a:sym typeface="+mn-ea"/>
              </a:rPr>
              <a:t>do arquivo HTML;</a:t>
            </a:r>
            <a:endParaRPr lang="pt-BR" dirty="0">
              <a:sym typeface="+mn-ea"/>
            </a:endParaRPr>
          </a:p>
          <a:p>
            <a:pPr marL="548005" lvl="1" indent="-514350" algn="l" latinLnBrk="0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dirty="0">
                <a:sym typeface="+mn-ea"/>
              </a:rPr>
              <a:t>Colocando o código </a:t>
            </a:r>
            <a:r>
              <a:rPr lang="pt-BR" dirty="0" err="1">
                <a:sym typeface="+mn-ea"/>
              </a:rPr>
              <a:t>JavaScript</a:t>
            </a:r>
            <a:r>
              <a:rPr lang="pt-BR" dirty="0">
                <a:sym typeface="+mn-ea"/>
              </a:rPr>
              <a:t> em um arquivo de extensão ‘</a:t>
            </a:r>
            <a:r>
              <a:rPr lang="pt-BR" b="1" i="1" dirty="0">
                <a:sym typeface="+mn-ea"/>
              </a:rPr>
              <a:t>.</a:t>
            </a:r>
            <a:r>
              <a:rPr lang="pt-BR" b="1" i="1" dirty="0" err="1">
                <a:sym typeface="+mn-ea"/>
              </a:rPr>
              <a:t>js</a:t>
            </a:r>
            <a:r>
              <a:rPr lang="pt-BR" dirty="0">
                <a:sym typeface="+mn-ea"/>
              </a:rPr>
              <a:t>’, separado da página HMTL.</a:t>
            </a:r>
            <a:endParaRPr lang="pt-BR" dirty="0"/>
          </a:p>
          <a:p>
            <a:pPr marL="241300" lvl="1" indent="-514350" latinLnBrk="0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AutoNum type="arabicPeriod"/>
            </a:pPr>
            <a:endParaRPr lang="pt-BR" sz="2800" dirty="0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pt-BR" dirty="0"/>
              <a:t>Associando o código </a:t>
            </a:r>
            <a:r>
              <a:rPr lang="pt-BR" dirty="0" err="1"/>
              <a:t>JavaScript</a:t>
            </a:r>
            <a:r>
              <a:rPr lang="pt-BR" dirty="0"/>
              <a:t> à eventos de </a:t>
            </a:r>
            <a:r>
              <a:rPr lang="pt-BR" dirty="0" err="1"/>
              <a:t>TAGs</a:t>
            </a:r>
            <a:r>
              <a:rPr lang="pt-BR" dirty="0"/>
              <a:t> HTML.</a:t>
            </a:r>
            <a:endParaRPr lang="pt-BR" sz="1400" dirty="0"/>
          </a:p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/>
            </a:pP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Relacionando o </a:t>
            </a:r>
            <a:r>
              <a:rPr lang="pt-BR" dirty="0" err="1"/>
              <a:t>JavaScript</a:t>
            </a:r>
            <a:r>
              <a:rPr lang="pt-BR" dirty="0"/>
              <a:t> com o HTML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84102" y="2204864"/>
            <a:ext cx="10536724" cy="82112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pt-BR" sz="2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2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'Bem vindo!'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pt-BR" sz="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1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 startAt="2"/>
            </a:pPr>
            <a:r>
              <a:rPr lang="pt-BR" dirty="0"/>
              <a:t>Colocando o código </a:t>
            </a:r>
            <a:r>
              <a:rPr lang="pt-BR" dirty="0" err="1"/>
              <a:t>JavaScript</a:t>
            </a:r>
            <a:r>
              <a:rPr lang="pt-BR" dirty="0"/>
              <a:t> dentro da TAG </a:t>
            </a:r>
            <a:r>
              <a:rPr lang="pt-BR" b="1" i="1" dirty="0"/>
              <a:t>&lt;script&gt; </a:t>
            </a:r>
            <a:r>
              <a:rPr lang="pt-BR" dirty="0"/>
              <a:t>(geralmente ultima TAG dentro do </a:t>
            </a:r>
            <a:r>
              <a:rPr lang="pt-BR" b="1" i="1" dirty="0"/>
              <a:t>&lt;</a:t>
            </a:r>
            <a:r>
              <a:rPr lang="pt-BR" b="1" i="1" dirty="0" err="1"/>
              <a:t>body</a:t>
            </a:r>
            <a:r>
              <a:rPr lang="pt-BR" b="1" i="1" dirty="0"/>
              <a:t>&gt; </a:t>
            </a:r>
            <a:r>
              <a:rPr lang="pt-BR" dirty="0"/>
              <a:t>do arquivo HTML.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 startAt="2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Relacionando o </a:t>
            </a:r>
            <a:r>
              <a:rPr lang="pt-BR" dirty="0" err="1"/>
              <a:t>JavaScript</a:t>
            </a:r>
            <a:r>
              <a:rPr lang="pt-BR" dirty="0"/>
              <a:t> com o HTML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2564904"/>
            <a:ext cx="10558272" cy="40010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en-US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Olá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&lt;script&gt;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msg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p#msg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`&lt;h2&gt;Olá mundo!!!&lt;/h2&gt;`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&lt;/script&gt;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543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 startAt="3"/>
            </a:pPr>
            <a:r>
              <a:rPr lang="pt-BR" dirty="0"/>
              <a:t>Colocando o código </a:t>
            </a:r>
            <a:r>
              <a:rPr lang="pt-BR" dirty="0" err="1"/>
              <a:t>JavaScript</a:t>
            </a:r>
            <a:r>
              <a:rPr lang="pt-BR" dirty="0"/>
              <a:t> em um arquivo de extensão ‘</a:t>
            </a:r>
            <a:r>
              <a:rPr lang="pt-BR" b="1" i="1" dirty="0"/>
              <a:t>.</a:t>
            </a:r>
            <a:r>
              <a:rPr lang="pt-BR" b="1" i="1" dirty="0" err="1"/>
              <a:t>js</a:t>
            </a:r>
            <a:r>
              <a:rPr lang="pt-BR" dirty="0"/>
              <a:t>’, separado da página HMTL.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+mj-lt"/>
              <a:buAutoNum type="arabicPeriod" startAt="3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Relacionando o </a:t>
            </a:r>
            <a:r>
              <a:rPr lang="pt-BR" dirty="0" err="1"/>
              <a:t>JavaScript</a:t>
            </a:r>
            <a:r>
              <a:rPr lang="pt-BR" dirty="0"/>
              <a:t> com o HTML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84102" y="2507300"/>
            <a:ext cx="10391034" cy="249174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en-US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Olá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&gt;&lt;/p&gt;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"ola.js"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5450" lvl="2" indent="-3365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84102" y="5559743"/>
            <a:ext cx="10391034" cy="10863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pPr marL="443230" lvl="2" indent="-33845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msg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p#msg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`&lt;h2&gt;Olá mundo!!!&lt;/h2&gt;`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7680176" y="2736684"/>
            <a:ext cx="3175825" cy="576064"/>
          </a:xfrm>
          <a:prstGeom prst="wedgeRoundRectCallout">
            <a:avLst>
              <a:gd name="adj1" fmla="val -38874"/>
              <a:gd name="adj2" fmla="val 283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 ‘</a:t>
            </a:r>
            <a:r>
              <a:rPr lang="pt-BR" alt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ola.html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7104782" y="5093257"/>
            <a:ext cx="3751219" cy="576065"/>
          </a:xfrm>
          <a:prstGeom prst="wedgeRoundRectCallout">
            <a:avLst>
              <a:gd name="adj1" fmla="val -38874"/>
              <a:gd name="adj2" fmla="val 283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 ‘</a:t>
            </a:r>
            <a:r>
              <a:rPr lang="pt-BR" alt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mensagem.js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984102" y="4162096"/>
            <a:ext cx="7629834" cy="3999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9149529" y="3933056"/>
            <a:ext cx="2711744" cy="709349"/>
          </a:xfrm>
          <a:prstGeom prst="wedgeRoundRectCallout">
            <a:avLst>
              <a:gd name="adj1" fmla="val -68710"/>
              <a:gd name="adj2" fmla="val 5249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 o arquivo JS na página HTML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Usar preferencialmente de forma externa (arquivo separado), pois: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/>
              <a:t>Facilita a manutenção</a:t>
            </a:r>
            <a:endParaRPr lang="pt-BR" b="1" dirty="0"/>
          </a:p>
          <a:p>
            <a:pPr marL="822325" lvl="2" indent="-514350">
              <a:spcBef>
                <a:spcPts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Uma vez que o script está localizado em apenas um arquivo, facilita a edição ou correção dos códigos.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/>
              <a:t>Carrega mais rápido a página</a:t>
            </a:r>
            <a:endParaRPr lang="pt-BR" b="1" dirty="0"/>
          </a:p>
          <a:p>
            <a:pPr marL="822325" lvl="2" indent="-514350">
              <a:spcBef>
                <a:spcPts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O arquivo externo é armazenado no cache do navegador. Assim, evita-se carregá-lo toda vez que a página for chamada.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/>
              <a:t>Semântica</a:t>
            </a:r>
            <a:endParaRPr lang="pt-BR" b="1" dirty="0"/>
          </a:p>
          <a:p>
            <a:pPr marL="822325" lvl="2" indent="-514350">
              <a:spcBef>
                <a:spcPts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O arquivo externo separa a camada de comportamento (</a:t>
            </a:r>
            <a:r>
              <a:rPr lang="pt-BR" dirty="0" err="1"/>
              <a:t>JavaScript</a:t>
            </a:r>
            <a:r>
              <a:rPr lang="pt-BR" dirty="0"/>
              <a:t>) da camada de conteúdo (HTML).</a:t>
            </a:r>
            <a:endParaRPr lang="pt-BR" dirty="0"/>
          </a:p>
          <a:p>
            <a:pPr marL="548005" lvl="1" indent="-51435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/>
              <a:t>Reaproveitamento de código</a:t>
            </a:r>
            <a:endParaRPr lang="pt-BR" b="1" dirty="0"/>
          </a:p>
          <a:p>
            <a:pPr marL="822325" lvl="2" indent="-514350">
              <a:spcBef>
                <a:spcPts val="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O arquivo </a:t>
            </a:r>
            <a:r>
              <a:rPr lang="pt-BR" dirty="0" err="1"/>
              <a:t>JavaScript</a:t>
            </a:r>
            <a:r>
              <a:rPr lang="pt-BR" dirty="0"/>
              <a:t> externo pode ser utilizado por várias páginas HTML.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 </a:t>
            </a:r>
            <a:r>
              <a:rPr lang="pt-BR" dirty="0" err="1"/>
              <a:t>JavaScript</a:t>
            </a:r>
            <a:r>
              <a:rPr lang="pt-BR" dirty="0"/>
              <a:t> de forma externa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de forma externa – Exemplo prático</a:t>
            </a:r>
            <a:endParaRPr lang="pt-BR" altLang="en-US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página com o nome ‘</a:t>
            </a:r>
            <a:r>
              <a:rPr lang="pt-BR" b="1" i="1" dirty="0"/>
              <a:t>ola.html</a:t>
            </a:r>
            <a:r>
              <a:rPr lang="pt-BR" dirty="0"/>
              <a:t>’ e um arquivo JS com o nome ‘</a:t>
            </a:r>
            <a:r>
              <a:rPr lang="pt-BR" b="1" i="1" dirty="0"/>
              <a:t>ola.js</a:t>
            </a:r>
            <a:endParaRPr lang="pt-BR" b="1" i="1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4" y="2685406"/>
            <a:ext cx="4536504" cy="34023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284" y="2685406"/>
            <a:ext cx="3000152" cy="3407890"/>
          </a:xfrm>
          <a:prstGeom prst="rect">
            <a:avLst/>
          </a:prstGeom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1860</Words>
  <Application>WPS Presentation</Application>
  <PresentationFormat>Widescreen</PresentationFormat>
  <Paragraphs>83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Consolas</vt:lpstr>
      <vt:lpstr>Liberation Sans Narrow</vt:lpstr>
      <vt:lpstr>微软雅黑</vt:lpstr>
      <vt:lpstr>Arial Unicode MS</vt:lpstr>
      <vt:lpstr>FaixaSuperior_16x9</vt:lpstr>
      <vt:lpstr>Tema do Office</vt:lpstr>
      <vt:lpstr>Mediano</vt:lpstr>
      <vt:lpstr>Arquivos JavaScript + arquivos HTML  Disciplina: Desenvolvimento Web II</vt:lpstr>
      <vt:lpstr>JavaScript – Formas de Uso</vt:lpstr>
      <vt:lpstr>Relacionando o JavaScript com o HTML</vt:lpstr>
      <vt:lpstr>Relacionando o JavaScript com o HTML</vt:lpstr>
      <vt:lpstr>Relacionando o JavaScript com o HTML</vt:lpstr>
      <vt:lpstr>Inserindo o JavaScript de forma externa</vt:lpstr>
      <vt:lpstr>JavaScript de forma externa – Exemplo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936</cp:revision>
  <dcterms:created xsi:type="dcterms:W3CDTF">2023-08-29T22:08:04Z</dcterms:created>
  <dcterms:modified xsi:type="dcterms:W3CDTF">2023-08-29T22:08:04Z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