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27"/>
  </p:handoutMasterIdLst>
  <p:sldIdLst>
    <p:sldId id="277" r:id="rId5"/>
    <p:sldId id="330" r:id="rId7"/>
    <p:sldId id="363" r:id="rId8"/>
    <p:sldId id="364" r:id="rId9"/>
    <p:sldId id="332" r:id="rId10"/>
    <p:sldId id="673" r:id="rId11"/>
    <p:sldId id="674" r:id="rId12"/>
    <p:sldId id="651" r:id="rId13"/>
    <p:sldId id="344" r:id="rId14"/>
    <p:sldId id="333" r:id="rId15"/>
    <p:sldId id="334" r:id="rId16"/>
    <p:sldId id="652" r:id="rId17"/>
    <p:sldId id="352" r:id="rId18"/>
    <p:sldId id="336" r:id="rId19"/>
    <p:sldId id="653" r:id="rId20"/>
    <p:sldId id="654" r:id="rId21"/>
    <p:sldId id="347" r:id="rId22"/>
    <p:sldId id="327" r:id="rId23"/>
    <p:sldId id="655" r:id="rId24"/>
    <p:sldId id="656" r:id="rId25"/>
    <p:sldId id="323" r:id="rId26"/>
  </p:sldIdLst>
  <p:sldSz cx="12192000" cy="6858000"/>
  <p:notesSz cx="6858000" cy="9144000"/>
  <p:defaultTextStyle>
    <a:defPPr>
      <a:defRPr lang="en-GB"/>
    </a:defPPr>
    <a:lvl1pPr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  <a:srgbClr val="CC0066"/>
    <a:srgbClr val="008000"/>
    <a:srgbClr val="EFA011"/>
    <a:srgbClr val="11C1FF"/>
    <a:srgbClr val="0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æ·±è²æ ·å¼ 2 - å¼ºè° 3/å¼ºè°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780" y="60"/>
      </p:cViewPr>
      <p:guideLst>
        <p:guide orient="horz" pos="2160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3AB7-00A0-46AD-8000-842ACBCEB51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376D-C80B-4BD1-8BCA-5963AF9BFDF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1436-0BF8-4A97-9013-C78312FD4381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270AC8-880C-4028-A7BA-438CEFF7614E}" type="slidenum">
              <a:rPr lang="pt-BR" altLang="en-US" smtClean="0"/>
            </a:fld>
            <a:endParaRPr lang="pt-BR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3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Prof. Me. Fernando Roberto Proença</a:t>
            </a:r>
            <a:endParaRPr lang="pt-BR" altLang="en-US"/>
          </a:p>
        </p:txBody>
      </p:sp>
      <p:sp>
        <p:nvSpPr>
          <p:cNvPr id="68614" name="Espaço Reservado para Cabeçalho 2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.</a:t>
            </a:r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875145-5E2B-4508-B855-BE56EF39F6E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F0D97-81EF-48D6-BD7A-62C9AB1B3F81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4647DF-DD3E-462B-939F-CA2094F3432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5B2649-73F6-439E-BEFD-FAD41416ADD5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C2796B-D157-4914-ABDB-404536B3357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905410-9601-4E3D-9B71-14A795B4C81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5B669-6688-43F7-A584-67F66031807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803A1-FE4E-4424-8BD1-BECB278914A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7DA6DE-1A3B-4F2B-8002-6B2A6A67B61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C7D2A3-FFCD-4934-A77C-6068D8C1EBC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DD4C70-DDD1-4B60-9166-30D52E9E178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67543" y="1582783"/>
            <a:ext cx="9100456" cy="1828800"/>
          </a:xfrm>
        </p:spPr>
        <p:txBody>
          <a:bodyPr anchor="t"/>
          <a:lstStyle>
            <a:lvl1pPr algn="ctr">
              <a:defRPr cap="none" baseline="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9"/>
            <a:ext cx="533400" cy="325967"/>
          </a:xfrm>
        </p:spPr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446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3E6F9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00B05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200">
                <a:solidFill>
                  <a:srgbClr val="262626"/>
                </a:solidFill>
                <a:latin typeface="+mn-lt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algn="r"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 b="1">
                <a:solidFill>
                  <a:srgbClr val="262626"/>
                </a:solidFill>
                <a:latin typeface="Calibri" panose="020F0502020204030204" pitchFamily="3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6DD222F-78C2-43A3-B480-DB385F3F05EC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en-US" dirty="0"/>
              <a:t>Clique para editar o estilo do título mestre</a:t>
            </a:r>
            <a:endParaRPr lang="en-US" alt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dirty="0"/>
              <a:t>Clique para editar os estilos do texto mestre</a:t>
            </a:r>
            <a:endParaRPr lang="pt-BR" altLang="en-US" dirty="0"/>
          </a:p>
          <a:p>
            <a:pPr lvl="1"/>
            <a:r>
              <a:rPr lang="pt-BR" altLang="en-US" dirty="0"/>
              <a:t>Segundo nível</a:t>
            </a:r>
            <a:endParaRPr lang="pt-BR" altLang="en-US" dirty="0"/>
          </a:p>
          <a:p>
            <a:pPr lvl="2"/>
            <a:r>
              <a:rPr lang="pt-BR" altLang="en-US" dirty="0"/>
              <a:t>Terceiro nível</a:t>
            </a:r>
            <a:endParaRPr lang="pt-BR" altLang="en-US" dirty="0"/>
          </a:p>
          <a:p>
            <a:pPr lvl="3"/>
            <a:r>
              <a:rPr lang="pt-BR" altLang="en-US" dirty="0"/>
              <a:t>Quarto nível</a:t>
            </a:r>
            <a:endParaRPr lang="pt-BR" altLang="en-US" dirty="0"/>
          </a:p>
          <a:p>
            <a:pPr lvl="4"/>
            <a:r>
              <a:rPr lang="pt-BR" altLang="en-US" dirty="0"/>
              <a:t>Quinto nível</a:t>
            </a:r>
            <a:endParaRPr lang="en-US" alt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95400" y="2060848"/>
            <a:ext cx="10729192" cy="1828800"/>
          </a:xfrm>
        </p:spPr>
        <p:txBody>
          <a:bodyPr/>
          <a:lstStyle/>
          <a:p>
            <a:r>
              <a:rPr lang="pt-BR" sz="6600" dirty="0" err="1"/>
              <a:t>JavaScript</a:t>
            </a:r>
            <a:r>
              <a:rPr lang="pt-BR" sz="6600" dirty="0"/>
              <a:t> – Estruturas Condicionais</a:t>
            </a:r>
            <a:br>
              <a:rPr lang="pt-BR" sz="6000" dirty="0"/>
            </a:br>
            <a:br>
              <a:rPr lang="pt-BR" sz="4400" dirty="0"/>
            </a:br>
            <a:r>
              <a:rPr lang="pt-BR" sz="3600" dirty="0"/>
              <a:t>Disciplina: Desenvolvimento Web II</a:t>
            </a:r>
            <a:br>
              <a:rPr lang="pt-BR" sz="5400" dirty="0"/>
            </a:br>
            <a:endParaRPr lang="pt-BR" sz="54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  <p:pic>
        <p:nvPicPr>
          <p:cNvPr id="8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7289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6632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88640"/>
            <a:ext cx="1137220" cy="12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Sintaxe: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Estruturas Condicionais – IF-ELSE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127448" y="2194986"/>
            <a:ext cx="4608512" cy="438068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7147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(condição) {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comando1;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comandoN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comando2;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comandoN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517322" y="2988408"/>
            <a:ext cx="4835262" cy="2793842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i="0" dirty="0">
                <a:latin typeface="Arial" panose="020B0604020202020204" pitchFamily="34" charset="0"/>
                <a:cs typeface="Arial" panose="020B0604020202020204" pitchFamily="34" charset="0"/>
              </a:rPr>
              <a:t>Se a condição for verdadeira, serão executados os comandos  das linhas 2, 3 e 4, senão, serão executados os comandos das linhas 6, 7, e 8</a:t>
            </a:r>
            <a:endParaRPr lang="pt-BR" sz="2400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Sintaxe: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039776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Estruturas Condicionais – IF-ELSE </a:t>
            </a:r>
            <a:r>
              <a:rPr lang="pt-BR" sz="3800" dirty="0" err="1"/>
              <a:t>IF-ELSE</a:t>
            </a:r>
            <a:endParaRPr lang="pt-BR" sz="3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39416" y="2204864"/>
            <a:ext cx="5342426" cy="403187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48005" indent="-45910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(condição1) {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45910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comandoA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45910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(condição2) {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45910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comandoB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45910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45910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comandoN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45910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708450" y="2279114"/>
            <a:ext cx="4860158" cy="3883371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6530" indent="-17653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latin typeface="Arial" panose="020B0604020202020204" pitchFamily="34" charset="0"/>
                <a:cs typeface="Arial" panose="020B0604020202020204" pitchFamily="34" charset="0"/>
              </a:rPr>
              <a:t>Se a 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Condição1</a:t>
            </a:r>
            <a:r>
              <a:rPr lang="pt-BR" sz="2400" b="1" i="0" dirty="0">
                <a:latin typeface="Arial" panose="020B0604020202020204" pitchFamily="34" charset="0"/>
                <a:cs typeface="Arial" panose="020B0604020202020204" pitchFamily="34" charset="0"/>
              </a:rPr>
              <a:t> for verdadeira, será executado os comando  da linha 2;</a:t>
            </a:r>
            <a:endParaRPr lang="pt-BR" sz="2400" b="1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6530" indent="-17653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Se a </a:t>
            </a:r>
            <a:r>
              <a:rPr lang="pt-BR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Condição2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for verdadeira, será executado os comando  da linha 4;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6530" indent="-17653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pt-BR" sz="2400" b="1" i="0" dirty="0">
                <a:latin typeface="Arial" panose="020B0604020202020204" pitchFamily="34" charset="0"/>
                <a:cs typeface="Arial" panose="020B0604020202020204" pitchFamily="34" charset="0"/>
              </a:rPr>
              <a:t>Senão, será executado o comando da linha 7.</a:t>
            </a:r>
            <a:endParaRPr lang="pt-BR" sz="2400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dirty="0"/>
              <a:t>Comando “IF-ELSE” em </a:t>
            </a:r>
            <a:r>
              <a:rPr lang="pt-BR" sz="3800" dirty="0" err="1"/>
              <a:t>JavaScript</a:t>
            </a:r>
            <a:r>
              <a:rPr lang="pt-BR" sz="3800" dirty="0"/>
              <a:t> – exemplo</a:t>
            </a:r>
            <a:endParaRPr lang="pt-BR" sz="38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Considere a seguinte página HTML...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63352" y="2175368"/>
            <a:ext cx="11737304" cy="45129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&lt;h1&gt;</a:t>
            </a:r>
            <a:r>
              <a:rPr 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Situação do Aluno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txtnota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Digite a nota do aluno: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&lt;input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txtnota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txtnota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5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"button"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5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5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Verificar</a:t>
            </a:r>
            <a:r>
              <a:rPr lang="en-US" sz="25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5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situacao</a:t>
            </a:r>
            <a:r>
              <a:rPr lang="en-US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5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&lt;div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"resp"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&gt;&lt;/div&gt;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   &lt;script </a:t>
            </a:r>
            <a:r>
              <a:rPr 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src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"verifica.js"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&gt;&lt;/script&gt; 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 ...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tângulo: Cantos Arredondados 21"/>
          <p:cNvSpPr/>
          <p:nvPr/>
        </p:nvSpPr>
        <p:spPr>
          <a:xfrm>
            <a:off x="8069712" y="4674860"/>
            <a:ext cx="3618352" cy="532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3" name="Texto explicativo retangular com cantos arredondados 2"/>
          <p:cNvSpPr/>
          <p:nvPr/>
        </p:nvSpPr>
        <p:spPr>
          <a:xfrm>
            <a:off x="8604885" y="2289810"/>
            <a:ext cx="3289300" cy="1056640"/>
          </a:xfrm>
          <a:prstGeom prst="wedgeRoundRectCallout">
            <a:avLst>
              <a:gd name="adj1" fmla="val 29073"/>
              <a:gd name="adj2" fmla="val 174038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 a Função que será executada quando o Evento for disparado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Considere o arquivo JavaScript “</a:t>
            </a:r>
            <a:r>
              <a:rPr lang="pt-BR" b="1" i="1" dirty="0"/>
              <a:t>verifica.js</a:t>
            </a:r>
            <a:r>
              <a:rPr lang="pt-BR" dirty="0"/>
              <a:t>”...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039776" cy="990600"/>
          </a:xfrm>
        </p:spPr>
        <p:txBody>
          <a:bodyPr/>
          <a:lstStyle/>
          <a:p>
            <a:r>
              <a:rPr lang="pt-BR" sz="3800" dirty="0"/>
              <a:t>Comando “IF-ELSE” em </a:t>
            </a:r>
            <a:r>
              <a:rPr lang="pt-BR" sz="3800" dirty="0" err="1"/>
              <a:t>JavaScript</a:t>
            </a:r>
            <a:r>
              <a:rPr lang="pt-BR" sz="3800" dirty="0"/>
              <a:t> – exemplo</a:t>
            </a:r>
            <a:endParaRPr lang="pt-BR" sz="3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16610" y="2205990"/>
            <a:ext cx="11038840" cy="440753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situacao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txtnota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txtnota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div#resp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nota = 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txtnota.value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(nota &gt;= 60) { 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resp.innerHTML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`&lt;p&gt;Você está Aprovado.&lt;/p&gt;`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else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if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((nota &gt;= 40) &amp;&amp; (nota &lt; 60)) { 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resp.innerHTML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`&lt;p&gt;Prova Final.&lt;/p&gt;`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else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{ 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resp.innerHTML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`&lt;p&gt;Você está Reprovado.&lt;/p&gt;`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}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Representação Gráfica: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039776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Estruturas Condicionais – SWITCH</a:t>
            </a:r>
            <a:endParaRPr lang="pt-BR" sz="3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1982" y="2209607"/>
            <a:ext cx="8128036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Sintaxe: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039776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Estruturas Condicionais – SWITCH</a:t>
            </a:r>
            <a:endParaRPr lang="pt-BR" sz="3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204464" y="1700808"/>
            <a:ext cx="6203904" cy="492442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1432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 (expressão) {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1432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case (valor1):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1432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comando1;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1432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1432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case (valor2):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1432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comando2;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1432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1432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default: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1432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comando(s) default;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1432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break;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1432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dirty="0"/>
              <a:t>Comando “SWITCH” em </a:t>
            </a:r>
            <a:r>
              <a:rPr lang="pt-BR" sz="3800" dirty="0" err="1"/>
              <a:t>JavaScript</a:t>
            </a:r>
            <a:r>
              <a:rPr lang="pt-BR" sz="3800" dirty="0"/>
              <a:t> – exemplo</a:t>
            </a:r>
            <a:endParaRPr lang="pt-BR" sz="3800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Considere a seguinte página HTML...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37092" y="2175368"/>
            <a:ext cx="11521280" cy="45129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&lt;h1&gt;</a:t>
            </a:r>
            <a:r>
              <a:rPr 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Números Binários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txtnro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Digite um número binário: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&lt;input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txtnro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txtnro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5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"button"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5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5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Testar</a:t>
            </a:r>
            <a:r>
              <a:rPr lang="en-US" sz="25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5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testarnro</a:t>
            </a:r>
            <a:r>
              <a:rPr lang="en-US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 </a:t>
            </a:r>
            <a:r>
              <a:rPr lang="en-US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5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&lt;div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"resp"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&gt;&lt;/div&gt;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   &lt;script </a:t>
            </a:r>
            <a:r>
              <a:rPr 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src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"verifica.js"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&gt;&lt;/script&gt; 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 </a:t>
            </a:r>
            <a:r>
              <a:rPr lang="pt-BR" alt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tângulo: Cantos Arredondados 21"/>
          <p:cNvSpPr/>
          <p:nvPr/>
        </p:nvSpPr>
        <p:spPr>
          <a:xfrm>
            <a:off x="7595152" y="4674860"/>
            <a:ext cx="3857204" cy="532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3" name="Texto explicativo retangular com cantos arredondados 2"/>
          <p:cNvSpPr/>
          <p:nvPr/>
        </p:nvSpPr>
        <p:spPr>
          <a:xfrm>
            <a:off x="9366885" y="2146300"/>
            <a:ext cx="2713990" cy="1314450"/>
          </a:xfrm>
          <a:prstGeom prst="wedgeRoundRectCallout">
            <a:avLst>
              <a:gd name="adj1" fmla="val 16588"/>
              <a:gd name="adj2" fmla="val 141642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 a Função que será executada quando o Evento for disparado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039776" cy="990600"/>
          </a:xfrm>
        </p:spPr>
        <p:txBody>
          <a:bodyPr/>
          <a:lstStyle/>
          <a:p>
            <a:r>
              <a:rPr lang="pt-BR" sz="3800" dirty="0"/>
              <a:t>Comando “SWITCH” em </a:t>
            </a:r>
            <a:r>
              <a:rPr lang="pt-BR" sz="3800" dirty="0" err="1"/>
              <a:t>JavaScript</a:t>
            </a:r>
            <a:r>
              <a:rPr lang="pt-BR" sz="3800" dirty="0"/>
              <a:t> – exemplo</a:t>
            </a:r>
            <a:endParaRPr lang="pt-BR" sz="3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87400" y="1293495"/>
            <a:ext cx="10607675" cy="540575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testarnro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txtnro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4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txtnro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4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div#resp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4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txtnro.value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switch(</a:t>
            </a:r>
            <a:r>
              <a:rPr lang="pt-BR" sz="2400" b="1" dirty="0" err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nro</a:t>
            </a: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 {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   case 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resp.innerHTML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`&lt;p&gt;O número 0 é binário.&lt;/p&gt;`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      break;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   case 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1</a:t>
            </a: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: 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resp.innerHTML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`&lt;p&gt;O número 1 é binário.&lt;/p&gt;`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      break;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   default: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resp.innerHTML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`&lt;p&gt;O número não é binário.&lt;/p&gt;`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      break;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}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43160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(expressão1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expressão2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expressão3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68680" lvl="1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Exemplo:</a:t>
            </a:r>
            <a:endParaRPr lang="pt-BR" dirty="0"/>
          </a:p>
          <a:p>
            <a:pPr marL="33655" indent="0">
              <a:spcBef>
                <a:spcPts val="600"/>
              </a:spcBef>
              <a:spcAft>
                <a:spcPts val="600"/>
              </a:spcAft>
              <a:buNone/>
            </a:pPr>
            <a:endParaRPr lang="pt-BR" dirty="0"/>
          </a:p>
          <a:p>
            <a:pPr marL="33655" indent="0">
              <a:spcBef>
                <a:spcPts val="600"/>
              </a:spcBef>
              <a:spcAft>
                <a:spcPts val="600"/>
              </a:spcAft>
              <a:buNone/>
            </a:pP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Operador Ternário (ou </a:t>
            </a:r>
            <a:r>
              <a:rPr lang="pt-BR" i="1" dirty="0" err="1"/>
              <a:t>if</a:t>
            </a:r>
            <a:r>
              <a:rPr lang="pt-BR" i="1" dirty="0"/>
              <a:t> ternário</a:t>
            </a:r>
            <a:r>
              <a:rPr lang="pt-BR" dirty="0"/>
              <a:t>)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07010" y="2782570"/>
            <a:ext cx="7367905" cy="10452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3365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8;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365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(a &gt; 5</a:t>
            </a:r>
            <a:r>
              <a:rPr lang="pt-BR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pt-BR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`É maior`</a:t>
            </a:r>
            <a:r>
              <a:rPr lang="pt-BR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pt-BR" sz="26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`É menor`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810500" y="2782570"/>
            <a:ext cx="4129405" cy="326136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5433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 &gt; 5) { </a:t>
            </a:r>
            <a:endParaRPr lang="en-US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`É maior`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`É menor`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Espaço Reservado para Conteúdo 2"/>
          <p:cNvSpPr txBox="1"/>
          <p:nvPr/>
        </p:nvSpPr>
        <p:spPr bwMode="auto">
          <a:xfrm>
            <a:off x="7752184" y="2175029"/>
            <a:ext cx="4032448" cy="55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0225" lvl="1" indent="-514350" defTabSz="91440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é equivalente a:</a:t>
            </a:r>
            <a:endParaRPr lang="pt-BR" dirty="0"/>
          </a:p>
          <a:p>
            <a:pPr marL="33655" indent="0" defTabSz="914400">
              <a:spcBef>
                <a:spcPts val="600"/>
              </a:spcBef>
              <a:spcAft>
                <a:spcPts val="600"/>
              </a:spcAft>
              <a:buNone/>
            </a:pPr>
            <a:endParaRPr lang="pt-BR" dirty="0"/>
          </a:p>
          <a:p>
            <a:pPr marL="33655" indent="0" defTabSz="9144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pt-BR" dirty="0"/>
          </a:p>
          <a:p>
            <a:pPr marL="33655" indent="0" defTabSz="9144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039776" cy="990600"/>
          </a:xfrm>
        </p:spPr>
        <p:txBody>
          <a:bodyPr/>
          <a:lstStyle/>
          <a:p>
            <a:r>
              <a:rPr lang="pt-BR" dirty="0"/>
              <a:t>Exemplo do Operador Ternário em </a:t>
            </a:r>
            <a:r>
              <a:rPr lang="pt-BR" dirty="0" err="1"/>
              <a:t>JavaScript</a:t>
            </a:r>
            <a:r>
              <a:rPr lang="pt-BR" dirty="0"/>
              <a:t> 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Considere a seguinte página HTML...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16864" y="2145872"/>
            <a:ext cx="10558272" cy="46050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4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en-US" sz="24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&lt;h1&gt;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Situação Final do Aluno</a:t>
            </a: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en-US" sz="24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txtnota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Digite a nota final:</a:t>
            </a: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  <a:endParaRPr lang="en-US" sz="24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&lt;input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txtnota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txtnota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&lt;input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"button"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Verificar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Situação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Final"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situacaoFinal</a:t>
            </a:r>
            <a:r>
              <a:rPr lang="en-US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 </a:t>
            </a: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&lt;div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"resp"</a:t>
            </a: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&gt;&lt;/div&gt;</a:t>
            </a:r>
            <a:endParaRPr lang="en-US" sz="24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   &lt;script </a:t>
            </a:r>
            <a:r>
              <a:rPr lang="pt-BR" sz="2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"situacao.js"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&gt;&lt;/script&gt; </a:t>
            </a:r>
            <a:endParaRPr lang="en-US" sz="24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 </a:t>
            </a:r>
            <a:r>
              <a:rPr lang="pt-BR" altLang="en-US" sz="24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pt-BR" altLang="en-US" sz="24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tângulo: Cantos Arredondados 21"/>
          <p:cNvSpPr/>
          <p:nvPr/>
        </p:nvSpPr>
        <p:spPr>
          <a:xfrm>
            <a:off x="1199456" y="4905851"/>
            <a:ext cx="4464496" cy="3999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3" name="Texto explicativo retangular com cantos arredondados 2"/>
          <p:cNvSpPr/>
          <p:nvPr/>
        </p:nvSpPr>
        <p:spPr>
          <a:xfrm>
            <a:off x="6881257" y="5109878"/>
            <a:ext cx="4833469" cy="693209"/>
          </a:xfrm>
          <a:prstGeom prst="wedgeRoundRectCallout">
            <a:avLst>
              <a:gd name="adj1" fmla="val -75087"/>
              <a:gd name="adj2" fmla="val -38737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 a Função que será executada quando o Evento for disparado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Estruturas de Controle em </a:t>
            </a:r>
            <a:r>
              <a:rPr lang="pt-BR" dirty="0" err="1"/>
              <a:t>JavaScript</a:t>
            </a:r>
            <a:endParaRPr lang="pt-BR" dirty="0"/>
          </a:p>
          <a:p>
            <a:pPr marL="868680" lvl="1" indent="-5143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Estruturas sequenciais</a:t>
            </a:r>
            <a:endParaRPr lang="pt-BR" dirty="0"/>
          </a:p>
          <a:p>
            <a:pPr marL="868680" lvl="1" indent="-5143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Estruturas condicionais</a:t>
            </a:r>
            <a:endParaRPr lang="pt-BR" dirty="0"/>
          </a:p>
          <a:p>
            <a:pPr marL="868680" lvl="1" indent="-5143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Estruturas de repetição</a:t>
            </a:r>
            <a:endParaRPr lang="pt-BR" dirty="0"/>
          </a:p>
          <a:p>
            <a:pPr marL="548005" indent="-5143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Estas estruturas são agrupadas em blocos pelos caracteres “</a:t>
            </a:r>
            <a:r>
              <a:rPr lang="pt-BR" altLang="pt-BR" i="1" dirty="0"/>
              <a:t>abre</a:t>
            </a:r>
            <a:r>
              <a:rPr lang="pt-BR" altLang="pt-BR" dirty="0"/>
              <a:t> e </a:t>
            </a:r>
            <a:r>
              <a:rPr lang="pt-BR" altLang="pt-BR" i="1" dirty="0"/>
              <a:t>fecha chaves</a:t>
            </a:r>
            <a:r>
              <a:rPr lang="pt-BR" altLang="pt-BR" dirty="0"/>
              <a:t>” ( </a:t>
            </a:r>
            <a:r>
              <a:rPr lang="pt-BR" altLang="pt-BR" b="1" dirty="0">
                <a:solidFill>
                  <a:srgbClr val="FF0000"/>
                </a:solidFill>
              </a:rPr>
              <a:t>{</a:t>
            </a:r>
            <a:r>
              <a:rPr lang="pt-BR" altLang="pt-BR" dirty="0"/>
              <a:t> e </a:t>
            </a:r>
            <a:r>
              <a:rPr lang="pt-BR" altLang="pt-BR" b="1" dirty="0">
                <a:solidFill>
                  <a:srgbClr val="FF0000"/>
                </a:solidFill>
              </a:rPr>
              <a:t>} </a:t>
            </a:r>
            <a:r>
              <a:rPr lang="pt-BR" altLang="pt-BR" dirty="0"/>
              <a:t>)</a:t>
            </a:r>
            <a:endParaRPr lang="pt-BR" alt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Estruturas de Controle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>
                <a:sym typeface="+mn-ea"/>
              </a:rPr>
              <a:t>Considere o arquivo JavaScript “</a:t>
            </a:r>
            <a:r>
              <a:rPr lang="pt-BR" b="1" i="1" dirty="0">
                <a:sym typeface="+mn-ea"/>
              </a:rPr>
              <a:t>situacao.js</a:t>
            </a:r>
            <a:r>
              <a:rPr lang="pt-BR" dirty="0">
                <a:sym typeface="+mn-ea"/>
              </a:rPr>
              <a:t>”...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039776" cy="990600"/>
          </a:xfrm>
        </p:spPr>
        <p:txBody>
          <a:bodyPr/>
          <a:lstStyle/>
          <a:p>
            <a:r>
              <a:rPr lang="pt-BR" dirty="0"/>
              <a:t>Exemplo do Operador Ternário em </a:t>
            </a:r>
            <a:r>
              <a:rPr lang="pt-BR" dirty="0" err="1"/>
              <a:t>JavaScript</a:t>
            </a:r>
            <a:r>
              <a:rPr lang="pt-BR" dirty="0"/>
              <a:t> 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16864" y="2241703"/>
            <a:ext cx="10823752" cy="437197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57200" lvl="2" indent="-3683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situacaoFinal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txtnota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txtnota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div#resp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nota = 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txtnota.value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(nota &gt;= 60 ?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`Aprovado`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`Reprovado`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resp.innerHTML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`&lt;p&gt;Situação Final: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.&lt;/p&gt;`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Estruturas Condicionais em </a:t>
            </a:r>
            <a:r>
              <a:rPr lang="pt-BR" sz="3600" dirty="0" err="1"/>
              <a:t>JavaScript</a:t>
            </a:r>
            <a:r>
              <a:rPr lang="pt-BR" sz="3600" dirty="0"/>
              <a:t> – exemplo prático</a:t>
            </a:r>
            <a:endParaRPr lang="pt-BR" altLang="en-US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pasta com o nome ‘</a:t>
            </a:r>
            <a:r>
              <a:rPr lang="pt-BR" b="1" i="1" dirty="0" err="1"/>
              <a:t>exemplocondicoes</a:t>
            </a:r>
            <a:r>
              <a:rPr lang="pt-BR" dirty="0"/>
              <a:t>’</a:t>
            </a:r>
            <a:endParaRPr lang="pt-BR" dirty="0"/>
          </a:p>
          <a:p>
            <a:r>
              <a:rPr lang="pt-BR" dirty="0"/>
              <a:t>Dentro desta pasta crie dois arquivos </a:t>
            </a:r>
            <a:endParaRPr lang="pt-BR" dirty="0"/>
          </a:p>
          <a:p>
            <a:pPr marL="835025" lvl="1" indent="-514350">
              <a:buFont typeface="+mj-lt"/>
              <a:buAutoNum type="arabicPeriod"/>
            </a:pPr>
            <a:r>
              <a:rPr lang="pt-BR" dirty="0"/>
              <a:t>Arquivo ‘</a:t>
            </a:r>
            <a:r>
              <a:rPr lang="pt-BR" b="1" i="1" dirty="0"/>
              <a:t>notas.html</a:t>
            </a:r>
            <a:r>
              <a:rPr lang="pt-BR" dirty="0"/>
              <a:t>’</a:t>
            </a:r>
            <a:endParaRPr lang="pt-BR" dirty="0"/>
          </a:p>
          <a:p>
            <a:pPr marL="835025" lvl="1" indent="-514350">
              <a:buFont typeface="+mj-lt"/>
              <a:buAutoNum type="arabicPeriod"/>
            </a:pPr>
            <a:r>
              <a:rPr lang="pt-BR" dirty="0"/>
              <a:t>Arquivo ‘</a:t>
            </a:r>
            <a:r>
              <a:rPr lang="pt-BR" b="1" i="1" dirty="0"/>
              <a:t>verificanotas.js</a:t>
            </a:r>
            <a:r>
              <a:rPr lang="pt-BR" dirty="0"/>
              <a:t>’</a:t>
            </a:r>
            <a:endParaRPr lang="pt-BR" dirty="0"/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767631"/>
            <a:ext cx="3612492" cy="270936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86" y="3768755"/>
            <a:ext cx="2389070" cy="2713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Uma Estrutura Condicional (ou </a:t>
            </a:r>
            <a:r>
              <a:rPr lang="pt-BR" b="1" dirty="0">
                <a:solidFill>
                  <a:schemeClr val="accent1"/>
                </a:solidFill>
              </a:rPr>
              <a:t>Estrutura de Condição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ou </a:t>
            </a:r>
            <a:r>
              <a:rPr lang="pt-BR" b="1" dirty="0">
                <a:solidFill>
                  <a:schemeClr val="accent1"/>
                </a:solidFill>
              </a:rPr>
              <a:t>Estrutura de Decisão</a:t>
            </a:r>
            <a:r>
              <a:rPr lang="pt-BR" dirty="0"/>
              <a:t>) </a:t>
            </a:r>
            <a:r>
              <a:rPr lang="pt-BR" b="1" dirty="0">
                <a:solidFill>
                  <a:srgbClr val="FF0000"/>
                </a:solidFill>
              </a:rPr>
              <a:t>possibilita a escolha </a:t>
            </a:r>
            <a:r>
              <a:rPr lang="pt-BR" dirty="0"/>
              <a:t>de um grupo de ações e estruturas a serem executadas quando determinadas condições são ou não satisfeitas.</a:t>
            </a:r>
            <a:endParaRPr lang="pt-BR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Tomada de decisão;</a:t>
            </a:r>
            <a:endParaRPr lang="pt-BR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Decisão por meio de uma condição;</a:t>
            </a:r>
            <a:endParaRPr lang="pt-BR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pt-BR" b="1" dirty="0">
                <a:solidFill>
                  <a:schemeClr val="accent1"/>
                </a:solidFill>
              </a:rPr>
              <a:t>Uma condição </a:t>
            </a:r>
            <a:r>
              <a:rPr lang="pt-BR" b="1" dirty="0">
                <a:solidFill>
                  <a:srgbClr val="FF0000"/>
                </a:solidFill>
              </a:rPr>
              <a:t>será</a:t>
            </a:r>
            <a:r>
              <a:rPr lang="pt-BR" dirty="0"/>
              <a:t> </a:t>
            </a:r>
            <a:r>
              <a:rPr lang="pt-BR" b="1" dirty="0">
                <a:solidFill>
                  <a:srgbClr val="008000"/>
                </a:solidFill>
              </a:rPr>
              <a:t>Verdadeira</a:t>
            </a:r>
            <a:r>
              <a:rPr lang="pt-BR" b="1" dirty="0">
                <a:solidFill>
                  <a:srgbClr val="FF0000"/>
                </a:solidFill>
              </a:rPr>
              <a:t> ou </a:t>
            </a:r>
            <a:r>
              <a:rPr lang="pt-BR" b="1" dirty="0">
                <a:solidFill>
                  <a:srgbClr val="CC0066"/>
                </a:solidFill>
              </a:rPr>
              <a:t>Falsa</a:t>
            </a:r>
            <a:endParaRPr lang="pt-BR" b="1" dirty="0">
              <a:solidFill>
                <a:srgbClr val="CC0066"/>
              </a:solidFill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É necessário </a:t>
            </a:r>
            <a:r>
              <a:rPr lang="pt-BR" b="1" dirty="0">
                <a:solidFill>
                  <a:schemeClr val="accent1"/>
                </a:solidFill>
              </a:rPr>
              <a:t>comparar dois valores</a:t>
            </a:r>
            <a:r>
              <a:rPr lang="pt-BR" dirty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396" y="3545924"/>
            <a:ext cx="3302000" cy="2348845"/>
          </a:xfrm>
          <a:prstGeom prst="rect">
            <a:avLst/>
          </a:prstGeo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266BE7-899D-4075-917F-DBDE33B6B692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r>
              <a:rPr lang="pt-BR" b="1" dirty="0"/>
              <a:t>Exemplo 1</a:t>
            </a:r>
            <a:r>
              <a:rPr lang="pt-BR" dirty="0"/>
              <a:t>:</a:t>
            </a:r>
            <a:endParaRPr lang="pt-BR" dirty="0"/>
          </a:p>
          <a:p>
            <a:pPr lvl="1"/>
            <a:r>
              <a:rPr lang="pt-BR" dirty="0"/>
              <a:t>Considere que é preciso elaborar um sistema web para emissão de multas de trânsito. Este sistema deverá verificar se um veículo ultrapassou a velocidade máxima permitida para uma determinada via. Considere que a velocidade máxima da via é 80 Km/h.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 fazemos isso?</a:t>
            </a:r>
            <a:endParaRPr lang="pt-BR" dirty="0"/>
          </a:p>
          <a:p>
            <a:pPr lvl="1"/>
            <a:r>
              <a:rPr lang="pt-BR" dirty="0"/>
              <a:t>Através de uma estrutura condicional, comparando a velocidade do veículo com o valor “80”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266BE7-899D-4075-917F-DBDE33B6B692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Estruturas Condicionais – Sintaxe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911424" y="1628800"/>
            <a:ext cx="4608512" cy="169277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714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(condição) {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comando;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23216" y="3647438"/>
            <a:ext cx="4608512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714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(condição) {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comando1;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comandoN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528047" y="2017820"/>
            <a:ext cx="4785055" cy="830997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i="0" dirty="0">
                <a:latin typeface="Arial" panose="020B0604020202020204" pitchFamily="34" charset="0"/>
                <a:cs typeface="Arial" panose="020B0604020202020204" pitchFamily="34" charset="0"/>
              </a:rPr>
              <a:t>O comando só será executado se a condição for verdadeira.</a:t>
            </a:r>
            <a:endParaRPr lang="pt-BR" sz="2400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567529" y="3647438"/>
            <a:ext cx="4785055" cy="120032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i="0" dirty="0">
                <a:latin typeface="Arial" panose="020B0604020202020204" pitchFamily="34" charset="0"/>
                <a:cs typeface="Arial" panose="020B0604020202020204" pitchFamily="34" charset="0"/>
              </a:rPr>
              <a:t>Os comandos só serão executados se a condição for verdadeira.</a:t>
            </a:r>
            <a:endParaRPr lang="pt-BR" sz="2400" b="1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807968" y="5301208"/>
            <a:ext cx="6120680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2400" b="1" i="0" dirty="0">
                <a:solidFill>
                  <a:srgbClr val="9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condição</a:t>
            </a:r>
            <a:r>
              <a:rPr lang="pt-BR" sz="24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composta pela </a:t>
            </a:r>
            <a:r>
              <a:rPr lang="pt-BR" sz="2400" b="1" i="0" dirty="0">
                <a:solidFill>
                  <a:srgbClr val="9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 entre dois valores</a:t>
            </a:r>
            <a:r>
              <a:rPr lang="pt-BR" sz="24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retorna um valor lógico (verdadeiro ou falso).</a:t>
            </a:r>
            <a:endParaRPr lang="pt-BR" sz="24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>
                <a:sym typeface="+mn-ea"/>
              </a:rPr>
              <a:t>Estruturas Condicionais e Operadores Relacionais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610" y="1600200"/>
            <a:ext cx="8009890" cy="4997450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ym typeface="+mn-ea"/>
              </a:rPr>
              <a:t>Para </a:t>
            </a:r>
            <a:r>
              <a:rPr lang="pt-BR" b="1" dirty="0">
                <a:solidFill>
                  <a:schemeClr val="accent1"/>
                </a:solidFill>
                <a:sym typeface="+mn-ea"/>
              </a:rPr>
              <a:t>comparar</a:t>
            </a:r>
            <a:r>
              <a:rPr lang="pt-BR" dirty="0">
                <a:sym typeface="+mn-ea"/>
              </a:rPr>
              <a:t> </a:t>
            </a:r>
            <a:r>
              <a:rPr lang="pt-BR" b="1" dirty="0">
                <a:solidFill>
                  <a:schemeClr val="accent1"/>
                </a:solidFill>
                <a:sym typeface="+mn-ea"/>
              </a:rPr>
              <a:t>dois valores </a:t>
            </a:r>
            <a:r>
              <a:rPr lang="pt-BR" dirty="0">
                <a:sym typeface="+mn-ea"/>
              </a:rPr>
              <a:t>deve-se utilize os </a:t>
            </a:r>
            <a:r>
              <a:rPr lang="pt-BR" b="1" dirty="0">
                <a:solidFill>
                  <a:schemeClr val="accent1"/>
                </a:solidFill>
                <a:sym typeface="+mn-ea"/>
              </a:rPr>
              <a:t>Operadores Relacionais</a:t>
            </a:r>
            <a:r>
              <a:rPr lang="pt-BR" dirty="0">
                <a:sym typeface="+mn-ea"/>
              </a:rPr>
              <a:t>. Exemplo: 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831215" y="2640965"/>
          <a:ext cx="10856595" cy="395605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36445"/>
                <a:gridCol w="4646295"/>
                <a:gridCol w="2041525"/>
                <a:gridCol w="2132330"/>
              </a:tblGrid>
              <a:tr h="54483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OPERAÇÃO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85280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 valor de 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é igual ao valor </a:t>
                      </a: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y?</a:t>
                      </a:r>
                      <a:endParaRPr lang="pt-BR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y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false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0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===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 valor e o tipo da variável 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é igual ao valor e ao tipo </a:t>
                      </a: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y?</a:t>
                      </a:r>
                      <a:endParaRPr lang="pt-BR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  <a:sym typeface="+mn-ea"/>
                        </a:rPr>
                        <a:t>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  <a:sym typeface="+mn-ea"/>
                        </a:rPr>
                        <a:t>===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  <a:sym typeface="+mn-ea"/>
                        </a:rPr>
                        <a:t> y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pt-BR" sz="24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0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 valor de 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é diferente do valor de </a:t>
                      </a: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y?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!=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y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 err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true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280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!==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 valor e o tipo da variável 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é diferente ao valor e ao tipo </a:t>
                      </a: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y?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!=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  <a:sym typeface="+mn-ea"/>
                        </a:rPr>
                        <a:t>y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A01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!==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A01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  <a:sym typeface="+mn-ea"/>
                        </a:rPr>
                        <a:t>y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pt-BR" sz="2400" b="1" dirty="0" err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true</a:t>
                      </a:r>
                      <a:endParaRPr lang="pt-BR" sz="24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spaço Reservado para Conteúdo 2"/>
          <p:cNvSpPr txBox="1"/>
          <p:nvPr/>
        </p:nvSpPr>
        <p:spPr>
          <a:xfrm>
            <a:off x="9120336" y="1549895"/>
            <a:ext cx="2564578" cy="9939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i="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600" b="1" i="0" dirty="0">
                <a:latin typeface="Consolas" panose="020B0609020204030204" pitchFamily="49" charset="0"/>
                <a:cs typeface="Consolas" panose="020B0609020204030204" pitchFamily="49" charset="0"/>
              </a:rPr>
              <a:t> x = 6;</a:t>
            </a:r>
            <a:endParaRPr lang="pt-BR" sz="26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i="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600" b="1" i="0" dirty="0">
                <a:latin typeface="Consolas" panose="020B0609020204030204" pitchFamily="49" charset="0"/>
                <a:cs typeface="Consolas" panose="020B0609020204030204" pitchFamily="49" charset="0"/>
              </a:rPr>
              <a:t> y = 4;</a:t>
            </a:r>
            <a:endParaRPr lang="pt-BR" sz="26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>
                <a:sym typeface="+mn-ea"/>
              </a:rPr>
              <a:t>Estruturas Condicionais e Operadores Relacionais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610" y="1600200"/>
            <a:ext cx="8039735" cy="4997450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ym typeface="+mn-ea"/>
              </a:rPr>
              <a:t>Para </a:t>
            </a:r>
            <a:r>
              <a:rPr lang="pt-BR" b="1" dirty="0">
                <a:solidFill>
                  <a:schemeClr val="accent1"/>
                </a:solidFill>
                <a:sym typeface="+mn-ea"/>
              </a:rPr>
              <a:t>comparar</a:t>
            </a:r>
            <a:r>
              <a:rPr lang="pt-BR" dirty="0">
                <a:sym typeface="+mn-ea"/>
              </a:rPr>
              <a:t> </a:t>
            </a:r>
            <a:r>
              <a:rPr lang="pt-BR" b="1" dirty="0">
                <a:solidFill>
                  <a:schemeClr val="accent1"/>
                </a:solidFill>
                <a:sym typeface="+mn-ea"/>
              </a:rPr>
              <a:t>dois valores </a:t>
            </a:r>
            <a:r>
              <a:rPr lang="pt-BR" dirty="0">
                <a:sym typeface="+mn-ea"/>
              </a:rPr>
              <a:t>deve-se utilize os </a:t>
            </a:r>
            <a:r>
              <a:rPr lang="pt-BR" b="1" dirty="0">
                <a:solidFill>
                  <a:schemeClr val="accent1"/>
                </a:solidFill>
                <a:sym typeface="+mn-ea"/>
              </a:rPr>
              <a:t>Operadores Relacionais</a:t>
            </a:r>
            <a:r>
              <a:rPr lang="pt-BR" dirty="0">
                <a:sym typeface="+mn-ea"/>
              </a:rPr>
              <a:t>. Exemplo: 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816610" y="2642235"/>
          <a:ext cx="10871200" cy="37719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38985"/>
                <a:gridCol w="4652645"/>
                <a:gridCol w="2044065"/>
                <a:gridCol w="2135505"/>
              </a:tblGrid>
              <a:tr h="7543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OPERAÇÃO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é maior que </a:t>
                      </a: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y?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y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 err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true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é menor que </a:t>
                      </a: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y?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y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false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é maior ou igual a</a:t>
                      </a: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y?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y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 err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true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43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é menor ou igual a</a:t>
                      </a:r>
                      <a:r>
                        <a:rPr lang="pt-BR" sz="2400" b="1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y?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y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false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Espaço Reservado para Conteúdo 2"/>
          <p:cNvSpPr txBox="1"/>
          <p:nvPr/>
        </p:nvSpPr>
        <p:spPr>
          <a:xfrm>
            <a:off x="9120336" y="1549895"/>
            <a:ext cx="2564578" cy="9939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i="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600" b="1" i="0" dirty="0">
                <a:latin typeface="Consolas" panose="020B0609020204030204" pitchFamily="49" charset="0"/>
                <a:cs typeface="Consolas" panose="020B0609020204030204" pitchFamily="49" charset="0"/>
              </a:rPr>
              <a:t> x = 6;</a:t>
            </a:r>
            <a:endParaRPr lang="pt-BR" sz="26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i="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600" b="1" i="0" dirty="0">
                <a:latin typeface="Consolas" panose="020B0609020204030204" pitchFamily="49" charset="0"/>
                <a:cs typeface="Consolas" panose="020B0609020204030204" pitchFamily="49" charset="0"/>
              </a:rPr>
              <a:t> y = 4;</a:t>
            </a:r>
            <a:endParaRPr lang="pt-BR" sz="2600" b="1" i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“IF” em </a:t>
            </a:r>
            <a:r>
              <a:rPr lang="pt-BR" dirty="0" err="1"/>
              <a:t>JavaScript</a:t>
            </a:r>
            <a:r>
              <a:rPr lang="pt-BR" dirty="0"/>
              <a:t> – exemplo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Considere a seguinte página HTML...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63352" y="2175368"/>
            <a:ext cx="11737304" cy="45129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&lt;h1&gt;</a:t>
            </a:r>
            <a:r>
              <a:rPr 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Sistema de Multas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txtvel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Velocidade do carro: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&lt;/label&gt;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&lt;input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"number"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txtvel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txtvel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</a:t>
            </a:r>
            <a:r>
              <a:rPr lang="en-US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5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"button"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5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5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Verificar</a:t>
            </a:r>
            <a:r>
              <a:rPr lang="en-US" sz="25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5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25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5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calcular</a:t>
            </a:r>
            <a:r>
              <a:rPr lang="en-US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sz="25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5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&lt;div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"resp"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&gt;&lt;/div&gt;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	   &lt;script </a:t>
            </a:r>
            <a:r>
              <a:rPr lang="pt-BR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src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=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"verifica.js"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&gt;&lt;/script&gt; 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54330"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 ...</a:t>
            </a:r>
            <a:endParaRPr lang="en-US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tângulo: Cantos Arredondados 21"/>
          <p:cNvSpPr/>
          <p:nvPr/>
        </p:nvSpPr>
        <p:spPr>
          <a:xfrm>
            <a:off x="8040216" y="4674860"/>
            <a:ext cx="3618352" cy="532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23" name="Texto explicativo retangular com cantos arredondados 2"/>
          <p:cNvSpPr/>
          <p:nvPr/>
        </p:nvSpPr>
        <p:spPr>
          <a:xfrm>
            <a:off x="8595360" y="2403475"/>
            <a:ext cx="3275330" cy="1087120"/>
          </a:xfrm>
          <a:prstGeom prst="wedgeRoundRectCallout">
            <a:avLst>
              <a:gd name="adj1" fmla="val 9208"/>
              <a:gd name="adj2" fmla="val 158002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 a Função que será executada quando o Evento for disparado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Considere o arquivo JavaScript “</a:t>
            </a:r>
            <a:r>
              <a:rPr lang="pt-BR" b="1" i="1" dirty="0"/>
              <a:t>verifica.js</a:t>
            </a:r>
            <a:r>
              <a:rPr lang="pt-BR" dirty="0"/>
              <a:t>”...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039776" cy="990600"/>
          </a:xfrm>
        </p:spPr>
        <p:txBody>
          <a:bodyPr/>
          <a:lstStyle/>
          <a:p>
            <a:r>
              <a:rPr lang="pt-BR" dirty="0"/>
              <a:t>Comando “IF” em </a:t>
            </a:r>
            <a:r>
              <a:rPr lang="pt-BR" dirty="0" err="1"/>
              <a:t>JavaScript</a:t>
            </a:r>
            <a:r>
              <a:rPr lang="pt-BR" dirty="0"/>
              <a:t> – exemplo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69240" y="2274570"/>
            <a:ext cx="11598910" cy="40347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57200" lvl="2" indent="-3683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calcular(){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txtvel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input#txtvel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 err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div#resp</a:t>
            </a:r>
            <a:r>
              <a:rPr lang="en-US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vel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txtvel.value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resp.innerHTML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`&lt;p&gt;Velocidade atual: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vel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Km/h.&lt;/p&gt;`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vel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60) {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resp.innerHTML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`&lt;p&gt;Multado por excesso de vel.&lt;/p&gt;`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resp.innerHTML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`&lt;p&gt;Use o sinto de segurança.&lt;/p&gt;`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2" indent="-36830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ixaSuperior_16x9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 Semibold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FaixaSuperior_16x9</Template>
  <TotalTime>0</TotalTime>
  <Words>6882</Words>
  <Application>WPS Presentation</Application>
  <PresentationFormat>Widescreen</PresentationFormat>
  <Paragraphs>388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45" baseType="lpstr">
      <vt:lpstr>Arial</vt:lpstr>
      <vt:lpstr>SimSun</vt:lpstr>
      <vt:lpstr>Wingdings</vt:lpstr>
      <vt:lpstr>Times New Roman</vt:lpstr>
      <vt:lpstr>Segoe UI Semibold</vt:lpstr>
      <vt:lpstr>Trebuchet MS</vt:lpstr>
      <vt:lpstr>Droid Sans Fallback</vt:lpstr>
      <vt:lpstr>DejaVu Sans</vt:lpstr>
      <vt:lpstr>Calibri</vt:lpstr>
      <vt:lpstr>Segoe UI</vt:lpstr>
      <vt:lpstr>FreeSans</vt:lpstr>
      <vt:lpstr>Tw Cen MT</vt:lpstr>
      <vt:lpstr>MT Extra</vt:lpstr>
      <vt:lpstr>Wingdings 2</vt:lpstr>
      <vt:lpstr>Webdings</vt:lpstr>
      <vt:lpstr>Wingdings</vt:lpstr>
      <vt:lpstr>Consolas</vt:lpstr>
      <vt:lpstr>Liberation Sans Narrow</vt:lpstr>
      <vt:lpstr>Calibri</vt:lpstr>
      <vt:lpstr>微软雅黑</vt:lpstr>
      <vt:lpstr>Arial Unicode MS</vt:lpstr>
      <vt:lpstr>FaixaSuperior_16x9</vt:lpstr>
      <vt:lpstr>Tema do Office</vt:lpstr>
      <vt:lpstr>Mediano</vt:lpstr>
      <vt:lpstr>JavaScript – Estruturas Condicionais  Disciplina: Desenvolvimento Web II </vt:lpstr>
      <vt:lpstr>JavaScript – Estruturas de Controle</vt:lpstr>
      <vt:lpstr>Estruturas Condicionais</vt:lpstr>
      <vt:lpstr>Estruturas Condicionais</vt:lpstr>
      <vt:lpstr>JavaScript – Estruturas Condicionais – Sintaxe</vt:lpstr>
      <vt:lpstr>Estruturas Condicionais e Operadores Relacionais (1/2)</vt:lpstr>
      <vt:lpstr>Estruturas Condicionais e Operadores Relacionais (2/2)</vt:lpstr>
      <vt:lpstr>Comando “IF” em JavaScript – exemplo</vt:lpstr>
      <vt:lpstr>Comando “IF” em JavaScript – exemplo</vt:lpstr>
      <vt:lpstr>JavaScript – Estruturas Condicionais – IF-ELSE</vt:lpstr>
      <vt:lpstr>JavaScript – Estruturas Condicionais – IF-ELSE IF-ELSE</vt:lpstr>
      <vt:lpstr>Comando “IF-ELSE” em JavaScript – exemplo</vt:lpstr>
      <vt:lpstr>Comando “IF-ELSE” em JavaScript – exemplo</vt:lpstr>
      <vt:lpstr>JavaScript – Estruturas Condicionais – SWITCH</vt:lpstr>
      <vt:lpstr>JavaScript – Estruturas Condicionais – SWITCH</vt:lpstr>
      <vt:lpstr>Comando “SWITCH” em JavaScript – exemplo</vt:lpstr>
      <vt:lpstr>Comando “SWITCH” em JavaScript – exemplo</vt:lpstr>
      <vt:lpstr>JavaScript – Operador Ternário (ou if ternário)</vt:lpstr>
      <vt:lpstr>Exemplo do Operador Ternário em JavaScript </vt:lpstr>
      <vt:lpstr>Exemplo do Operador Ternário em JavaScript </vt:lpstr>
      <vt:lpstr>Estruturas Condicionais em JavaScript – exemplo prático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Roberto Proenca</dc:creator>
  <cp:keywords>FRP</cp:keywords>
  <cp:lastModifiedBy>ely</cp:lastModifiedBy>
  <cp:revision>788</cp:revision>
  <dcterms:created xsi:type="dcterms:W3CDTF">2023-08-31T22:10:55Z</dcterms:created>
  <dcterms:modified xsi:type="dcterms:W3CDTF">2023-08-31T22:10:55Z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1046-11.1.0.8865</vt:lpwstr>
  </property>
</Properties>
</file>