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45"/>
  </p:handoutMasterIdLst>
  <p:sldIdLst>
    <p:sldId id="277" r:id="rId5"/>
    <p:sldId id="569" r:id="rId7"/>
    <p:sldId id="389" r:id="rId8"/>
    <p:sldId id="611" r:id="rId9"/>
    <p:sldId id="362" r:id="rId10"/>
    <p:sldId id="639" r:id="rId11"/>
    <p:sldId id="641" r:id="rId12"/>
    <p:sldId id="544" r:id="rId13"/>
    <p:sldId id="612" r:id="rId14"/>
    <p:sldId id="645" r:id="rId15"/>
    <p:sldId id="646" r:id="rId16"/>
    <p:sldId id="647" r:id="rId17"/>
    <p:sldId id="644" r:id="rId18"/>
    <p:sldId id="648" r:id="rId19"/>
    <p:sldId id="614" r:id="rId20"/>
    <p:sldId id="664" r:id="rId21"/>
    <p:sldId id="655" r:id="rId22"/>
    <p:sldId id="690" r:id="rId23"/>
    <p:sldId id="658" r:id="rId24"/>
    <p:sldId id="661" r:id="rId25"/>
    <p:sldId id="660" r:id="rId26"/>
    <p:sldId id="662" r:id="rId27"/>
    <p:sldId id="656" r:id="rId28"/>
    <p:sldId id="719" r:id="rId29"/>
    <p:sldId id="663" r:id="rId30"/>
    <p:sldId id="649" r:id="rId31"/>
    <p:sldId id="650" r:id="rId32"/>
    <p:sldId id="651" r:id="rId33"/>
    <p:sldId id="620" r:id="rId34"/>
    <p:sldId id="622" r:id="rId35"/>
    <p:sldId id="652" r:id="rId36"/>
    <p:sldId id="653" r:id="rId37"/>
    <p:sldId id="654" r:id="rId38"/>
    <p:sldId id="721" r:id="rId39"/>
    <p:sldId id="722" r:id="rId40"/>
    <p:sldId id="738" r:id="rId41"/>
    <p:sldId id="739" r:id="rId42"/>
    <p:sldId id="394" r:id="rId43"/>
    <p:sldId id="740" r:id="rId44"/>
  </p:sldIdLst>
  <p:sldSz cx="12192000" cy="6858000"/>
  <p:notesSz cx="6858000" cy="9144000"/>
  <p:defaultTextStyle>
    <a:defPPr>
      <a:defRPr lang="en-GB"/>
    </a:defPPr>
    <a:lvl1pPr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66"/>
    <a:srgbClr val="FF3300"/>
    <a:srgbClr val="008000"/>
    <a:srgbClr val="EFA011"/>
    <a:srgbClr val="11C1FF"/>
    <a:srgbClr val="09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89134" autoAdjust="0"/>
  </p:normalViewPr>
  <p:slideViewPr>
    <p:cSldViewPr>
      <p:cViewPr varScale="1">
        <p:scale>
          <a:sx n="64" d="100"/>
          <a:sy n="64" d="100"/>
        </p:scale>
        <p:origin x="942" y="66"/>
      </p:cViewPr>
      <p:guideLst>
        <p:guide orient="horz" pos="2138"/>
        <p:guide pos="38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.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33AB7-00A0-46AD-8000-842ACBCEB515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7376D-C80B-4BD1-8BCA-5963AF9BFDF9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.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C1436-0BF8-4A97-9013-C78312FD4381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4" Type="http://schemas.openxmlformats.org/officeDocument/2006/relationships/hyperlink" Target="https://blog.alura.com.br/entenda-diferenca-entre-var-let-e-const-no-javascript/" TargetMode="External"/><Relationship Id="rId3" Type="http://schemas.openxmlformats.org/officeDocument/2006/relationships/hyperlink" Target="https://blog.schoolofnet.com/diferenca-entre-var-e-let-no-javascript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/>
              <a:t>.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Variável local (</a:t>
            </a:r>
            <a:r>
              <a:rPr lang="pt-BR" dirty="0" err="1"/>
              <a:t>let</a:t>
            </a:r>
            <a:r>
              <a:rPr lang="pt-BR" dirty="0"/>
              <a:t>): Definido no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6 .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.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Variável local (</a:t>
            </a:r>
            <a:r>
              <a:rPr lang="pt-BR" dirty="0" err="1"/>
              <a:t>let</a:t>
            </a:r>
            <a:r>
              <a:rPr lang="pt-BR" dirty="0"/>
              <a:t>): Definido no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6 .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.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Variável local (</a:t>
            </a:r>
            <a:r>
              <a:rPr lang="pt-BR" dirty="0" err="1"/>
              <a:t>let</a:t>
            </a:r>
            <a:r>
              <a:rPr lang="pt-BR" dirty="0"/>
              <a:t>): Definido no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6 .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.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Variável local (</a:t>
            </a:r>
            <a:r>
              <a:rPr lang="pt-BR" dirty="0" err="1"/>
              <a:t>let</a:t>
            </a:r>
            <a:r>
              <a:rPr lang="pt-BR" dirty="0"/>
              <a:t>): Definido no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6 .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.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.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270AC8-880C-4028-A7BA-438CEFF7614E}" type="slidenum">
              <a:rPr lang="pt-BR" altLang="en-US" smtClean="0"/>
            </a:fld>
            <a:endParaRPr lang="pt-BR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613" name="Espaço Reservado para Rodapé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/>
              <a:t>Prof. Me. Fernando Roberto Proença</a:t>
            </a:r>
            <a:endParaRPr lang="pt-BR" altLang="en-US"/>
          </a:p>
        </p:txBody>
      </p:sp>
      <p:sp>
        <p:nvSpPr>
          <p:cNvPr id="68614" name="Espaço Reservado para Cabeçalho 2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/>
              <a:t>.</a:t>
            </a:r>
            <a:endParaRPr lang="pt-B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269DA-1DE3-437A-ABAD-B31E9648A276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BR"/>
              <a:t>Banco de Dados II</a:t>
            </a:r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Variável local (</a:t>
            </a:r>
            <a:r>
              <a:rPr lang="pt-BR" dirty="0" err="1"/>
              <a:t>let</a:t>
            </a:r>
            <a:r>
              <a:rPr lang="pt-BR" dirty="0"/>
              <a:t>): Definido no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6 .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.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Variável local (</a:t>
            </a:r>
            <a:r>
              <a:rPr lang="pt-BR" dirty="0" err="1"/>
              <a:t>let</a:t>
            </a:r>
            <a:r>
              <a:rPr lang="pt-BR" dirty="0"/>
              <a:t>): Definido no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6 .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.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Variável local (</a:t>
            </a:r>
            <a:r>
              <a:rPr lang="pt-BR" dirty="0" err="1"/>
              <a:t>let</a:t>
            </a:r>
            <a:r>
              <a:rPr lang="pt-BR" dirty="0"/>
              <a:t>): Definido no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6. 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.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Variável local (</a:t>
            </a:r>
            <a:r>
              <a:rPr lang="pt-BR" dirty="0" err="1"/>
              <a:t>let</a:t>
            </a:r>
            <a:r>
              <a:rPr lang="pt-BR" dirty="0"/>
              <a:t>): Definido no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6 .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.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Variável local (</a:t>
            </a:r>
            <a:r>
              <a:rPr lang="pt-BR" dirty="0" err="1"/>
              <a:t>let</a:t>
            </a:r>
            <a:r>
              <a:rPr lang="pt-BR" dirty="0"/>
              <a:t>): Definido no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6. Fontes:</a:t>
            </a:r>
            <a:b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dirty="0">
                <a:hlinkClick r:id="rId3"/>
              </a:rPr>
              <a:t>https://blog.schoolofnet.com/diferenca-entre-var-e-let-no-javascript/</a:t>
            </a:r>
            <a:endParaRPr lang="pt-BR" dirty="0"/>
          </a:p>
          <a:p>
            <a:r>
              <a:rPr lang="pt-BR" dirty="0">
                <a:hlinkClick r:id="rId4"/>
              </a:rPr>
              <a:t>https://blog.alura.com.br/entenda-diferenca-entre-var-let-e-const-no-javascript/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.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Variável local (</a:t>
            </a:r>
            <a:r>
              <a:rPr lang="pt-BR" dirty="0" err="1"/>
              <a:t>let</a:t>
            </a:r>
            <a:r>
              <a:rPr lang="pt-BR" dirty="0"/>
              <a:t>): Definido no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6 .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.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Variável local (</a:t>
            </a:r>
            <a:r>
              <a:rPr lang="pt-BR" dirty="0" err="1"/>
              <a:t>let</a:t>
            </a:r>
            <a:r>
              <a:rPr lang="pt-BR" dirty="0"/>
              <a:t>): Definido no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6 .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.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2854" y="274643"/>
            <a:ext cx="2738967" cy="58435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20051" cy="584358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0875145-5E2B-4508-B855-BE56EF39F6EE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4FF0D97-81EF-48D6-BD7A-62C9AB1B3F81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B4647DF-DD3E-462B-939F-CA2094F34320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378451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1254" y="1600200"/>
            <a:ext cx="5380567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A5B2649-73F6-439E-BEFD-FAD41416ADD5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3C2796B-D157-4914-ABDB-404536B3357E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1905410-9601-4E3D-9B71-14A795B4C81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6B5B669-6688-43F7-A584-67F66031807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ED803A1-FE4E-4424-8BD1-BECB278914A9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97DA6DE-1A3B-4F2B-8002-6B2A6A67B619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CC7D2A3-FFCD-4934-A77C-6068D8C1EBC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2854" y="274643"/>
            <a:ext cx="2738967" cy="58435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20051" cy="584358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EDD4C70-DDD1-4B60-9166-30D52E9E178F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567543" y="1582783"/>
            <a:ext cx="9100456" cy="1828800"/>
          </a:xfrm>
        </p:spPr>
        <p:txBody>
          <a:bodyPr anchor="t"/>
          <a:lstStyle>
            <a:lvl1pPr algn="ctr">
              <a:defRPr cap="none" baseline="0">
                <a:solidFill>
                  <a:schemeClr val="bg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3"/>
            <a:ext cx="1727200" cy="701675"/>
          </a:xfrm>
        </p:spPr>
        <p:txBody>
          <a:bodyPr>
            <a:noAutofit/>
          </a:bodyPr>
          <a:lstStyle>
            <a:lvl1pPr>
              <a:defRPr sz="2400"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Espaço Reservado para Rodapé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7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7" name="Retângulo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Retângulo 7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10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53"/>
            <a:ext cx="1930400" cy="663575"/>
          </a:xfrm>
        </p:spPr>
        <p:txBody>
          <a:bodyPr/>
          <a:lstStyle>
            <a:lvl1pPr>
              <a:defRPr sz="2800"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11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9"/>
            <a:ext cx="533400" cy="325967"/>
          </a:xfrm>
        </p:spPr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378451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1254" y="1600200"/>
            <a:ext cx="5380567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446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solidFill>
            <a:srgbClr val="3E6F90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4" y="116632"/>
            <a:ext cx="10962217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pt-BR" altLang="pt-BR" noProof="0" dirty="0"/>
              <a:t>Clique para editar o formato do texto do título</a:t>
            </a:r>
            <a:endParaRPr lang="pt-BR" altLang="pt-BR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4" y="1600200"/>
            <a:ext cx="10962217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pt-BR" altLang="pt-BR" noProof="0" dirty="0"/>
              <a:t>Clique para editar o formato do texto da estrutura de tópicos</a:t>
            </a:r>
            <a:endParaRPr lang="pt-BR" altLang="pt-BR" noProof="0" dirty="0"/>
          </a:p>
          <a:p>
            <a:pPr lvl="1"/>
            <a:r>
              <a:rPr lang="pt-BR" altLang="pt-BR" noProof="0" dirty="0"/>
              <a:t>2.º Nível da estrutura de tópicos</a:t>
            </a:r>
            <a:endParaRPr lang="pt-BR" altLang="pt-BR" noProof="0" dirty="0"/>
          </a:p>
          <a:p>
            <a:pPr lvl="2"/>
            <a:r>
              <a:rPr lang="pt-BR" altLang="pt-BR" noProof="0" dirty="0"/>
              <a:t>3.º Nível da estrutura de tópicos</a:t>
            </a:r>
            <a:endParaRPr lang="pt-BR" altLang="pt-BR" noProof="0" dirty="0"/>
          </a:p>
          <a:p>
            <a:pPr lvl="3"/>
            <a:r>
              <a:rPr lang="pt-BR" altLang="pt-BR" noProof="0" dirty="0"/>
              <a:t>4.º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5.º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6.º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7.º Nível da estrutura de tópicos</a:t>
            </a:r>
            <a:endParaRPr lang="pt-BR" altLang="pt-BR" noProof="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09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pt-BR" altLang="pt-BR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737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2pPr>
      <a:lvl3pPr marL="1143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3pPr>
      <a:lvl4pPr marL="1600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4pPr>
      <a:lvl5pPr marL="20574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5pPr>
      <a:lvl6pPr marL="25146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6pPr>
      <a:lvl7pPr marL="29718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7pPr>
      <a:lvl8pPr marL="3429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8pPr>
      <a:lvl9pPr marL="3886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9pPr>
    </p:titleStyle>
    <p:bodyStyle>
      <a:lvl1pPr marL="342900" indent="-342900" algn="l" defTabSz="449580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solidFill>
            <a:srgbClr val="00B050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pt-BR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4" y="116632"/>
            <a:ext cx="10962217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pt-BR" altLang="pt-BR" noProof="0" dirty="0"/>
              <a:t>Clique para editar o formato do texto do título</a:t>
            </a:r>
            <a:endParaRPr lang="pt-BR" altLang="pt-BR" noProof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4" y="1600200"/>
            <a:ext cx="10962217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pt-BR" altLang="pt-BR" noProof="0" dirty="0"/>
              <a:t>Clique para editar o formato do texto da estrutura de tópicos</a:t>
            </a:r>
            <a:endParaRPr lang="pt-BR" altLang="pt-BR" noProof="0" dirty="0"/>
          </a:p>
          <a:p>
            <a:pPr lvl="1"/>
            <a:r>
              <a:rPr lang="pt-BR" altLang="pt-BR" noProof="0" dirty="0"/>
              <a:t>2.º Nível da estrutura de tópicos</a:t>
            </a:r>
            <a:endParaRPr lang="pt-BR" altLang="pt-BR" noProof="0" dirty="0"/>
          </a:p>
          <a:p>
            <a:pPr lvl="2"/>
            <a:r>
              <a:rPr lang="pt-BR" altLang="pt-BR" noProof="0" dirty="0"/>
              <a:t>3.º Nível da estrutura de tópicos</a:t>
            </a:r>
            <a:endParaRPr lang="pt-BR" altLang="pt-BR" noProof="0" dirty="0"/>
          </a:p>
          <a:p>
            <a:pPr lvl="3"/>
            <a:r>
              <a:rPr lang="pt-BR" altLang="pt-BR" noProof="0" dirty="0"/>
              <a:t>4.º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5.º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6.º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7.º Nível da estrutura de tópicos</a:t>
            </a:r>
            <a:endParaRPr lang="pt-BR" altLang="pt-BR" noProof="0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09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 eaLnBrk="1" hangingPunct="1">
              <a:buClr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</a:tabLst>
              <a:defRPr sz="1200">
                <a:solidFill>
                  <a:srgbClr val="262626"/>
                </a:solidFill>
                <a:latin typeface="+mn-lt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 altLang="pt-BR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737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 algn="r" eaLnBrk="1" hangingPunct="1">
              <a:buClr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</a:tabLst>
              <a:defRPr sz="1400" b="1">
                <a:solidFill>
                  <a:srgbClr val="262626"/>
                </a:solidFill>
                <a:latin typeface="Calibri" panose="020F0502020204030204" pitchFamily="3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F6DD222F-78C2-43A3-B480-DB385F3F05EC}" type="slidenum">
              <a:rPr lang="pt-BR" altLang="pt-BR"/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FFFFFF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2pPr>
      <a:lvl3pPr marL="1143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3pPr>
      <a:lvl4pPr marL="1600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4pPr>
      <a:lvl5pPr marL="20574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5pPr>
      <a:lvl6pPr marL="25146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6pPr>
      <a:lvl7pPr marL="29718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7pPr>
      <a:lvl8pPr marL="3429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8pPr>
      <a:lvl9pPr marL="3886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9pPr>
    </p:titleStyle>
    <p:bodyStyle>
      <a:lvl1pPr marL="342900" indent="-342900" algn="l" defTabSz="449580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l" defTabSz="44958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4958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pt-BR" altLang="en-US" dirty="0"/>
              <a:t>Clique para editar o estilo do título mestre</a:t>
            </a:r>
            <a:endParaRPr lang="en-US" altLang="en-US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BR" altLang="en-US" dirty="0"/>
              <a:t>Clique para editar os estilos do texto mestre</a:t>
            </a:r>
            <a:endParaRPr lang="pt-BR" altLang="en-US" dirty="0"/>
          </a:p>
          <a:p>
            <a:pPr lvl="1"/>
            <a:r>
              <a:rPr lang="pt-BR" altLang="en-US" dirty="0"/>
              <a:t>Segundo nível</a:t>
            </a:r>
            <a:endParaRPr lang="pt-BR" altLang="en-US" dirty="0"/>
          </a:p>
          <a:p>
            <a:pPr lvl="2"/>
            <a:r>
              <a:rPr lang="pt-BR" altLang="en-US" dirty="0"/>
              <a:t>Terceiro nível</a:t>
            </a:r>
            <a:endParaRPr lang="pt-BR" altLang="en-US" dirty="0"/>
          </a:p>
          <a:p>
            <a:pPr lvl="3"/>
            <a:r>
              <a:rPr lang="pt-BR" altLang="en-US" dirty="0"/>
              <a:t>Quarto nível</a:t>
            </a:r>
            <a:endParaRPr lang="pt-BR" altLang="en-US" dirty="0"/>
          </a:p>
          <a:p>
            <a:pPr lvl="4"/>
            <a:r>
              <a:rPr lang="pt-BR" altLang="en-US" dirty="0"/>
              <a:t>Quinto nível</a:t>
            </a:r>
            <a:endParaRPr lang="en-US" altLang="en-US" dirty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Retângulo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9" name="Retângulo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1591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eaLnBrk="1" hangingPunct="1">
              <a:defRPr kumimoji="0" sz="1400" smtClean="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9405" indent="-319405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40080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479376" y="2176264"/>
            <a:ext cx="11017224" cy="1828800"/>
          </a:xfrm>
        </p:spPr>
        <p:txBody>
          <a:bodyPr/>
          <a:lstStyle/>
          <a:p>
            <a:r>
              <a:rPr lang="pt-BR" sz="8000" dirty="0"/>
              <a:t>Funções em </a:t>
            </a:r>
            <a:r>
              <a:rPr lang="pt-BR" sz="8000" dirty="0" err="1"/>
              <a:t>JavaScript</a:t>
            </a:r>
            <a:r>
              <a:rPr lang="pt-BR" sz="8000" dirty="0"/>
              <a:t> </a:t>
            </a:r>
            <a:br>
              <a:rPr lang="pt-BR" sz="6000" dirty="0"/>
            </a:br>
            <a:br>
              <a:rPr lang="pt-BR" sz="4800" dirty="0"/>
            </a:br>
            <a:r>
              <a:rPr lang="pt-BR" sz="3600" dirty="0"/>
              <a:t>Disciplina: Desenvolvimento Web II</a:t>
            </a:r>
            <a:endParaRPr lang="pt-BR" sz="5400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b="1" dirty="0"/>
          </a:p>
        </p:txBody>
      </p:sp>
      <p:pic>
        <p:nvPicPr>
          <p:cNvPr id="8" name="Imagem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97289"/>
            <a:ext cx="20891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116632"/>
            <a:ext cx="2087562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188640"/>
            <a:ext cx="1137220" cy="129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11784" cy="990600"/>
          </a:xfrm>
        </p:spPr>
        <p:txBody>
          <a:bodyPr/>
          <a:lstStyle/>
          <a:p>
            <a:r>
              <a:rPr lang="pt-BR" sz="3800" dirty="0" err="1"/>
              <a:t>JavaScript</a:t>
            </a:r>
            <a:r>
              <a:rPr lang="pt-BR" sz="3800" dirty="0"/>
              <a:t> – Funções: Parâmetros e Argumentos</a:t>
            </a:r>
            <a:endParaRPr lang="pt-BR" altLang="pt-BR" sz="3800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r>
              <a:rPr lang="pt-BR" altLang="pt-BR" dirty="0"/>
              <a:t>Exemplos:</a:t>
            </a:r>
            <a:endParaRPr lang="pt-BR" altLang="pt-BR" dirty="0"/>
          </a:p>
          <a:p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711200" y="2249108"/>
            <a:ext cx="10871200" cy="2722880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dobro(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pt-BR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Declaração da Função</a:t>
            </a:r>
            <a:endParaRPr lang="pt-BR" sz="24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`Dobro de </a:t>
            </a:r>
            <a:r>
              <a:rPr lang="pt-BR" b="1" dirty="0">
                <a:latin typeface="Consolas" panose="020B0609020204030204" pitchFamily="49" charset="0"/>
              </a:rPr>
              <a:t>${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: </a:t>
            </a:r>
            <a:r>
              <a:rPr lang="pt-BR" b="1" dirty="0">
                <a:latin typeface="Consolas" panose="020B0609020204030204" pitchFamily="49" charset="0"/>
              </a:rPr>
              <a:t>${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b="1" dirty="0">
                <a:latin typeface="Consolas" panose="020B0609020204030204" pitchFamily="49" charset="0"/>
              </a:rPr>
              <a:t>*2}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endParaRPr lang="pt-BR" sz="1800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dobro(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  <a:r>
              <a:rPr lang="pt-BR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Chama a Função e passa o valor 3</a:t>
            </a:r>
            <a:endParaRPr lang="pt-BR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endParaRPr lang="pt-BR" sz="2400" b="1" dirty="0">
              <a:solidFill>
                <a:srgbClr val="0000C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tângulo: Cantos Arredondados 5"/>
          <p:cNvSpPr/>
          <p:nvPr/>
        </p:nvSpPr>
        <p:spPr>
          <a:xfrm>
            <a:off x="711200" y="4060881"/>
            <a:ext cx="2288456" cy="4574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9" name="Texto explicativo retangular com cantos arredondados 2"/>
          <p:cNvSpPr/>
          <p:nvPr/>
        </p:nvSpPr>
        <p:spPr>
          <a:xfrm>
            <a:off x="1861181" y="5163281"/>
            <a:ext cx="3816424" cy="553534"/>
          </a:xfrm>
          <a:prstGeom prst="wedgeRoundRectCallout">
            <a:avLst>
              <a:gd name="adj1" fmla="val -37686"/>
              <a:gd name="adj2" fmla="val -16768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 do parâmetro “</a:t>
            </a:r>
            <a:r>
              <a:rPr lang="pt-BR" altLang="pt-BR" sz="2200" b="1" dirty="0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é </a:t>
            </a:r>
            <a:r>
              <a:rPr lang="pt-BR" altLang="pt-BR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altLang="pt-BR" sz="22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o explicativo retangular com cantos arredondados 2"/>
          <p:cNvSpPr/>
          <p:nvPr/>
        </p:nvSpPr>
        <p:spPr>
          <a:xfrm>
            <a:off x="3728680" y="1561873"/>
            <a:ext cx="2160240" cy="553534"/>
          </a:xfrm>
          <a:prstGeom prst="wedgeRoundRectCallout">
            <a:avLst>
              <a:gd name="adj1" fmla="val -35496"/>
              <a:gd name="adj2" fmla="val 10859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Parâmetro “</a:t>
            </a:r>
            <a:r>
              <a:rPr lang="pt-BR" altLang="pt-BR" sz="2200" b="1" dirty="0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pt-BR" altLang="pt-BR" sz="22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6" grpId="0" animBg="1"/>
      <p:bldP spid="6" grpId="1" animBg="1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11784" cy="990600"/>
          </a:xfrm>
        </p:spPr>
        <p:txBody>
          <a:bodyPr/>
          <a:lstStyle/>
          <a:p>
            <a:r>
              <a:rPr lang="pt-BR" sz="3800" dirty="0" err="1"/>
              <a:t>JavaScript</a:t>
            </a:r>
            <a:r>
              <a:rPr lang="pt-BR" sz="3800" dirty="0"/>
              <a:t> – Funções: Parâmetros e Argumentos</a:t>
            </a:r>
            <a:endParaRPr lang="pt-BR" altLang="pt-BR" sz="3800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r>
              <a:rPr lang="pt-BR" altLang="pt-BR" dirty="0"/>
              <a:t>Exemplos:</a:t>
            </a:r>
            <a:endParaRPr lang="pt-BR" altLang="pt-BR" dirty="0"/>
          </a:p>
          <a:p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711200" y="2249108"/>
            <a:ext cx="10871200" cy="3646170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dobro(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pt-BR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Declaração da Função</a:t>
            </a:r>
            <a:endParaRPr lang="pt-BR" sz="24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`Dobro de </a:t>
            </a:r>
            <a:r>
              <a:rPr lang="pt-BR" b="1" dirty="0">
                <a:latin typeface="Consolas" panose="020B0609020204030204" pitchFamily="49" charset="0"/>
              </a:rPr>
              <a:t>${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: </a:t>
            </a:r>
            <a:r>
              <a:rPr lang="pt-BR" b="1" dirty="0">
                <a:latin typeface="Consolas" panose="020B0609020204030204" pitchFamily="49" charset="0"/>
              </a:rPr>
              <a:t>${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b="1" dirty="0">
                <a:latin typeface="Consolas" panose="020B0609020204030204" pitchFamily="49" charset="0"/>
              </a:rPr>
              <a:t>*2}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endParaRPr lang="pt-BR" sz="1800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dobro(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  <a:r>
              <a:rPr lang="pt-BR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Chama a Função e passa o valor 3</a:t>
            </a:r>
            <a:endParaRPr lang="pt-BR" sz="2400" b="1" dirty="0">
              <a:solidFill>
                <a:srgbClr val="0000CC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</a:rPr>
              <a:t>var 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num</a:t>
            </a:r>
            <a:r>
              <a:rPr lang="pt-BR" b="1" dirty="0">
                <a:latin typeface="Consolas" panose="020B0609020204030204" pitchFamily="49" charset="0"/>
              </a:rPr>
              <a:t> = 5;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dobro(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num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b="1" dirty="0">
                <a:latin typeface="Consolas" panose="020B0609020204030204" pitchFamily="49" charset="0"/>
              </a:rPr>
              <a:t>; </a:t>
            </a:r>
            <a:r>
              <a:rPr lang="pt-BR" sz="2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Chama a Função e passa o valor da variável ‘num’</a:t>
            </a:r>
            <a:endParaRPr lang="pt-BR" sz="2200" b="1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endParaRPr lang="pt-BR" sz="2200" b="1" dirty="0">
              <a:solidFill>
                <a:srgbClr val="0000C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tângulo: Cantos Arredondados 5"/>
          <p:cNvSpPr/>
          <p:nvPr/>
        </p:nvSpPr>
        <p:spPr>
          <a:xfrm>
            <a:off x="711200" y="5002507"/>
            <a:ext cx="2648496" cy="4574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9" name="Texto explicativo retangular com cantos arredondados 2"/>
          <p:cNvSpPr/>
          <p:nvPr/>
        </p:nvSpPr>
        <p:spPr>
          <a:xfrm>
            <a:off x="2320524" y="6075768"/>
            <a:ext cx="3816424" cy="553534"/>
          </a:xfrm>
          <a:prstGeom prst="wedgeRoundRectCallout">
            <a:avLst>
              <a:gd name="adj1" fmla="val -37300"/>
              <a:gd name="adj2" fmla="val -15702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 do parâmetro “</a:t>
            </a:r>
            <a:r>
              <a:rPr lang="pt-BR" altLang="pt-BR" sz="2200" b="1" dirty="0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é </a:t>
            </a:r>
            <a:r>
              <a:rPr lang="pt-BR" altLang="pt-BR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altLang="pt-BR" sz="22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o explicativo retangular com cantos arredondados 2"/>
          <p:cNvSpPr/>
          <p:nvPr/>
        </p:nvSpPr>
        <p:spPr>
          <a:xfrm>
            <a:off x="3728680" y="1561873"/>
            <a:ext cx="2160240" cy="553534"/>
          </a:xfrm>
          <a:prstGeom prst="wedgeRoundRectCallout">
            <a:avLst>
              <a:gd name="adj1" fmla="val -35496"/>
              <a:gd name="adj2" fmla="val 10859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Parâmetro “</a:t>
            </a:r>
            <a:r>
              <a:rPr lang="pt-BR" altLang="pt-BR" sz="2200" b="1" dirty="0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pt-BR" altLang="pt-BR" sz="22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6" grpId="0" animBg="1"/>
      <p:bldP spid="6" grpId="1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11784" cy="990600"/>
          </a:xfrm>
        </p:spPr>
        <p:txBody>
          <a:bodyPr/>
          <a:lstStyle/>
          <a:p>
            <a:r>
              <a:rPr lang="pt-BR" sz="3800" dirty="0" err="1"/>
              <a:t>JavaScript</a:t>
            </a:r>
            <a:r>
              <a:rPr lang="pt-BR" sz="3800" dirty="0"/>
              <a:t> – Funções: Parâmetros e Argumentos</a:t>
            </a:r>
            <a:endParaRPr lang="pt-BR" altLang="pt-BR" sz="3800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r>
              <a:rPr lang="pt-BR" altLang="pt-BR" dirty="0"/>
              <a:t>Exemplos:</a:t>
            </a:r>
            <a:endParaRPr lang="pt-BR" altLang="pt-BR" dirty="0"/>
          </a:p>
          <a:p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711200" y="2249108"/>
            <a:ext cx="10871200" cy="41846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dobro(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pt-BR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Declaração da Função</a:t>
            </a:r>
            <a:endParaRPr lang="pt-BR" sz="24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`Dobro de </a:t>
            </a:r>
            <a:r>
              <a:rPr lang="pt-BR" b="1" dirty="0">
                <a:latin typeface="Consolas" panose="020B0609020204030204" pitchFamily="49" charset="0"/>
              </a:rPr>
              <a:t>${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: </a:t>
            </a:r>
            <a:r>
              <a:rPr lang="pt-BR" b="1" dirty="0">
                <a:latin typeface="Consolas" panose="020B0609020204030204" pitchFamily="49" charset="0"/>
              </a:rPr>
              <a:t>${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b="1" dirty="0">
                <a:latin typeface="Consolas" panose="020B0609020204030204" pitchFamily="49" charset="0"/>
              </a:rPr>
              <a:t>*2}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endParaRPr lang="pt-BR" sz="1800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dobro(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  <a:r>
              <a:rPr lang="pt-BR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Chama a Função e passa o valor 3</a:t>
            </a:r>
            <a:endParaRPr lang="pt-BR" sz="2400" b="1" dirty="0">
              <a:solidFill>
                <a:srgbClr val="0000CC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</a:rPr>
              <a:t>var 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num</a:t>
            </a:r>
            <a:r>
              <a:rPr lang="pt-BR" b="1" dirty="0">
                <a:latin typeface="Consolas" panose="020B0609020204030204" pitchFamily="49" charset="0"/>
              </a:rPr>
              <a:t> = 5;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dobro(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num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b="1" dirty="0">
                <a:latin typeface="Consolas" panose="020B0609020204030204" pitchFamily="49" charset="0"/>
              </a:rPr>
              <a:t>; </a:t>
            </a:r>
            <a:r>
              <a:rPr lang="pt-BR" sz="2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Chama a Função e passa o valor da variável ‘num’</a:t>
            </a:r>
            <a:endParaRPr lang="pt-BR" sz="2200" b="1" dirty="0">
              <a:solidFill>
                <a:srgbClr val="0000CC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</a:rPr>
              <a:t>var 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  <a:r>
              <a:rPr lang="pt-BR" b="1" dirty="0">
                <a:latin typeface="Consolas" panose="020B0609020204030204" pitchFamily="49" charset="0"/>
              </a:rPr>
              <a:t> = 2;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dobro(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  <a:r>
              <a:rPr lang="pt-BR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Chama a Função e passa o valor da variável ‘x’</a:t>
            </a:r>
            <a:endParaRPr lang="pt-BR" sz="2400" b="1" dirty="0">
              <a:solidFill>
                <a:srgbClr val="0000C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tângulo: Cantos Arredondados 5"/>
          <p:cNvSpPr/>
          <p:nvPr/>
        </p:nvSpPr>
        <p:spPr>
          <a:xfrm>
            <a:off x="711200" y="5951627"/>
            <a:ext cx="2288456" cy="4574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9" name="Texto explicativo retangular com cantos arredondados 2"/>
          <p:cNvSpPr/>
          <p:nvPr/>
        </p:nvSpPr>
        <p:spPr>
          <a:xfrm>
            <a:off x="3287688" y="5035706"/>
            <a:ext cx="3816424" cy="553534"/>
          </a:xfrm>
          <a:prstGeom prst="wedgeRoundRectCallout">
            <a:avLst>
              <a:gd name="adj1" fmla="val -56621"/>
              <a:gd name="adj2" fmla="val 12007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 do parâmetro “</a:t>
            </a:r>
            <a:r>
              <a:rPr lang="pt-BR" altLang="pt-BR" sz="2200" b="1" dirty="0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é </a:t>
            </a:r>
            <a:r>
              <a:rPr lang="pt-BR" altLang="pt-BR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BR" altLang="pt-BR" sz="22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o explicativo retangular com cantos arredondados 2"/>
          <p:cNvSpPr/>
          <p:nvPr/>
        </p:nvSpPr>
        <p:spPr>
          <a:xfrm>
            <a:off x="3728680" y="1561873"/>
            <a:ext cx="2160240" cy="553534"/>
          </a:xfrm>
          <a:prstGeom prst="wedgeRoundRectCallout">
            <a:avLst>
              <a:gd name="adj1" fmla="val -35496"/>
              <a:gd name="adj2" fmla="val 10859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Parâmetro “</a:t>
            </a:r>
            <a:r>
              <a:rPr lang="pt-BR" altLang="pt-BR" sz="2200" b="1" dirty="0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pt-BR" altLang="pt-BR" sz="22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6" grpId="0" animBg="1"/>
      <p:bldP spid="6" grpId="1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11784" cy="990600"/>
          </a:xfrm>
        </p:spPr>
        <p:txBody>
          <a:bodyPr/>
          <a:lstStyle/>
          <a:p>
            <a:r>
              <a:rPr lang="pt-BR" sz="3800" dirty="0" err="1"/>
              <a:t>JavaScript</a:t>
            </a:r>
            <a:r>
              <a:rPr lang="pt-BR" sz="3800" dirty="0"/>
              <a:t> – Funções: Parâmetros e Argumentos</a:t>
            </a:r>
            <a:endParaRPr lang="pt-BR" altLang="pt-BR" sz="3800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altLang="pt-BR" dirty="0"/>
              <a:t>Objetos do tipo </a:t>
            </a:r>
            <a:r>
              <a:rPr lang="pt-BR" altLang="pt-BR" i="1" dirty="0" err="1"/>
              <a:t>String</a:t>
            </a:r>
            <a:r>
              <a:rPr lang="pt-BR" altLang="pt-BR" dirty="0"/>
              <a:t>, </a:t>
            </a:r>
            <a:r>
              <a:rPr lang="pt-BR" altLang="pt-BR" i="1" dirty="0" err="1"/>
              <a:t>Number</a:t>
            </a:r>
            <a:r>
              <a:rPr lang="pt-BR" altLang="pt-BR" dirty="0"/>
              <a:t> e </a:t>
            </a:r>
            <a:r>
              <a:rPr lang="pt-BR" altLang="pt-BR" i="1" dirty="0" err="1"/>
              <a:t>Boolean</a:t>
            </a:r>
            <a:r>
              <a:rPr lang="pt-BR" altLang="pt-BR" dirty="0"/>
              <a:t> são passados para a função como valor, ou seja, é feita uma cópia do objeto. Exemplo:</a:t>
            </a:r>
            <a:endParaRPr lang="pt-BR" altLang="pt-BR" dirty="0"/>
          </a:p>
          <a:p>
            <a:pPr lvl="1">
              <a:spcBef>
                <a:spcPts val="0"/>
              </a:spcBef>
            </a:pPr>
            <a:r>
              <a:rPr lang="pt-BR" altLang="pt-BR" dirty="0"/>
              <a:t>Função para imprimir o dobro de um valor passado como parâmetro (por valor):</a:t>
            </a:r>
            <a:endParaRPr lang="pt-BR" altLang="pt-BR" dirty="0"/>
          </a:p>
          <a:p>
            <a:pPr>
              <a:spcBef>
                <a:spcPts val="0"/>
              </a:spcBef>
            </a:pPr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711200" y="3386488"/>
            <a:ext cx="10871200" cy="32918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dobro(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pt-BR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b="1" dirty="0">
                <a:latin typeface="Consolas" panose="020B0609020204030204" pitchFamily="49" charset="0"/>
              </a:rPr>
              <a:t> = 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pt-BR" b="1" dirty="0">
                <a:latin typeface="Consolas" panose="020B0609020204030204" pitchFamily="49" charset="0"/>
              </a:rPr>
              <a:t>* 2;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</a:rPr>
              <a:t>   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`Dobro é </a:t>
            </a:r>
            <a:r>
              <a:rPr lang="pt-BR" b="1" dirty="0">
                <a:latin typeface="Consolas" panose="020B0609020204030204" pitchFamily="49" charset="0"/>
              </a:rPr>
              <a:t>${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</a:rPr>
              <a:t>var 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  <a:r>
              <a:rPr lang="pt-BR" b="1" dirty="0">
                <a:latin typeface="Consolas" panose="020B0609020204030204" pitchFamily="49" charset="0"/>
              </a:rPr>
              <a:t> = 5;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`Valor de ‘x’ antes: </a:t>
            </a:r>
            <a:r>
              <a:rPr lang="pt-BR" b="1" dirty="0">
                <a:latin typeface="Consolas" panose="020B0609020204030204" pitchFamily="49" charset="0"/>
              </a:rPr>
              <a:t>${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dobro(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  <a:r>
              <a:rPr lang="pt-BR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Chama a Função e passa o valor da variável ‘x’</a:t>
            </a:r>
            <a:endParaRPr lang="pt-BR" sz="2800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`Valor de ‘x’ depois: </a:t>
            </a:r>
            <a:r>
              <a:rPr lang="pt-BR" b="1" dirty="0">
                <a:latin typeface="Consolas" panose="020B0609020204030204" pitchFamily="49" charset="0"/>
              </a:rPr>
              <a:t>${ 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x 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11784" cy="990600"/>
          </a:xfrm>
        </p:spPr>
        <p:txBody>
          <a:bodyPr/>
          <a:lstStyle/>
          <a:p>
            <a:r>
              <a:rPr lang="pt-BR" sz="3800" dirty="0" err="1"/>
              <a:t>JavaScript</a:t>
            </a:r>
            <a:r>
              <a:rPr lang="pt-BR" sz="3800" dirty="0"/>
              <a:t> – Funções: Parâmetros e Argumentos</a:t>
            </a:r>
            <a:endParaRPr lang="pt-BR" altLang="pt-BR" sz="3800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altLang="pt-BR" dirty="0"/>
              <a:t>Objetos do tipo </a:t>
            </a:r>
            <a:r>
              <a:rPr lang="pt-BR" altLang="pt-BR" i="1" dirty="0" err="1"/>
              <a:t>String</a:t>
            </a:r>
            <a:r>
              <a:rPr lang="pt-BR" altLang="pt-BR" dirty="0"/>
              <a:t>, </a:t>
            </a:r>
            <a:r>
              <a:rPr lang="pt-BR" altLang="pt-BR" i="1" dirty="0" err="1"/>
              <a:t>Number</a:t>
            </a:r>
            <a:r>
              <a:rPr lang="pt-BR" altLang="pt-BR" dirty="0"/>
              <a:t> e </a:t>
            </a:r>
            <a:r>
              <a:rPr lang="pt-BR" altLang="pt-BR" i="1" dirty="0" err="1"/>
              <a:t>Boolean</a:t>
            </a:r>
            <a:r>
              <a:rPr lang="pt-BR" altLang="pt-BR" dirty="0"/>
              <a:t> são passados para a função como valor, ou seja, é feita uma cópia do objeto. Exemplo:</a:t>
            </a:r>
            <a:endParaRPr lang="pt-BR" altLang="pt-BR" dirty="0"/>
          </a:p>
          <a:p>
            <a:pPr lvl="1">
              <a:spcBef>
                <a:spcPts val="0"/>
              </a:spcBef>
            </a:pPr>
            <a:r>
              <a:rPr lang="pt-BR" altLang="pt-BR" dirty="0"/>
              <a:t>Função para imprimir o dobro de um valor passado como parâmetro (por valor):</a:t>
            </a:r>
            <a:endParaRPr lang="pt-BR" altLang="pt-BR" dirty="0"/>
          </a:p>
          <a:p>
            <a:pPr>
              <a:spcBef>
                <a:spcPts val="0"/>
              </a:spcBef>
            </a:pPr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711200" y="3386488"/>
            <a:ext cx="10871200" cy="32918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dobro(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pt-BR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b="1" dirty="0">
                <a:latin typeface="Consolas" panose="020B0609020204030204" pitchFamily="49" charset="0"/>
              </a:rPr>
              <a:t> = 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pt-BR" b="1" dirty="0">
                <a:latin typeface="Consolas" panose="020B0609020204030204" pitchFamily="49" charset="0"/>
              </a:rPr>
              <a:t>* 2;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</a:rPr>
              <a:t>   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`Dobro é </a:t>
            </a:r>
            <a:r>
              <a:rPr lang="pt-BR" b="1" dirty="0">
                <a:latin typeface="Consolas" panose="020B0609020204030204" pitchFamily="49" charset="0"/>
              </a:rPr>
              <a:t>${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</a:rPr>
              <a:t>var 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  <a:r>
              <a:rPr lang="pt-BR" b="1" dirty="0">
                <a:latin typeface="Consolas" panose="020B0609020204030204" pitchFamily="49" charset="0"/>
              </a:rPr>
              <a:t> = 5;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`Valor de ‘x’ antes: </a:t>
            </a:r>
            <a:r>
              <a:rPr lang="pt-BR" b="1" dirty="0">
                <a:latin typeface="Consolas" panose="020B0609020204030204" pitchFamily="49" charset="0"/>
              </a:rPr>
              <a:t>${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dobro(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  <a:r>
              <a:rPr lang="pt-BR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Chama a Função e passa o valor da variável ‘x’</a:t>
            </a:r>
            <a:endParaRPr lang="pt-BR" sz="2800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`Valor de ‘x’ depois: </a:t>
            </a:r>
            <a:r>
              <a:rPr lang="pt-BR" b="1" dirty="0">
                <a:latin typeface="Consolas" panose="020B0609020204030204" pitchFamily="49" charset="0"/>
              </a:rPr>
              <a:t>${ 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x 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ângulo: Cantos Arredondados 10"/>
          <p:cNvSpPr/>
          <p:nvPr/>
        </p:nvSpPr>
        <p:spPr>
          <a:xfrm>
            <a:off x="711200" y="3803788"/>
            <a:ext cx="3136752" cy="4574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2" name="Texto explicativo retangular com cantos arredondados 2"/>
          <p:cNvSpPr/>
          <p:nvPr/>
        </p:nvSpPr>
        <p:spPr>
          <a:xfrm>
            <a:off x="4943872" y="2969188"/>
            <a:ext cx="6624736" cy="1075067"/>
          </a:xfrm>
          <a:prstGeom prst="wedgeRoundRectCallout">
            <a:avLst>
              <a:gd name="adj1" fmla="val -66194"/>
              <a:gd name="adj2" fmla="val 5148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Argumento “</a:t>
            </a:r>
            <a:r>
              <a:rPr lang="pt-BR" altLang="pt-BR" sz="2100" b="1" dirty="0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altLang="pt-BR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da função recebe o dobro do valor passado como parâmetro, mas não altera o valor da variável “</a:t>
            </a:r>
            <a:r>
              <a:rPr lang="pt-BR" altLang="pt-BR" sz="2100" b="1" dirty="0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altLang="pt-BR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declarada fora da função</a:t>
            </a:r>
            <a:endParaRPr lang="pt-BR" altLang="pt-BR" sz="21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: Cantos Arredondados 12"/>
          <p:cNvSpPr/>
          <p:nvPr/>
        </p:nvSpPr>
        <p:spPr>
          <a:xfrm>
            <a:off x="7824958" y="6251592"/>
            <a:ext cx="460492" cy="3780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4" name="Texto explicativo retangular com cantos arredondados 2"/>
          <p:cNvSpPr/>
          <p:nvPr/>
        </p:nvSpPr>
        <p:spPr>
          <a:xfrm>
            <a:off x="7680176" y="4174533"/>
            <a:ext cx="4248472" cy="1235993"/>
          </a:xfrm>
          <a:prstGeom prst="wedgeRoundRectCallout">
            <a:avLst>
              <a:gd name="adj1" fmla="val -37347"/>
              <a:gd name="adj2" fmla="val 11532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Mesmo após a função “</a:t>
            </a:r>
            <a:r>
              <a:rPr lang="pt-BR" altLang="pt-BR" sz="21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dobro(x)</a:t>
            </a:r>
            <a:r>
              <a:rPr lang="pt-BR" altLang="pt-BR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ser executada, a variável “</a:t>
            </a:r>
            <a:r>
              <a:rPr lang="pt-BR" altLang="pt-BR" sz="2100" b="1" dirty="0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altLang="pt-BR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declarada fora da função continua com o valor </a:t>
            </a:r>
            <a:r>
              <a:rPr lang="pt-BR" altLang="pt-BR" sz="21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altLang="pt-BR" sz="21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ldLvl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967768" cy="990600"/>
          </a:xfrm>
        </p:spPr>
        <p:txBody>
          <a:bodyPr/>
          <a:lstStyle/>
          <a:p>
            <a:r>
              <a:rPr lang="pt-BR" sz="3800" dirty="0" err="1"/>
              <a:t>JavaScript</a:t>
            </a:r>
            <a:r>
              <a:rPr lang="pt-BR" sz="3800" dirty="0"/>
              <a:t> – Escopo de Variáveis</a:t>
            </a:r>
            <a:endParaRPr lang="pt-BR" altLang="pt-BR" sz="3800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679736" cy="44958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altLang="pt-BR" dirty="0"/>
              <a:t>O escopo é a propriedade que determina onde uma variável pode ser utilizada / acessada dentro de um programa.</a:t>
            </a:r>
            <a:endParaRPr lang="pt-BR" altLang="pt-BR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altLang="pt-BR" dirty="0"/>
              <a:t>Em </a:t>
            </a:r>
            <a:r>
              <a:rPr lang="pt-BR" altLang="pt-BR" dirty="0" err="1"/>
              <a:t>JavaScript</a:t>
            </a:r>
            <a:r>
              <a:rPr lang="pt-BR" altLang="pt-BR" dirty="0"/>
              <a:t> existem 3 tipos de escopos:</a:t>
            </a:r>
            <a:endParaRPr lang="pt-BR" altLang="pt-BR" dirty="0"/>
          </a:p>
          <a:p>
            <a:pPr marL="881380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altLang="pt-BR" dirty="0"/>
              <a:t>Escopo global (variáveis globais)</a:t>
            </a:r>
            <a:endParaRPr lang="pt-BR" altLang="pt-BR" dirty="0"/>
          </a:p>
          <a:p>
            <a:pPr marL="881380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altLang="pt-BR" dirty="0"/>
              <a:t>Escopo local (variáveis locais)</a:t>
            </a:r>
            <a:endParaRPr lang="pt-BR" altLang="pt-BR" dirty="0"/>
          </a:p>
          <a:p>
            <a:pPr marL="881380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altLang="pt-BR" dirty="0"/>
              <a:t>Escopo de bloco (variáveis de bloco, que foi adicionado no ES6). </a:t>
            </a:r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967768" cy="990600"/>
          </a:xfrm>
        </p:spPr>
        <p:txBody>
          <a:bodyPr/>
          <a:lstStyle/>
          <a:p>
            <a:r>
              <a:rPr lang="pt-BR" sz="3800" dirty="0" err="1"/>
              <a:t>JavaScript</a:t>
            </a:r>
            <a:r>
              <a:rPr lang="pt-BR" sz="3800" dirty="0"/>
              <a:t> – Variáveis Globais, Locais e de Bloco</a:t>
            </a:r>
            <a:endParaRPr lang="pt-BR" altLang="pt-BR" sz="3800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679736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altLang="pt-BR" b="1" dirty="0">
                <a:solidFill>
                  <a:schemeClr val="accent1"/>
                </a:solidFill>
              </a:rPr>
              <a:t>Variável Global</a:t>
            </a:r>
            <a:endParaRPr lang="pt-BR" altLang="pt-BR" b="1" dirty="0">
              <a:solidFill>
                <a:schemeClr val="accent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pt-BR" dirty="0"/>
              <a:t>Acessível no escopo do arquivo </a:t>
            </a:r>
            <a:r>
              <a:rPr lang="pt-BR" altLang="pt-BR" dirty="0" err="1"/>
              <a:t>JavaScript</a:t>
            </a:r>
            <a:r>
              <a:rPr lang="pt-BR" altLang="pt-BR" dirty="0"/>
              <a:t>;</a:t>
            </a:r>
            <a:endParaRPr lang="pt-BR" altLang="pt-BR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pt-BR" dirty="0"/>
              <a:t>Todas funções do arquivo JS podem acessar uma variável global.</a:t>
            </a:r>
            <a:endParaRPr lang="pt-BR" altLang="pt-BR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pt-BR" dirty="0"/>
              <a:t>Deve ser declarada fora da função juntamente com a palavra-chave </a:t>
            </a:r>
            <a:r>
              <a:rPr lang="pt-BR" altLang="pt-BR" b="1" dirty="0">
                <a:solidFill>
                  <a:srgbClr val="CC0066"/>
                </a:solidFill>
                <a:latin typeface="Consolas" panose="020B0609020204030204" pitchFamily="49" charset="0"/>
              </a:rPr>
              <a:t>var</a:t>
            </a:r>
            <a:r>
              <a:rPr lang="pt-BR" altLang="pt-BR" dirty="0"/>
              <a:t> ou</a:t>
            </a:r>
            <a:r>
              <a:rPr lang="pt-BR" altLang="pt-BR" b="1" dirty="0">
                <a:solidFill>
                  <a:srgbClr val="CC0066"/>
                </a:solidFill>
                <a:latin typeface="Consolas" panose="020B0609020204030204" pitchFamily="49" charset="0"/>
              </a:rPr>
              <a:t> </a:t>
            </a:r>
            <a:r>
              <a:rPr lang="pt-BR" altLang="pt-BR" b="1" dirty="0" err="1">
                <a:solidFill>
                  <a:srgbClr val="CC0066"/>
                </a:solidFill>
                <a:latin typeface="Consolas" panose="020B0609020204030204" pitchFamily="49" charset="0"/>
              </a:rPr>
              <a:t>let</a:t>
            </a:r>
            <a:endParaRPr lang="pt-BR" altLang="pt-BR" b="1" dirty="0">
              <a:solidFill>
                <a:srgbClr val="CC0066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pt-BR" dirty="0"/>
              <a:t>Exemplo:</a:t>
            </a:r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816864" y="4149080"/>
            <a:ext cx="10558272" cy="24917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function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somar() {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`A soma é: </a:t>
            </a:r>
            <a:r>
              <a:rPr lang="pt-BR" b="1" dirty="0">
                <a:latin typeface="Consolas" panose="020B0609020204030204" pitchFamily="49" charset="0"/>
              </a:rPr>
              <a:t>${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n1 </a:t>
            </a:r>
            <a:r>
              <a:rPr lang="pt-BR" b="1" dirty="0">
                <a:latin typeface="Consolas" panose="020B0609020204030204" pitchFamily="49" charset="0"/>
              </a:rPr>
              <a:t>+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 n2 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</a:rPr>
              <a:t>var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n1</a:t>
            </a:r>
            <a:r>
              <a:rPr lang="pt-BR" b="1" dirty="0">
                <a:latin typeface="Consolas" panose="020B0609020204030204" pitchFamily="49" charset="0"/>
              </a:rPr>
              <a:t> = 5;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</a:rPr>
              <a:t>let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n2</a:t>
            </a:r>
            <a:r>
              <a:rPr lang="pt-BR" b="1" dirty="0">
                <a:latin typeface="Consolas" panose="020B0609020204030204" pitchFamily="49" charset="0"/>
              </a:rPr>
              <a:t> = 3;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somar()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  <a:r>
              <a:rPr lang="pt-BR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Chama a Função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" name="Retângulo: Cantos Arredondados 5"/>
          <p:cNvSpPr/>
          <p:nvPr/>
        </p:nvSpPr>
        <p:spPr>
          <a:xfrm>
            <a:off x="816610" y="5394960"/>
            <a:ext cx="3335020" cy="8102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7" name="Texto explicativo retangular com cantos arredondados 2"/>
          <p:cNvSpPr/>
          <p:nvPr/>
        </p:nvSpPr>
        <p:spPr>
          <a:xfrm>
            <a:off x="5021342" y="5153393"/>
            <a:ext cx="2558812" cy="810428"/>
          </a:xfrm>
          <a:prstGeom prst="wedgeRoundRectCallout">
            <a:avLst>
              <a:gd name="adj1" fmla="val -84592"/>
              <a:gd name="adj2" fmla="val 2902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Declaração de Variáveis Globais</a:t>
            </a:r>
            <a:endParaRPr lang="pt-BR" altLang="pt-BR" sz="21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967768" cy="990600"/>
          </a:xfrm>
        </p:spPr>
        <p:txBody>
          <a:bodyPr/>
          <a:lstStyle/>
          <a:p>
            <a:r>
              <a:rPr lang="pt-BR" sz="3800" dirty="0" err="1"/>
              <a:t>JavaScript</a:t>
            </a:r>
            <a:r>
              <a:rPr lang="pt-BR" sz="3800" dirty="0"/>
              <a:t> – Variáveis Globais, Locais e de Bloco</a:t>
            </a:r>
            <a:endParaRPr lang="pt-BR" altLang="pt-BR" sz="3800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679736" cy="4495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pt-BR" b="1" dirty="0">
                <a:solidFill>
                  <a:schemeClr val="accent1"/>
                </a:solidFill>
              </a:rPr>
              <a:t>Variável Local</a:t>
            </a:r>
            <a:endParaRPr lang="pt-BR" altLang="pt-BR" b="1" dirty="0">
              <a:solidFill>
                <a:schemeClr val="accent1"/>
              </a:solidFill>
            </a:endParaRP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pt-BR" dirty="0"/>
              <a:t>Acessível somente no escopo (corpo) da Função onde ela foi declarada, não sendo possível acessar esta variável fora da Função.</a:t>
            </a:r>
            <a:endParaRPr lang="pt-BR" altLang="pt-BR" dirty="0"/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pt-BR" dirty="0"/>
              <a:t>Deve ser declarada dentro da função juntamente com a palavra-chave </a:t>
            </a:r>
            <a:r>
              <a:rPr lang="pt-BR" altLang="pt-BR" b="1" dirty="0">
                <a:solidFill>
                  <a:srgbClr val="CC0066"/>
                </a:solidFill>
                <a:latin typeface="Consolas" panose="020B0609020204030204" pitchFamily="49" charset="0"/>
              </a:rPr>
              <a:t>var</a:t>
            </a:r>
            <a:r>
              <a:rPr lang="pt-BR" altLang="pt-BR" dirty="0"/>
              <a:t> ou</a:t>
            </a:r>
            <a:r>
              <a:rPr lang="pt-BR" altLang="pt-BR" b="1" dirty="0">
                <a:solidFill>
                  <a:srgbClr val="CC0066"/>
                </a:solidFill>
                <a:latin typeface="Consolas" panose="020B0609020204030204" pitchFamily="49" charset="0"/>
              </a:rPr>
              <a:t> </a:t>
            </a:r>
            <a:r>
              <a:rPr lang="pt-BR" altLang="pt-BR" b="1" dirty="0" err="1">
                <a:solidFill>
                  <a:srgbClr val="CC0066"/>
                </a:solidFill>
                <a:latin typeface="Consolas" panose="020B0609020204030204" pitchFamily="49" charset="0"/>
              </a:rPr>
              <a:t>let</a:t>
            </a:r>
            <a:r>
              <a:rPr lang="pt-BR" altLang="pt-BR" dirty="0"/>
              <a:t>, ou dentro de um bloco com </a:t>
            </a:r>
            <a:r>
              <a:rPr lang="pt-BR" altLang="pt-BR" b="1" dirty="0">
                <a:solidFill>
                  <a:srgbClr val="CC0066"/>
                </a:solidFill>
                <a:latin typeface="Consolas" panose="020B0609020204030204" pitchFamily="49" charset="0"/>
              </a:rPr>
              <a:t>var</a:t>
            </a:r>
            <a:r>
              <a:rPr lang="pt-BR" altLang="pt-BR" dirty="0"/>
              <a:t>. Exemplo:</a:t>
            </a:r>
            <a:endParaRPr lang="pt-BR" altLang="pt-BR" b="1" dirty="0">
              <a:solidFill>
                <a:srgbClr val="CC0066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816864" y="3597726"/>
            <a:ext cx="10558272" cy="31280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function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exibeMensagem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= 5; 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&gt;= 0){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tipoNum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`Positivo`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`O </a:t>
            </a:r>
            <a:r>
              <a:rPr lang="pt-BR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</a:rPr>
              <a:t>${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num 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 é </a:t>
            </a:r>
            <a:r>
              <a:rPr lang="pt-BR" b="1" dirty="0">
                <a:latin typeface="Consolas" panose="020B0609020204030204" pitchFamily="49" charset="0"/>
              </a:rPr>
              <a:t>${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tipoNum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latin typeface="Consolas" panose="020B0609020204030204" pitchFamily="49" charset="0"/>
              </a:rPr>
              <a:t>);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3230" indent="-33845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exibeMensagem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  <a:r>
              <a:rPr lang="pt-BR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Chama a Função</a:t>
            </a:r>
            <a:endParaRPr lang="pt-BR" b="1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967768" cy="990600"/>
          </a:xfrm>
        </p:spPr>
        <p:txBody>
          <a:bodyPr/>
          <a:lstStyle/>
          <a:p>
            <a:r>
              <a:rPr lang="pt-BR" sz="3800" dirty="0" err="1"/>
              <a:t>JavaScript</a:t>
            </a:r>
            <a:r>
              <a:rPr lang="pt-BR" sz="3800" dirty="0"/>
              <a:t> – Variáveis Globais, Locais e de Bloco</a:t>
            </a:r>
            <a:endParaRPr lang="pt-BR" altLang="pt-BR" sz="3800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679736" cy="4495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pt-BR" b="1" dirty="0">
                <a:solidFill>
                  <a:schemeClr val="accent1"/>
                </a:solidFill>
              </a:rPr>
              <a:t>Variável Local</a:t>
            </a:r>
            <a:endParaRPr lang="pt-BR" altLang="pt-BR" b="1" dirty="0">
              <a:solidFill>
                <a:schemeClr val="accent1"/>
              </a:solidFill>
            </a:endParaRP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pt-BR" dirty="0"/>
              <a:t>Acessível somente no escopo (corpo) da Função onde ela foi declarada, não sendo possível acessar esta variável fora da Função.</a:t>
            </a:r>
            <a:endParaRPr lang="pt-BR" altLang="pt-BR" dirty="0"/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pt-BR" dirty="0"/>
              <a:t>Deve ser declarada dentro da função juntamente com a palavra-chave </a:t>
            </a:r>
            <a:r>
              <a:rPr lang="pt-BR" altLang="pt-BR" b="1" dirty="0">
                <a:solidFill>
                  <a:srgbClr val="CC0066"/>
                </a:solidFill>
                <a:latin typeface="Consolas" panose="020B0609020204030204" pitchFamily="49" charset="0"/>
              </a:rPr>
              <a:t>var</a:t>
            </a:r>
            <a:r>
              <a:rPr lang="pt-BR" altLang="pt-BR" dirty="0"/>
              <a:t> ou</a:t>
            </a:r>
            <a:r>
              <a:rPr lang="pt-BR" altLang="pt-BR" b="1" dirty="0">
                <a:solidFill>
                  <a:srgbClr val="CC0066"/>
                </a:solidFill>
                <a:latin typeface="Consolas" panose="020B0609020204030204" pitchFamily="49" charset="0"/>
              </a:rPr>
              <a:t> </a:t>
            </a:r>
            <a:r>
              <a:rPr lang="pt-BR" altLang="pt-BR" b="1" dirty="0" err="1">
                <a:solidFill>
                  <a:srgbClr val="CC0066"/>
                </a:solidFill>
                <a:latin typeface="Consolas" panose="020B0609020204030204" pitchFamily="49" charset="0"/>
              </a:rPr>
              <a:t>let</a:t>
            </a:r>
            <a:r>
              <a:rPr lang="pt-BR" altLang="pt-BR" dirty="0"/>
              <a:t>, ou dentro de um bloco com </a:t>
            </a:r>
            <a:r>
              <a:rPr lang="pt-BR" altLang="pt-BR" b="1" dirty="0">
                <a:solidFill>
                  <a:srgbClr val="CC0066"/>
                </a:solidFill>
                <a:latin typeface="Consolas" panose="020B0609020204030204" pitchFamily="49" charset="0"/>
              </a:rPr>
              <a:t>var</a:t>
            </a:r>
            <a:r>
              <a:rPr lang="pt-BR" altLang="pt-BR" dirty="0"/>
              <a:t>. Exemplo:</a:t>
            </a:r>
            <a:endParaRPr lang="pt-BR" altLang="pt-BR" b="1" dirty="0">
              <a:solidFill>
                <a:srgbClr val="CC0066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816864" y="3597726"/>
            <a:ext cx="10558272" cy="31280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function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exibeMensagem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= 5; 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&gt;= 0){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tipoNum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`Positivo`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`O </a:t>
            </a:r>
            <a:r>
              <a:rPr lang="pt-BR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</a:rPr>
              <a:t>${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num 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 é </a:t>
            </a:r>
            <a:r>
              <a:rPr lang="pt-BR" b="1" dirty="0">
                <a:latin typeface="Consolas" panose="020B0609020204030204" pitchFamily="49" charset="0"/>
              </a:rPr>
              <a:t>${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tipoNum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latin typeface="Consolas" panose="020B0609020204030204" pitchFamily="49" charset="0"/>
              </a:rPr>
              <a:t>);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3230" indent="-33845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exibeMensagem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  <a:r>
              <a:rPr lang="pt-BR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Chama a Função</a:t>
            </a:r>
            <a:endParaRPr lang="pt-BR" b="1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tângulo: Cantos Arredondados 5"/>
          <p:cNvSpPr/>
          <p:nvPr/>
        </p:nvSpPr>
        <p:spPr>
          <a:xfrm>
            <a:off x="839450" y="4024218"/>
            <a:ext cx="6408712" cy="4158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7" name="Texto explicativo retangular com cantos arredondados 2"/>
          <p:cNvSpPr/>
          <p:nvPr/>
        </p:nvSpPr>
        <p:spPr>
          <a:xfrm>
            <a:off x="8544272" y="3848100"/>
            <a:ext cx="2642096" cy="990600"/>
          </a:xfrm>
          <a:prstGeom prst="wedgeRoundRectCallout">
            <a:avLst>
              <a:gd name="adj1" fmla="val -81609"/>
              <a:gd name="adj2" fmla="val 3380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duas variáveis possuem escopo Local</a:t>
            </a:r>
            <a:endParaRPr lang="pt-BR" altLang="pt-BR" sz="21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: Cantos Arredondados 7"/>
          <p:cNvSpPr/>
          <p:nvPr/>
        </p:nvSpPr>
        <p:spPr>
          <a:xfrm>
            <a:off x="839416" y="4756676"/>
            <a:ext cx="6408712" cy="4158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9" name="Chave direita 8"/>
          <p:cNvSpPr/>
          <p:nvPr/>
        </p:nvSpPr>
        <p:spPr>
          <a:xfrm>
            <a:off x="7248128" y="4204672"/>
            <a:ext cx="463580" cy="810428"/>
          </a:xfrm>
          <a:prstGeom prst="rightBrace">
            <a:avLst>
              <a:gd name="adj1" fmla="val 33232"/>
              <a:gd name="adj2" fmla="val 58862"/>
            </a:avLst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967768" cy="990600"/>
          </a:xfrm>
        </p:spPr>
        <p:txBody>
          <a:bodyPr/>
          <a:lstStyle/>
          <a:p>
            <a:r>
              <a:rPr lang="pt-BR" sz="3800" dirty="0" err="1"/>
              <a:t>JavaScript</a:t>
            </a:r>
            <a:r>
              <a:rPr lang="pt-BR" sz="3800" dirty="0"/>
              <a:t> – Variáveis Globais, Locais e de Bloco</a:t>
            </a:r>
            <a:endParaRPr lang="pt-BR" altLang="pt-BR" sz="3800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679736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altLang="pt-BR" b="1" dirty="0">
                <a:solidFill>
                  <a:schemeClr val="accent1"/>
                </a:solidFill>
              </a:rPr>
              <a:t>Variável de Bloco</a:t>
            </a:r>
            <a:endParaRPr lang="pt-BR" altLang="pt-BR" b="1" dirty="0">
              <a:solidFill>
                <a:schemeClr val="accent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pt-BR" dirty="0"/>
              <a:t>Acessível somente no escopo de um bloco de comandos.</a:t>
            </a:r>
            <a:endParaRPr lang="pt-BR" altLang="pt-BR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pt-BR" dirty="0"/>
              <a:t>Não é possível acessar uma variável de  bloco fora do seu escopo.</a:t>
            </a:r>
            <a:endParaRPr lang="pt-BR" altLang="pt-BR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pt-BR" b="1" dirty="0">
                <a:solidFill>
                  <a:schemeClr val="accent1"/>
                </a:solidFill>
              </a:rPr>
              <a:t>Declarada</a:t>
            </a:r>
            <a:r>
              <a:rPr lang="pt-BR" altLang="pt-BR" dirty="0">
                <a:solidFill>
                  <a:schemeClr val="accent1"/>
                </a:solidFill>
              </a:rPr>
              <a:t> </a:t>
            </a:r>
            <a:r>
              <a:rPr lang="pt-BR" altLang="pt-BR" b="1" dirty="0">
                <a:solidFill>
                  <a:schemeClr val="accent1"/>
                </a:solidFill>
              </a:rPr>
              <a:t>somente</a:t>
            </a:r>
            <a:r>
              <a:rPr lang="pt-BR" altLang="pt-BR" dirty="0">
                <a:solidFill>
                  <a:schemeClr val="accent1"/>
                </a:solidFill>
              </a:rPr>
              <a:t> </a:t>
            </a:r>
            <a:r>
              <a:rPr lang="pt-BR" altLang="pt-BR" dirty="0"/>
              <a:t>com da palavra-chave </a:t>
            </a:r>
            <a:r>
              <a:rPr lang="pt-BR" altLang="pt-BR" b="1" dirty="0">
                <a:solidFill>
                  <a:srgbClr val="CC0066"/>
                </a:solidFill>
                <a:latin typeface="Consolas" panose="020B0609020204030204" pitchFamily="49" charset="0"/>
              </a:rPr>
              <a:t>let</a:t>
            </a:r>
            <a:r>
              <a:rPr lang="pt-BR" altLang="pt-BR" dirty="0"/>
              <a:t>. Exemplo:</a:t>
            </a:r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816864" y="3356992"/>
            <a:ext cx="10558272" cy="32918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function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exibeMensagem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= 5; 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&gt;= 0){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tipoNum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`Positivo`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`O </a:t>
            </a:r>
            <a:r>
              <a:rPr lang="pt-BR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</a:rPr>
              <a:t>${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num 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 é </a:t>
            </a:r>
            <a:r>
              <a:rPr lang="pt-BR" b="1" dirty="0">
                <a:latin typeface="Consolas" panose="020B0609020204030204" pitchFamily="49" charset="0"/>
              </a:rPr>
              <a:t>${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tipoNum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latin typeface="Consolas" panose="020B0609020204030204" pitchFamily="49" charset="0"/>
              </a:rPr>
              <a:t>);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exibeMensagem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  <a:r>
              <a:rPr lang="pt-BR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Chama a Função</a:t>
            </a:r>
            <a:endParaRPr lang="pt-BR" b="1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(ou sub-rotinas) – 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dirty="0"/>
              <a:t>Uma </a:t>
            </a:r>
            <a:r>
              <a:rPr lang="pt-BR" b="1" dirty="0">
                <a:solidFill>
                  <a:schemeClr val="accent1"/>
                </a:solidFill>
              </a:rPr>
              <a:t>Função</a:t>
            </a:r>
            <a:r>
              <a:rPr lang="pt-BR" dirty="0"/>
              <a:t> é algo rotineiro. Uma </a:t>
            </a:r>
            <a:r>
              <a:rPr lang="pt-BR" b="1" dirty="0">
                <a:solidFill>
                  <a:schemeClr val="accent1"/>
                </a:solidFill>
              </a:rPr>
              <a:t>Rotina</a:t>
            </a:r>
            <a:r>
              <a:rPr lang="pt-BR" dirty="0"/>
              <a:t> é algo que se faz constantemente. </a:t>
            </a:r>
            <a:endParaRPr lang="pt-BR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solidFill>
                  <a:schemeClr val="accent1"/>
                </a:solidFill>
              </a:rPr>
              <a:t>Função</a:t>
            </a:r>
            <a:r>
              <a:rPr lang="pt-BR" dirty="0"/>
              <a:t> é uma </a:t>
            </a:r>
            <a:r>
              <a:rPr lang="pt-BR" b="1" dirty="0">
                <a:solidFill>
                  <a:schemeClr val="accent1"/>
                </a:solidFill>
              </a:rPr>
              <a:t>sequência </a:t>
            </a:r>
            <a:r>
              <a:rPr lang="pt-BR" dirty="0"/>
              <a:t>(bloco) </a:t>
            </a:r>
            <a:r>
              <a:rPr lang="pt-BR" b="1" dirty="0">
                <a:solidFill>
                  <a:schemeClr val="accent1"/>
                </a:solidFill>
              </a:rPr>
              <a:t>de instruções</a:t>
            </a:r>
            <a:r>
              <a:rPr lang="pt-BR" dirty="0"/>
              <a:t> (comandos) que realiza determinada funcionalidade/ou tarefas específicas.</a:t>
            </a:r>
            <a:endParaRPr lang="pt-BR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pt-BR" dirty="0"/>
              <a:t>O código é escrito uma vez, porém pode ser executado várias vezes</a:t>
            </a:r>
            <a:endParaRPr lang="pt-BR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pt-BR" dirty="0"/>
              <a:t>O programa fica menor e mais organizado quando é dividido em sub-rotinas.</a:t>
            </a:r>
            <a:endParaRPr lang="pt-BR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pt-BR" dirty="0"/>
              <a:t>Ao definir uma função, você especifica o nome e a sequência de instruções. </a:t>
            </a:r>
            <a:endParaRPr lang="pt-BR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pt-BR" dirty="0"/>
              <a:t>Depois, pode executar / utilizar (“chamar”) a função pelo nome que foi definida.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90357-B64D-4E4C-ADED-1648E2FB294E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967768" cy="990600"/>
          </a:xfrm>
        </p:spPr>
        <p:txBody>
          <a:bodyPr/>
          <a:lstStyle/>
          <a:p>
            <a:r>
              <a:rPr lang="pt-BR" sz="3800" dirty="0" err="1"/>
              <a:t>JavaScript</a:t>
            </a:r>
            <a:r>
              <a:rPr lang="pt-BR" sz="3800" dirty="0"/>
              <a:t> – Variáveis Globais, Locais e de Bloco</a:t>
            </a:r>
            <a:endParaRPr lang="pt-BR" altLang="pt-BR" sz="3800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679736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altLang="pt-BR" b="1" dirty="0">
                <a:solidFill>
                  <a:schemeClr val="accent1"/>
                </a:solidFill>
              </a:rPr>
              <a:t>Variável de Bloco</a:t>
            </a:r>
            <a:endParaRPr lang="pt-BR" altLang="pt-BR" b="1" dirty="0">
              <a:solidFill>
                <a:schemeClr val="accent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pt-BR" dirty="0"/>
              <a:t>Acessível somente no escopo de um bloco de comandos.</a:t>
            </a:r>
            <a:endParaRPr lang="pt-BR" altLang="pt-BR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pt-BR" dirty="0"/>
              <a:t>Não é possível acessar uma variável de  bloco fora do seu escopo.</a:t>
            </a:r>
            <a:endParaRPr lang="pt-BR" altLang="pt-BR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pt-BR" b="1" dirty="0">
                <a:solidFill>
                  <a:schemeClr val="accent1"/>
                </a:solidFill>
              </a:rPr>
              <a:t>Declarada</a:t>
            </a:r>
            <a:r>
              <a:rPr lang="pt-BR" altLang="pt-BR" dirty="0">
                <a:solidFill>
                  <a:schemeClr val="accent1"/>
                </a:solidFill>
              </a:rPr>
              <a:t> </a:t>
            </a:r>
            <a:r>
              <a:rPr lang="pt-BR" altLang="pt-BR" b="1" dirty="0">
                <a:solidFill>
                  <a:schemeClr val="accent1"/>
                </a:solidFill>
              </a:rPr>
              <a:t>somente</a:t>
            </a:r>
            <a:r>
              <a:rPr lang="pt-BR" altLang="pt-BR" dirty="0">
                <a:solidFill>
                  <a:schemeClr val="accent1"/>
                </a:solidFill>
              </a:rPr>
              <a:t> </a:t>
            </a:r>
            <a:r>
              <a:rPr lang="pt-BR" altLang="pt-BR" dirty="0"/>
              <a:t>com da palavra-chave </a:t>
            </a:r>
            <a:r>
              <a:rPr lang="pt-BR" altLang="pt-BR" b="1" dirty="0">
                <a:solidFill>
                  <a:srgbClr val="CC0066"/>
                </a:solidFill>
                <a:latin typeface="Consolas" panose="020B0609020204030204" pitchFamily="49" charset="0"/>
              </a:rPr>
              <a:t>let</a:t>
            </a:r>
            <a:r>
              <a:rPr lang="pt-BR" altLang="pt-BR" dirty="0"/>
              <a:t>. Exemplo:</a:t>
            </a:r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816864" y="3356992"/>
            <a:ext cx="10558272" cy="32918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function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exibeMensagem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= 5; 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&gt;= 0){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tipoNum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`Positivo`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`O </a:t>
            </a:r>
            <a:r>
              <a:rPr lang="pt-BR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</a:rPr>
              <a:t>${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num 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 é </a:t>
            </a:r>
            <a:r>
              <a:rPr lang="pt-BR" b="1" dirty="0">
                <a:latin typeface="Consolas" panose="020B0609020204030204" pitchFamily="49" charset="0"/>
              </a:rPr>
              <a:t>${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tipoNum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latin typeface="Consolas" panose="020B0609020204030204" pitchFamily="49" charset="0"/>
              </a:rPr>
              <a:t>);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exibeMensagem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  <a:r>
              <a:rPr lang="pt-BR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Chama a Função</a:t>
            </a:r>
            <a:endParaRPr lang="pt-BR" b="1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tângulo: Cantos Arredondados 5"/>
          <p:cNvSpPr/>
          <p:nvPr/>
        </p:nvSpPr>
        <p:spPr>
          <a:xfrm>
            <a:off x="7796103" y="5350987"/>
            <a:ext cx="1527934" cy="5032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7" name="Texto explicativo retangular com cantos arredondados 2"/>
          <p:cNvSpPr/>
          <p:nvPr/>
        </p:nvSpPr>
        <p:spPr>
          <a:xfrm>
            <a:off x="8574172" y="5952966"/>
            <a:ext cx="3384376" cy="704215"/>
          </a:xfrm>
          <a:prstGeom prst="wedgeRoundRectCallout">
            <a:avLst>
              <a:gd name="adj1" fmla="val -64121"/>
              <a:gd name="adj2" fmla="val -6151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</a:t>
            </a:r>
            <a:r>
              <a:rPr lang="pt-BR" altLang="pt-BR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pois esta variável não está mais acessível</a:t>
            </a:r>
            <a:endParaRPr lang="pt-BR" altLang="pt-BR" sz="21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: Cantos Arredondados 9"/>
          <p:cNvSpPr/>
          <p:nvPr/>
        </p:nvSpPr>
        <p:spPr>
          <a:xfrm>
            <a:off x="817245" y="3824605"/>
            <a:ext cx="5278755" cy="4159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1" name="Texto explicativo retangular com cantos arredondados 2"/>
          <p:cNvSpPr/>
          <p:nvPr/>
        </p:nvSpPr>
        <p:spPr>
          <a:xfrm>
            <a:off x="6744072" y="3445118"/>
            <a:ext cx="2304256" cy="503212"/>
          </a:xfrm>
          <a:prstGeom prst="wedgeRoundRectCallout">
            <a:avLst>
              <a:gd name="adj1" fmla="val -77504"/>
              <a:gd name="adj2" fmla="val 5573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Variável Local</a:t>
            </a:r>
            <a:endParaRPr lang="pt-BR" altLang="pt-BR" sz="21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: Cantos Arredondados 11"/>
          <p:cNvSpPr/>
          <p:nvPr/>
        </p:nvSpPr>
        <p:spPr>
          <a:xfrm>
            <a:off x="816610" y="4597400"/>
            <a:ext cx="6431280" cy="4159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4" name="Texto explicativo retangular com cantos arredondados 2"/>
          <p:cNvSpPr/>
          <p:nvPr/>
        </p:nvSpPr>
        <p:spPr>
          <a:xfrm>
            <a:off x="7896200" y="4267347"/>
            <a:ext cx="2642096" cy="503212"/>
          </a:xfrm>
          <a:prstGeom prst="wedgeRoundRectCallout">
            <a:avLst>
              <a:gd name="adj1" fmla="val -74520"/>
              <a:gd name="adj2" fmla="val 5260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Variável de Bloco</a:t>
            </a:r>
            <a:endParaRPr lang="pt-BR" altLang="pt-BR" sz="21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0" grpId="0" bldLvl="0" animBg="1"/>
      <p:bldP spid="11" grpId="0" animBg="1"/>
      <p:bldP spid="12" grpId="0" bldLvl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967768" cy="990600"/>
          </a:xfrm>
        </p:spPr>
        <p:txBody>
          <a:bodyPr/>
          <a:lstStyle/>
          <a:p>
            <a:r>
              <a:rPr lang="pt-BR" sz="3800" dirty="0" err="1"/>
              <a:t>JavaScript</a:t>
            </a:r>
            <a:r>
              <a:rPr lang="pt-BR" sz="3800" dirty="0"/>
              <a:t> – Variáveis Globais, Locais e de Bloco</a:t>
            </a:r>
            <a:endParaRPr lang="pt-BR" altLang="pt-BR" sz="3800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679736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altLang="pt-BR" b="1" dirty="0">
                <a:solidFill>
                  <a:schemeClr val="accent1"/>
                </a:solidFill>
              </a:rPr>
              <a:t>Variável de Bloco</a:t>
            </a:r>
            <a:endParaRPr lang="pt-BR" altLang="pt-BR" b="1" dirty="0">
              <a:solidFill>
                <a:schemeClr val="accent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pt-BR" dirty="0"/>
              <a:t>Acessível somente no escopo de um bloco de comandos.</a:t>
            </a:r>
            <a:endParaRPr lang="pt-BR" altLang="pt-BR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pt-BR" dirty="0"/>
              <a:t>Não é possível acessar uma variável de  bloco fora do seu escopo.</a:t>
            </a:r>
            <a:endParaRPr lang="pt-BR" altLang="pt-BR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pt-BR" b="1" dirty="0">
                <a:solidFill>
                  <a:schemeClr val="accent1"/>
                </a:solidFill>
              </a:rPr>
              <a:t>Declarada</a:t>
            </a:r>
            <a:r>
              <a:rPr lang="pt-BR" altLang="pt-BR" dirty="0">
                <a:solidFill>
                  <a:schemeClr val="accent1"/>
                </a:solidFill>
              </a:rPr>
              <a:t> </a:t>
            </a:r>
            <a:r>
              <a:rPr lang="pt-BR" altLang="pt-BR" b="1" dirty="0">
                <a:solidFill>
                  <a:schemeClr val="accent1"/>
                </a:solidFill>
              </a:rPr>
              <a:t>somente</a:t>
            </a:r>
            <a:r>
              <a:rPr lang="pt-BR" altLang="pt-BR" dirty="0">
                <a:solidFill>
                  <a:schemeClr val="accent1"/>
                </a:solidFill>
              </a:rPr>
              <a:t> </a:t>
            </a:r>
            <a:r>
              <a:rPr lang="pt-BR" altLang="pt-BR" dirty="0"/>
              <a:t>com da palavra-chave </a:t>
            </a:r>
            <a:r>
              <a:rPr lang="pt-BR" altLang="pt-BR" b="1" dirty="0">
                <a:solidFill>
                  <a:srgbClr val="CC0066"/>
                </a:solidFill>
                <a:latin typeface="Consolas" panose="020B0609020204030204" pitchFamily="49" charset="0"/>
              </a:rPr>
              <a:t>let</a:t>
            </a:r>
            <a:r>
              <a:rPr lang="pt-BR" altLang="pt-BR" dirty="0"/>
              <a:t>. Exemplo:</a:t>
            </a:r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816864" y="3356992"/>
            <a:ext cx="10558272" cy="32918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function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exibeMensagem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= 5; 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&gt;= 0){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tipoNum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`Positivo`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   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`O </a:t>
            </a:r>
            <a:r>
              <a:rPr lang="pt-BR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</a:rPr>
              <a:t>${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num 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 é </a:t>
            </a:r>
            <a:r>
              <a:rPr lang="pt-BR" b="1" dirty="0">
                <a:latin typeface="Consolas" panose="020B0609020204030204" pitchFamily="49" charset="0"/>
              </a:rPr>
              <a:t>${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tipoNum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latin typeface="Consolas" panose="020B0609020204030204" pitchFamily="49" charset="0"/>
              </a:rPr>
              <a:t>);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exibeMensagem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  <a:r>
              <a:rPr lang="pt-BR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Chama a Função</a:t>
            </a:r>
            <a:endParaRPr lang="pt-BR" b="1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967768" cy="990600"/>
          </a:xfrm>
        </p:spPr>
        <p:txBody>
          <a:bodyPr/>
          <a:lstStyle/>
          <a:p>
            <a:r>
              <a:rPr lang="pt-BR" sz="3800" dirty="0" err="1"/>
              <a:t>JavaScript</a:t>
            </a:r>
            <a:r>
              <a:rPr lang="pt-BR" sz="3800" dirty="0"/>
              <a:t> – Variáveis Globais, Locais e de Bloco</a:t>
            </a:r>
            <a:endParaRPr lang="pt-BR" altLang="pt-BR" sz="3800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679736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altLang="pt-BR" b="1" dirty="0">
                <a:solidFill>
                  <a:schemeClr val="accent1"/>
                </a:solidFill>
              </a:rPr>
              <a:t>Variável de Bloco</a:t>
            </a:r>
            <a:endParaRPr lang="pt-BR" altLang="pt-BR" b="1" dirty="0">
              <a:solidFill>
                <a:schemeClr val="accent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pt-BR" dirty="0"/>
              <a:t>Acessível somente no escopo de um bloco de comandos.</a:t>
            </a:r>
            <a:endParaRPr lang="pt-BR" altLang="pt-BR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pt-BR" dirty="0"/>
              <a:t>Não é possível acessar uma variável de  bloco fora do seu escopo.</a:t>
            </a:r>
            <a:endParaRPr lang="pt-BR" altLang="pt-BR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pt-BR" b="1" dirty="0">
                <a:solidFill>
                  <a:schemeClr val="accent1"/>
                </a:solidFill>
              </a:rPr>
              <a:t>Declarada</a:t>
            </a:r>
            <a:r>
              <a:rPr lang="pt-BR" altLang="pt-BR" dirty="0">
                <a:solidFill>
                  <a:schemeClr val="accent1"/>
                </a:solidFill>
              </a:rPr>
              <a:t> </a:t>
            </a:r>
            <a:r>
              <a:rPr lang="pt-BR" altLang="pt-BR" b="1" dirty="0">
                <a:solidFill>
                  <a:schemeClr val="accent1"/>
                </a:solidFill>
              </a:rPr>
              <a:t>somente</a:t>
            </a:r>
            <a:r>
              <a:rPr lang="pt-BR" altLang="pt-BR" dirty="0">
                <a:solidFill>
                  <a:schemeClr val="accent1"/>
                </a:solidFill>
              </a:rPr>
              <a:t> </a:t>
            </a:r>
            <a:r>
              <a:rPr lang="pt-BR" altLang="pt-BR" dirty="0"/>
              <a:t>com da palavra-chave </a:t>
            </a:r>
            <a:r>
              <a:rPr lang="pt-BR" altLang="pt-BR" b="1" dirty="0">
                <a:solidFill>
                  <a:srgbClr val="CC0066"/>
                </a:solidFill>
                <a:latin typeface="Consolas" panose="020B0609020204030204" pitchFamily="49" charset="0"/>
              </a:rPr>
              <a:t>let</a:t>
            </a:r>
            <a:r>
              <a:rPr lang="pt-BR" altLang="pt-BR" dirty="0"/>
              <a:t>. Exemplo:</a:t>
            </a:r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816864" y="3356992"/>
            <a:ext cx="10558272" cy="32918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function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exibeMensagem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= 5; 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&gt;= 0){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tipoNum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`Positivo`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   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`O </a:t>
            </a:r>
            <a:r>
              <a:rPr lang="pt-BR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</a:rPr>
              <a:t>${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num 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 é </a:t>
            </a:r>
            <a:r>
              <a:rPr lang="pt-BR" b="1" dirty="0">
                <a:latin typeface="Consolas" panose="020B0609020204030204" pitchFamily="49" charset="0"/>
              </a:rPr>
              <a:t>${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tipoNum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latin typeface="Consolas" panose="020B0609020204030204" pitchFamily="49" charset="0"/>
              </a:rPr>
              <a:t>);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exibeMensagem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  <a:r>
              <a:rPr lang="pt-BR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Chama a Função</a:t>
            </a:r>
            <a:endParaRPr lang="pt-BR" b="1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tângulo: Cantos Arredondados 5"/>
          <p:cNvSpPr/>
          <p:nvPr/>
        </p:nvSpPr>
        <p:spPr>
          <a:xfrm>
            <a:off x="8313747" y="4965878"/>
            <a:ext cx="1527934" cy="5032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8" name="Retângulo: Cantos Arredondados 7"/>
          <p:cNvSpPr/>
          <p:nvPr/>
        </p:nvSpPr>
        <p:spPr>
          <a:xfrm>
            <a:off x="815975" y="3824605"/>
            <a:ext cx="5280025" cy="4159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9" name="Texto explicativo retangular com cantos arredondados 2"/>
          <p:cNvSpPr/>
          <p:nvPr/>
        </p:nvSpPr>
        <p:spPr>
          <a:xfrm>
            <a:off x="6744072" y="3445118"/>
            <a:ext cx="2304256" cy="503212"/>
          </a:xfrm>
          <a:prstGeom prst="wedgeRoundRectCallout">
            <a:avLst>
              <a:gd name="adj1" fmla="val -77504"/>
              <a:gd name="adj2" fmla="val 5573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Variável Local</a:t>
            </a:r>
            <a:endParaRPr lang="pt-BR" altLang="pt-BR" sz="21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: Cantos Arredondados 9"/>
          <p:cNvSpPr/>
          <p:nvPr/>
        </p:nvSpPr>
        <p:spPr>
          <a:xfrm>
            <a:off x="816610" y="4597400"/>
            <a:ext cx="6431280" cy="4159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1" name="Texto explicativo retangular com cantos arredondados 2"/>
          <p:cNvSpPr/>
          <p:nvPr/>
        </p:nvSpPr>
        <p:spPr>
          <a:xfrm>
            <a:off x="7896200" y="4267347"/>
            <a:ext cx="2642096" cy="503212"/>
          </a:xfrm>
          <a:prstGeom prst="wedgeRoundRectCallout">
            <a:avLst>
              <a:gd name="adj1" fmla="val -74520"/>
              <a:gd name="adj2" fmla="val 5260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Variável de Bloco</a:t>
            </a:r>
            <a:endParaRPr lang="pt-BR" altLang="pt-BR" sz="21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o explicativo retangular com cantos arredondados 2"/>
          <p:cNvSpPr/>
          <p:nvPr/>
        </p:nvSpPr>
        <p:spPr>
          <a:xfrm>
            <a:off x="4799856" y="5980906"/>
            <a:ext cx="5040560" cy="704215"/>
          </a:xfrm>
          <a:prstGeom prst="wedgeRoundRectCallout">
            <a:avLst>
              <a:gd name="adj1" fmla="val 37153"/>
              <a:gd name="adj2" fmla="val -1241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1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pt-BR" altLang="pt-BR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pois esta variável está no mesmo escopo em que foi declarada</a:t>
            </a:r>
            <a:endParaRPr lang="pt-BR" altLang="pt-BR" sz="21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animBg="1"/>
      <p:bldP spid="10" grpId="0" bldLvl="0" animBg="1"/>
      <p:bldP spid="11" grpId="0" animBg="1"/>
      <p:bldP spid="12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967768" cy="990600"/>
          </a:xfrm>
        </p:spPr>
        <p:txBody>
          <a:bodyPr/>
          <a:lstStyle/>
          <a:p>
            <a:r>
              <a:rPr lang="pt-BR" sz="3800" dirty="0" err="1"/>
              <a:t>JavaScript</a:t>
            </a:r>
            <a:r>
              <a:rPr lang="pt-BR" sz="3800" dirty="0"/>
              <a:t> – Variáveis Globais, Locais e de Bloco</a:t>
            </a:r>
            <a:endParaRPr lang="pt-BR" altLang="pt-BR" sz="3800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679736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altLang="pt-BR" b="1" dirty="0">
                <a:solidFill>
                  <a:schemeClr val="accent1"/>
                </a:solidFill>
              </a:rPr>
              <a:t>Variável  “elevada/içada” (</a:t>
            </a:r>
            <a:r>
              <a:rPr lang="pt-BR" altLang="pt-BR" b="1" i="1" dirty="0" err="1">
                <a:solidFill>
                  <a:schemeClr val="accent1"/>
                </a:solidFill>
              </a:rPr>
              <a:t>hoisting</a:t>
            </a:r>
            <a:r>
              <a:rPr lang="pt-BR" altLang="pt-BR" b="1" dirty="0">
                <a:solidFill>
                  <a:schemeClr val="accent1"/>
                </a:solidFill>
              </a:rPr>
              <a:t>)</a:t>
            </a:r>
            <a:endParaRPr lang="pt-BR" altLang="pt-BR" b="1" dirty="0">
              <a:solidFill>
                <a:schemeClr val="accent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pt-BR" dirty="0"/>
              <a:t>Em JS é possível usar uma variável antes mesmo de declarará. Este conceito é chamado do “</a:t>
            </a:r>
            <a:r>
              <a:rPr lang="pt-BR" altLang="pt-BR" b="1" i="1" dirty="0" err="1">
                <a:solidFill>
                  <a:srgbClr val="0000CC"/>
                </a:solidFill>
              </a:rPr>
              <a:t>hoisting</a:t>
            </a:r>
            <a:r>
              <a:rPr lang="pt-BR" altLang="pt-BR" dirty="0"/>
              <a:t>”</a:t>
            </a:r>
            <a:endParaRPr lang="pt-BR" altLang="pt-BR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pt-BR" dirty="0"/>
              <a:t>Esse mecanismo “move” as variáveis para o topo do seu escopo antes da execução do código. Exemplo:</a:t>
            </a:r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816864" y="3773274"/>
            <a:ext cx="10558272" cy="2891790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function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somar() {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  mensagem = 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`A soma é:`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sym typeface="+mn-ea"/>
              </a:rPr>
              <a:t>`</a:t>
            </a:r>
            <a:r>
              <a:rPr lang="pt-BR" b="1" dirty="0">
                <a:latin typeface="Consolas" panose="020B0609020204030204" pitchFamily="49" charset="0"/>
              </a:rPr>
              <a:t>${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mensagem 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</a:rPr>
              <a:t>${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n1 </a:t>
            </a:r>
            <a:r>
              <a:rPr lang="pt-BR" b="1" dirty="0">
                <a:latin typeface="Consolas" panose="020B0609020204030204" pitchFamily="49" charset="0"/>
              </a:rPr>
              <a:t>+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 n2 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</a:rPr>
              <a:t>var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n1</a:t>
            </a:r>
            <a:r>
              <a:rPr lang="pt-BR" b="1" dirty="0">
                <a:latin typeface="Consolas" panose="020B0609020204030204" pitchFamily="49" charset="0"/>
              </a:rPr>
              <a:t> = 5,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n2</a:t>
            </a:r>
            <a:r>
              <a:rPr lang="pt-BR" b="1" dirty="0">
                <a:latin typeface="Consolas" panose="020B0609020204030204" pitchFamily="49" charset="0"/>
              </a:rPr>
              <a:t> = 3;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somar()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  <a:r>
              <a:rPr lang="pt-BR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Chama a Função</a:t>
            </a:r>
            <a:endParaRPr lang="pt-BR" b="1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</a:rPr>
              <a:t>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latin typeface="Consolas" panose="020B0609020204030204" pitchFamily="49" charset="0"/>
              </a:rPr>
              <a:t>${mensagem}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latin typeface="Consolas" panose="020B0609020204030204" pitchFamily="49" charset="0"/>
              </a:rPr>
              <a:t>);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6" name="Retângulo: Cantos Arredondados 5"/>
          <p:cNvSpPr/>
          <p:nvPr/>
        </p:nvSpPr>
        <p:spPr>
          <a:xfrm>
            <a:off x="815975" y="4232275"/>
            <a:ext cx="5640070" cy="4159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7" name="Texto explicativo retangular com cantos arredondados 2"/>
          <p:cNvSpPr/>
          <p:nvPr/>
        </p:nvSpPr>
        <p:spPr>
          <a:xfrm>
            <a:off x="7475428" y="3380766"/>
            <a:ext cx="3960440" cy="1051520"/>
          </a:xfrm>
          <a:prstGeom prst="wedgeRoundRectCallout">
            <a:avLst>
              <a:gd name="adj1" fmla="val -75350"/>
              <a:gd name="adj2" fmla="val 4848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variável “</a:t>
            </a:r>
            <a:r>
              <a:rPr lang="pt-BR" altLang="pt-BR" sz="21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</a:t>
            </a:r>
            <a:r>
              <a:rPr lang="pt-BR" altLang="pt-BR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é declarada implicitamente no início da função “</a:t>
            </a:r>
            <a:r>
              <a:rPr lang="pt-BR" altLang="pt-BR" sz="21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somar()</a:t>
            </a:r>
            <a:r>
              <a:rPr lang="pt-BR" altLang="pt-BR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pt-BR" altLang="pt-BR" sz="21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967768" cy="990600"/>
          </a:xfrm>
        </p:spPr>
        <p:txBody>
          <a:bodyPr/>
          <a:lstStyle/>
          <a:p>
            <a:r>
              <a:rPr lang="pt-BR" sz="3800" dirty="0" err="1"/>
              <a:t>JavaScript</a:t>
            </a:r>
            <a:r>
              <a:rPr lang="pt-BR" sz="3800" dirty="0"/>
              <a:t> – Variáveis Globais, Locais e de Bloco</a:t>
            </a:r>
            <a:endParaRPr lang="pt-BR" altLang="pt-BR" sz="3800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679736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altLang="pt-BR" b="1" dirty="0">
                <a:solidFill>
                  <a:schemeClr val="accent1"/>
                </a:solidFill>
              </a:rPr>
              <a:t>Variável  “elevada/içada” (</a:t>
            </a:r>
            <a:r>
              <a:rPr lang="pt-BR" altLang="pt-BR" b="1" i="1" dirty="0" err="1">
                <a:solidFill>
                  <a:schemeClr val="accent1"/>
                </a:solidFill>
              </a:rPr>
              <a:t>hoisting</a:t>
            </a:r>
            <a:r>
              <a:rPr lang="pt-BR" altLang="pt-BR" b="1" dirty="0">
                <a:solidFill>
                  <a:schemeClr val="accent1"/>
                </a:solidFill>
              </a:rPr>
              <a:t>)</a:t>
            </a:r>
            <a:endParaRPr lang="pt-BR" altLang="pt-BR" b="1" dirty="0">
              <a:solidFill>
                <a:schemeClr val="accent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pt-BR" dirty="0"/>
              <a:t>Em JS é possível usar uma variável antes mesmo de declarará. Este conceito é chamado do “</a:t>
            </a:r>
            <a:r>
              <a:rPr lang="pt-BR" altLang="pt-BR" b="1" i="1" dirty="0" err="1">
                <a:solidFill>
                  <a:srgbClr val="0000CC"/>
                </a:solidFill>
              </a:rPr>
              <a:t>hoisting</a:t>
            </a:r>
            <a:r>
              <a:rPr lang="pt-BR" altLang="pt-BR" dirty="0"/>
              <a:t>”</a:t>
            </a:r>
            <a:endParaRPr lang="pt-BR" altLang="pt-BR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pt-BR" dirty="0"/>
              <a:t>Esse mecanismo “move” as variáveis para o topo do seu escopo antes da execução do código. Exemplo:</a:t>
            </a:r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816864" y="3773274"/>
            <a:ext cx="10558272" cy="2891790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function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somar() {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  mensagem = 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`A soma é:`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sym typeface="+mn-ea"/>
              </a:rPr>
              <a:t>`</a:t>
            </a:r>
            <a:r>
              <a:rPr lang="pt-BR" b="1" dirty="0">
                <a:latin typeface="Consolas" panose="020B0609020204030204" pitchFamily="49" charset="0"/>
              </a:rPr>
              <a:t>${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mensagem 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</a:rPr>
              <a:t>${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n1 </a:t>
            </a:r>
            <a:r>
              <a:rPr lang="pt-BR" b="1" dirty="0">
                <a:latin typeface="Consolas" panose="020B0609020204030204" pitchFamily="49" charset="0"/>
              </a:rPr>
              <a:t>+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 n2 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sym typeface="+mn-ea"/>
              </a:rPr>
              <a:t>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sym typeface="+mn-ea"/>
              </a:rPr>
              <a:t>`</a:t>
            </a:r>
            <a:r>
              <a:rPr lang="pt-BR" b="1" dirty="0">
                <a:latin typeface="Consolas" panose="020B0609020204030204" pitchFamily="49" charset="0"/>
                <a:sym typeface="+mn-ea"/>
              </a:rPr>
              <a:t>${mensagem}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sym typeface="+mn-ea"/>
              </a:rPr>
              <a:t>`</a:t>
            </a:r>
            <a:r>
              <a:rPr lang="pt-BR" b="1" dirty="0">
                <a:latin typeface="Consolas" panose="020B0609020204030204" pitchFamily="49" charset="0"/>
                <a:sym typeface="+mn-ea"/>
              </a:rPr>
              <a:t>);</a:t>
            </a:r>
            <a:endParaRPr lang="pt-BR" b="1" dirty="0">
              <a:solidFill>
                <a:srgbClr val="CC0066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</a:rPr>
              <a:t>var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n1</a:t>
            </a:r>
            <a:r>
              <a:rPr lang="pt-BR" b="1" dirty="0">
                <a:latin typeface="Consolas" panose="020B0609020204030204" pitchFamily="49" charset="0"/>
              </a:rPr>
              <a:t> = 5,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n2</a:t>
            </a:r>
            <a:r>
              <a:rPr lang="pt-BR" b="1" dirty="0">
                <a:latin typeface="Consolas" panose="020B0609020204030204" pitchFamily="49" charset="0"/>
              </a:rPr>
              <a:t> = 3;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somar()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  <a:r>
              <a:rPr lang="pt-BR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Chama a Função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6" name="Retângulo: Cantos Arredondados 5"/>
          <p:cNvSpPr/>
          <p:nvPr/>
        </p:nvSpPr>
        <p:spPr>
          <a:xfrm>
            <a:off x="815975" y="5408295"/>
            <a:ext cx="5640070" cy="4159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3" name="Texto explicativo retangular com cantos arredondados 2"/>
          <p:cNvSpPr/>
          <p:nvPr/>
        </p:nvSpPr>
        <p:spPr>
          <a:xfrm>
            <a:off x="7369810" y="5340985"/>
            <a:ext cx="4399915" cy="1142365"/>
          </a:xfrm>
          <a:prstGeom prst="wedgeRoundRectCallout">
            <a:avLst>
              <a:gd name="adj1" fmla="val -70652"/>
              <a:gd name="adj2" fmla="val -2570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</a:t>
            </a:r>
            <a:r>
              <a:rPr lang="pt-BR" altLang="pt-BR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pois como a função ainda não foi chamada, a variável </a:t>
            </a:r>
            <a:r>
              <a:rPr lang="pt-BR" altLang="pt-BR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“</a:t>
            </a:r>
            <a:r>
              <a:rPr lang="pt-BR" altLang="pt-BR" sz="21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mensagem</a:t>
            </a:r>
            <a:r>
              <a:rPr lang="pt-BR" altLang="pt-BR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” </a:t>
            </a:r>
            <a:r>
              <a:rPr lang="pt-BR" altLang="pt-BR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foi decarada. </a:t>
            </a:r>
            <a:endParaRPr lang="pt-BR" altLang="pt-BR" sz="21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967768" cy="990600"/>
          </a:xfrm>
        </p:spPr>
        <p:txBody>
          <a:bodyPr/>
          <a:lstStyle/>
          <a:p>
            <a:r>
              <a:rPr lang="pt-BR" sz="3800" dirty="0" err="1"/>
              <a:t>JavaScript</a:t>
            </a:r>
            <a:r>
              <a:rPr lang="pt-BR" sz="3800" dirty="0"/>
              <a:t> – Constantes</a:t>
            </a:r>
            <a:endParaRPr lang="pt-BR" altLang="pt-BR" sz="3800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679736" cy="44958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pt-BR" altLang="pt-BR" dirty="0"/>
              <a:t>Ao declarar uma constante, </a:t>
            </a:r>
            <a:r>
              <a:rPr lang="pt-BR" altLang="pt-BR" b="1" dirty="0">
                <a:solidFill>
                  <a:srgbClr val="FF0000"/>
                </a:solidFill>
              </a:rPr>
              <a:t>obrigatoriamente</a:t>
            </a:r>
            <a:r>
              <a:rPr lang="pt-BR" altLang="pt-BR" dirty="0"/>
              <a:t> deve </a:t>
            </a:r>
            <a:r>
              <a:rPr lang="pt-BR" altLang="pt-BR" b="1" dirty="0">
                <a:solidFill>
                  <a:schemeClr val="accent1"/>
                </a:solidFill>
              </a:rPr>
              <a:t>definir um valor </a:t>
            </a:r>
            <a:r>
              <a:rPr lang="pt-BR" altLang="pt-BR" dirty="0"/>
              <a:t>para a mesma;</a:t>
            </a:r>
            <a:endParaRPr lang="pt-BR" altLang="pt-BR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pt-BR" altLang="pt-BR" b="1" dirty="0">
                <a:solidFill>
                  <a:schemeClr val="accent1"/>
                </a:solidFill>
              </a:rPr>
              <a:t>O valor </a:t>
            </a:r>
            <a:r>
              <a:rPr lang="pt-BR" altLang="pt-BR" dirty="0"/>
              <a:t>da constante </a:t>
            </a:r>
            <a:r>
              <a:rPr lang="pt-BR" altLang="pt-BR" b="1" dirty="0">
                <a:solidFill>
                  <a:srgbClr val="FF0000"/>
                </a:solidFill>
              </a:rPr>
              <a:t>não pode ser alterado</a:t>
            </a:r>
            <a:r>
              <a:rPr lang="pt-BR" altLang="pt-BR" dirty="0"/>
              <a:t>;</a:t>
            </a:r>
            <a:endParaRPr lang="pt-BR" altLang="pt-BR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pt-BR" altLang="pt-BR" b="1" dirty="0">
                <a:solidFill>
                  <a:schemeClr val="accent1"/>
                </a:solidFill>
              </a:rPr>
              <a:t>Acessível somente no bloco </a:t>
            </a:r>
            <a:r>
              <a:rPr lang="pt-BR" altLang="pt-BR" dirty="0"/>
              <a:t>em que foi declarada.</a:t>
            </a:r>
            <a:endParaRPr lang="pt-BR" altLang="pt-BR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pt-BR" altLang="pt-BR" b="1" dirty="0">
                <a:solidFill>
                  <a:schemeClr val="accent1"/>
                </a:solidFill>
              </a:rPr>
              <a:t>Declarada</a:t>
            </a:r>
            <a:r>
              <a:rPr lang="pt-BR" altLang="pt-BR" dirty="0">
                <a:solidFill>
                  <a:schemeClr val="accent1"/>
                </a:solidFill>
              </a:rPr>
              <a:t> </a:t>
            </a:r>
            <a:r>
              <a:rPr lang="pt-BR" altLang="pt-BR" dirty="0"/>
              <a:t>com da palavra-chave </a:t>
            </a:r>
            <a:r>
              <a:rPr lang="pt-BR" altLang="pt-BR" b="1" dirty="0">
                <a:solidFill>
                  <a:srgbClr val="CC0066"/>
                </a:solidFill>
                <a:latin typeface="Consolas" panose="020B0609020204030204" pitchFamily="49" charset="0"/>
              </a:rPr>
              <a:t>const</a:t>
            </a:r>
            <a:r>
              <a:rPr lang="pt-BR" altLang="pt-BR" dirty="0"/>
              <a:t>. Exemplo:</a:t>
            </a:r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816864" y="4122681"/>
            <a:ext cx="10558272" cy="2290179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idade = 18;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idade = 20;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6" name="Retângulo: Cantos Arredondados 5"/>
          <p:cNvSpPr/>
          <p:nvPr/>
        </p:nvSpPr>
        <p:spPr>
          <a:xfrm>
            <a:off x="815975" y="4289425"/>
            <a:ext cx="4212590" cy="5029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7" name="Texto explicativo retangular com cantos arredondados 2"/>
          <p:cNvSpPr/>
          <p:nvPr/>
        </p:nvSpPr>
        <p:spPr>
          <a:xfrm>
            <a:off x="6327775" y="4044315"/>
            <a:ext cx="4661535" cy="704215"/>
          </a:xfrm>
          <a:prstGeom prst="wedgeRoundRectCallout">
            <a:avLst>
              <a:gd name="adj1" fmla="val -77469"/>
              <a:gd name="adj2" fmla="val 1714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1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pt-BR" altLang="pt-BR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pois a constante foi declarada e foi atribuído um valor</a:t>
            </a:r>
            <a:endParaRPr lang="pt-BR" altLang="pt-BR" sz="21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o explicativo retangular com cantos arredondados 2"/>
          <p:cNvSpPr/>
          <p:nvPr/>
        </p:nvSpPr>
        <p:spPr>
          <a:xfrm>
            <a:off x="6327775" y="4900930"/>
            <a:ext cx="4661535" cy="704215"/>
          </a:xfrm>
          <a:prstGeom prst="wedgeRoundRectCallout">
            <a:avLst>
              <a:gd name="adj1" fmla="val -77184"/>
              <a:gd name="adj2" fmla="val 567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</a:t>
            </a:r>
            <a:r>
              <a:rPr lang="pt-BR" altLang="pt-BR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pois não é possível alterar o valor de uma constante</a:t>
            </a:r>
            <a:endParaRPr lang="pt-BR" altLang="pt-BR" sz="21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/>
          <p:cNvSpPr/>
          <p:nvPr/>
        </p:nvSpPr>
        <p:spPr>
          <a:xfrm>
            <a:off x="817245" y="5134610"/>
            <a:ext cx="4211320" cy="5029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0" name="Texto explicativo retangular com cantos arredondados 2"/>
          <p:cNvSpPr/>
          <p:nvPr/>
        </p:nvSpPr>
        <p:spPr>
          <a:xfrm>
            <a:off x="6327775" y="5780405"/>
            <a:ext cx="4661535" cy="704215"/>
          </a:xfrm>
          <a:prstGeom prst="wedgeRoundRectCallout">
            <a:avLst>
              <a:gd name="adj1" fmla="val -76879"/>
              <a:gd name="adj2" fmla="val 343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</a:t>
            </a:r>
            <a:r>
              <a:rPr lang="pt-BR" altLang="pt-BR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pois não foi atribuído um valor à constante</a:t>
            </a:r>
            <a:endParaRPr lang="pt-BR" altLang="pt-BR" sz="21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: Cantos Arredondados 10"/>
          <p:cNvSpPr/>
          <p:nvPr/>
        </p:nvSpPr>
        <p:spPr>
          <a:xfrm>
            <a:off x="815975" y="5941695"/>
            <a:ext cx="4212590" cy="5029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967768" cy="990600"/>
          </a:xfrm>
        </p:spPr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Funções: Retorno de valores</a:t>
            </a:r>
            <a:endParaRPr lang="pt-BR" alt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altLang="pt-BR" dirty="0"/>
              <a:t>O comando “</a:t>
            </a:r>
            <a:r>
              <a:rPr lang="pt-BR" altLang="pt-BR" b="1" i="1" dirty="0" err="1">
                <a:solidFill>
                  <a:srgbClr val="CC0066"/>
                </a:solidFill>
              </a:rPr>
              <a:t>return</a:t>
            </a:r>
            <a:r>
              <a:rPr lang="pt-BR" altLang="pt-BR" dirty="0"/>
              <a:t>” é usado para retornar um valor de uma função e encerrá-la. </a:t>
            </a:r>
            <a:endParaRPr lang="pt-BR" altLang="pt-BR" dirty="0"/>
          </a:p>
          <a:p>
            <a:pPr lvl="1">
              <a:spcBef>
                <a:spcPts val="0"/>
              </a:spcBef>
            </a:pPr>
            <a:r>
              <a:rPr lang="pt-BR" altLang="pt-BR" dirty="0"/>
              <a:t>Caso não seja declarado um valor de retorno, a função retorna o valor “</a:t>
            </a:r>
            <a:r>
              <a:rPr lang="pt-BR" altLang="pt-BR" b="1" i="1" dirty="0" err="1"/>
              <a:t>undefined</a:t>
            </a:r>
            <a:r>
              <a:rPr lang="pt-BR" altLang="pt-BR" dirty="0"/>
              <a:t>” (que significa indefinido, sem valor). Exemplo:</a:t>
            </a:r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911424" y="3395346"/>
            <a:ext cx="10153128" cy="3261360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function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quadrado(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pt-BR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    </a:t>
            </a:r>
            <a:r>
              <a:rPr lang="pt-BR" b="1" dirty="0" err="1">
                <a:latin typeface="Consolas" panose="020B0609020204030204" pitchFamily="49" charset="0"/>
                <a:sym typeface="+mn-ea"/>
              </a:rPr>
              <a:t>let</a:t>
            </a:r>
            <a:r>
              <a:rPr lang="pt-BR" b="1" dirty="0">
                <a:latin typeface="Consolas" panose="020B0609020204030204" pitchFamily="49" charset="0"/>
                <a:sym typeface="+mn-ea"/>
              </a:rPr>
              <a:t> </a:t>
            </a:r>
            <a:r>
              <a:rPr lang="pt-BR" b="1" dirty="0">
                <a:latin typeface="Consolas" panose="020B0609020204030204" pitchFamily="49" charset="0"/>
              </a:rPr>
              <a:t>q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n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  <a:endParaRPr lang="pt-BR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</a:rPr>
              <a:t>q;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b="1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</a:rPr>
              <a:t>var </a:t>
            </a:r>
            <a:r>
              <a:rPr lang="pt-BR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quad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quadrado(5)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`O quadrado é: ${</a:t>
            </a:r>
            <a:r>
              <a:rPr lang="pt-BR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quad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}`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  <a:endParaRPr lang="pt-BR" b="1" dirty="0">
              <a:solidFill>
                <a:srgbClr val="0000CC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967768" cy="990600"/>
          </a:xfrm>
        </p:spPr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Funções: Retorno de valores</a:t>
            </a:r>
            <a:endParaRPr lang="pt-BR" alt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altLang="pt-BR" dirty="0"/>
              <a:t>O comando “</a:t>
            </a:r>
            <a:r>
              <a:rPr lang="pt-BR" altLang="pt-BR" b="1" i="1" dirty="0" err="1">
                <a:solidFill>
                  <a:srgbClr val="CC0066"/>
                </a:solidFill>
              </a:rPr>
              <a:t>return</a:t>
            </a:r>
            <a:r>
              <a:rPr lang="pt-BR" altLang="pt-BR" dirty="0"/>
              <a:t>” é usado para retornar um valor de uma função e encerrá-la. </a:t>
            </a:r>
            <a:endParaRPr lang="pt-BR" altLang="pt-BR" dirty="0"/>
          </a:p>
          <a:p>
            <a:pPr lvl="1">
              <a:spcBef>
                <a:spcPts val="0"/>
              </a:spcBef>
            </a:pPr>
            <a:r>
              <a:rPr lang="pt-BR" altLang="pt-BR" dirty="0"/>
              <a:t>Caso não seja declarado um valor de retorno, a função retorna o valor “</a:t>
            </a:r>
            <a:r>
              <a:rPr lang="pt-BR" altLang="pt-BR" b="1" i="1" dirty="0" err="1"/>
              <a:t>undefined</a:t>
            </a:r>
            <a:r>
              <a:rPr lang="pt-BR" altLang="pt-BR" dirty="0"/>
              <a:t>” (que significa indefinido, sem valor). Exemplo:</a:t>
            </a:r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911424" y="3395346"/>
            <a:ext cx="10153128" cy="3261360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function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quadrado(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n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 {</a:t>
            </a:r>
            <a:endParaRPr lang="pt-BR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sym typeface="+mn-ea"/>
              </a:rPr>
              <a:t>    </a:t>
            </a:r>
            <a:r>
              <a:rPr lang="pt-BR" b="1" dirty="0" err="1">
                <a:latin typeface="Consolas" panose="020B0609020204030204" pitchFamily="49" charset="0"/>
                <a:sym typeface="+mn-ea"/>
              </a:rPr>
              <a:t>let</a:t>
            </a:r>
            <a:r>
              <a:rPr lang="pt-BR" b="1" dirty="0">
                <a:latin typeface="Consolas" panose="020B0609020204030204" pitchFamily="49" charset="0"/>
                <a:sym typeface="+mn-ea"/>
              </a:rPr>
              <a:t> q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 =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sym typeface="+mn-ea"/>
              </a:rPr>
              <a:t>n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*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n</a:t>
            </a:r>
            <a:r>
              <a:rPr lang="pt-BR" b="1" dirty="0">
                <a:latin typeface="Consolas" panose="020B0609020204030204" pitchFamily="49" charset="0"/>
                <a:sym typeface="+mn-ea"/>
              </a:rPr>
              <a:t>;</a:t>
            </a:r>
            <a:endParaRPr lang="pt-BR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    </a:t>
            </a: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 </a:t>
            </a:r>
            <a:r>
              <a:rPr lang="pt-BR" b="1" dirty="0">
                <a:latin typeface="Consolas" panose="020B0609020204030204" pitchFamily="49" charset="0"/>
                <a:sym typeface="+mn-ea"/>
              </a:rPr>
              <a:t>q;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}</a:t>
            </a:r>
            <a:endParaRPr lang="pt-BR" b="1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</a:rPr>
              <a:t>var </a:t>
            </a:r>
            <a:r>
              <a:rPr lang="pt-BR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quad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quadrado(5)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`O quadrado é: ${</a:t>
            </a:r>
            <a:r>
              <a:rPr lang="pt-BR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quad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}`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  <a:endParaRPr lang="pt-BR" b="1" dirty="0">
              <a:solidFill>
                <a:srgbClr val="0000CC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567608" y="4905018"/>
            <a:ext cx="882025" cy="792380"/>
          </a:xfrm>
          <a:prstGeom prst="straightConnector1">
            <a:avLst/>
          </a:prstGeom>
          <a:ln w="508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 flipV="1">
            <a:off x="4799856" y="3848100"/>
            <a:ext cx="350457" cy="1849299"/>
          </a:xfrm>
          <a:prstGeom prst="straightConnector1">
            <a:avLst/>
          </a:prstGeom>
          <a:ln w="508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967768" cy="990600"/>
          </a:xfrm>
        </p:spPr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Funções: Retorno de valores</a:t>
            </a:r>
            <a:endParaRPr lang="pt-BR" alt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altLang="pt-BR" dirty="0"/>
              <a:t>O comando “</a:t>
            </a:r>
            <a:r>
              <a:rPr lang="pt-BR" altLang="pt-BR" b="1" i="1" dirty="0" err="1">
                <a:solidFill>
                  <a:srgbClr val="CC0066"/>
                </a:solidFill>
              </a:rPr>
              <a:t>return</a:t>
            </a:r>
            <a:r>
              <a:rPr lang="pt-BR" altLang="pt-BR" dirty="0"/>
              <a:t>” é usado para retornar um valor de uma função e encerrá-la. </a:t>
            </a:r>
            <a:endParaRPr lang="pt-BR" altLang="pt-BR" dirty="0"/>
          </a:p>
          <a:p>
            <a:pPr lvl="1">
              <a:spcBef>
                <a:spcPts val="0"/>
              </a:spcBef>
            </a:pPr>
            <a:r>
              <a:rPr lang="pt-BR" altLang="pt-BR" dirty="0"/>
              <a:t>Caso não seja declarado um valor de retorno, a função retorna o valor “</a:t>
            </a:r>
            <a:r>
              <a:rPr lang="pt-BR" altLang="pt-BR" b="1" i="1" dirty="0" err="1"/>
              <a:t>undefined</a:t>
            </a:r>
            <a:r>
              <a:rPr lang="pt-BR" altLang="pt-BR" dirty="0"/>
              <a:t>” (que significa indefinido, sem valor). Exemplo:</a:t>
            </a:r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911424" y="3395346"/>
            <a:ext cx="10153128" cy="3261360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function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quadrado(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n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 {</a:t>
            </a:r>
            <a:endParaRPr lang="pt-BR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sym typeface="+mn-ea"/>
              </a:rPr>
              <a:t>    </a:t>
            </a:r>
            <a:r>
              <a:rPr lang="pt-BR" b="1" dirty="0" err="1">
                <a:latin typeface="Consolas" panose="020B0609020204030204" pitchFamily="49" charset="0"/>
                <a:sym typeface="+mn-ea"/>
              </a:rPr>
              <a:t>let</a:t>
            </a:r>
            <a:r>
              <a:rPr lang="pt-BR" b="1" dirty="0">
                <a:latin typeface="Consolas" panose="020B0609020204030204" pitchFamily="49" charset="0"/>
                <a:sym typeface="+mn-ea"/>
              </a:rPr>
              <a:t> q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 =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sym typeface="+mn-ea"/>
              </a:rPr>
              <a:t>n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*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n</a:t>
            </a:r>
            <a:r>
              <a:rPr lang="pt-BR" b="1" dirty="0">
                <a:latin typeface="Consolas" panose="020B0609020204030204" pitchFamily="49" charset="0"/>
                <a:sym typeface="+mn-ea"/>
              </a:rPr>
              <a:t>;</a:t>
            </a:r>
            <a:endParaRPr lang="pt-BR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    </a:t>
            </a: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 </a:t>
            </a:r>
            <a:r>
              <a:rPr lang="pt-BR" b="1" dirty="0">
                <a:latin typeface="Consolas" panose="020B0609020204030204" pitchFamily="49" charset="0"/>
                <a:sym typeface="+mn-ea"/>
              </a:rPr>
              <a:t>q;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}</a:t>
            </a:r>
            <a:endParaRPr lang="pt-BR" b="1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</a:rPr>
              <a:t>var </a:t>
            </a:r>
            <a:r>
              <a:rPr lang="pt-BR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quad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quadrado(5)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`O quadrado é: ${</a:t>
            </a:r>
            <a:r>
              <a:rPr lang="pt-BR" b="1" dirty="0" err="1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quad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}`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  <a:endParaRPr lang="pt-BR" b="1" dirty="0">
              <a:solidFill>
                <a:srgbClr val="0000CC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567608" y="4905018"/>
            <a:ext cx="882025" cy="792380"/>
          </a:xfrm>
          <a:prstGeom prst="straightConnector1">
            <a:avLst/>
          </a:prstGeom>
          <a:ln w="508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 flipV="1">
            <a:off x="4799856" y="3848100"/>
            <a:ext cx="350457" cy="1849299"/>
          </a:xfrm>
          <a:prstGeom prst="straightConnector1">
            <a:avLst/>
          </a:prstGeom>
          <a:ln w="508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: Cantos Arredondados 7"/>
          <p:cNvSpPr/>
          <p:nvPr/>
        </p:nvSpPr>
        <p:spPr>
          <a:xfrm>
            <a:off x="911424" y="4489581"/>
            <a:ext cx="3672408" cy="5650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9" name="Retângulo: Cantos Arredondados 8"/>
          <p:cNvSpPr/>
          <p:nvPr/>
        </p:nvSpPr>
        <p:spPr>
          <a:xfrm>
            <a:off x="911225" y="5547995"/>
            <a:ext cx="5110480" cy="5651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0" name="Texto explicativo retangular com cantos arredondados 2"/>
          <p:cNvSpPr/>
          <p:nvPr/>
        </p:nvSpPr>
        <p:spPr>
          <a:xfrm>
            <a:off x="6787872" y="5209025"/>
            <a:ext cx="4994752" cy="834551"/>
          </a:xfrm>
          <a:prstGeom prst="wedgeRoundRectCallout">
            <a:avLst>
              <a:gd name="adj1" fmla="val -65428"/>
              <a:gd name="adj2" fmla="val 2538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variável “</a:t>
            </a:r>
            <a:r>
              <a:rPr lang="pt-BR" altLang="pt-BR" sz="2200" b="1" i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quad</a:t>
            </a:r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recebe o valor retornado da função “</a:t>
            </a:r>
            <a:r>
              <a:rPr lang="pt-BR" altLang="pt-BR" sz="22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quadrado(n)</a:t>
            </a:r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pt-BR" altLang="pt-BR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o explicativo retangular com cantos arredondados 2"/>
          <p:cNvSpPr/>
          <p:nvPr/>
        </p:nvSpPr>
        <p:spPr>
          <a:xfrm>
            <a:off x="6021544" y="4064130"/>
            <a:ext cx="4176464" cy="834551"/>
          </a:xfrm>
          <a:prstGeom prst="wedgeRoundRectCallout">
            <a:avLst>
              <a:gd name="adj1" fmla="val -83955"/>
              <a:gd name="adj2" fmla="val 3026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Retorna o valor armazenado na variável  “</a:t>
            </a:r>
            <a:r>
              <a:rPr lang="pt-BR" altLang="pt-BR" sz="22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pt-BR" altLang="pt-BR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ldLvl="0" animBg="1"/>
      <p:bldP spid="10" grpId="0" bldLvl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967768" cy="990600"/>
          </a:xfrm>
        </p:spPr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Funções: Parâmetros Opcionais</a:t>
            </a:r>
            <a:endParaRPr lang="pt-BR" alt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967768" cy="4495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altLang="pt-BR" dirty="0"/>
              <a:t>É um parâmetro que </a:t>
            </a:r>
            <a:r>
              <a:rPr lang="pt-BR" altLang="pt-BR" b="1" dirty="0">
                <a:solidFill>
                  <a:schemeClr val="accent1"/>
                </a:solidFill>
              </a:rPr>
              <a:t>pode ser omitido </a:t>
            </a:r>
            <a:r>
              <a:rPr lang="pt-BR" altLang="pt-BR" dirty="0"/>
              <a:t>na chamada da função.</a:t>
            </a:r>
            <a:endParaRPr lang="pt-BR" altLang="pt-BR" dirty="0"/>
          </a:p>
          <a:p>
            <a:pPr lvl="1">
              <a:spcBef>
                <a:spcPts val="0"/>
              </a:spcBef>
            </a:pPr>
            <a:r>
              <a:rPr lang="pt-BR" altLang="pt-BR" dirty="0"/>
              <a:t>É necessário definir um </a:t>
            </a:r>
            <a:r>
              <a:rPr lang="pt-BR" altLang="pt-BR" b="1" dirty="0">
                <a:solidFill>
                  <a:schemeClr val="accent1"/>
                </a:solidFill>
              </a:rPr>
              <a:t>valor padrão </a:t>
            </a:r>
            <a:r>
              <a:rPr lang="pt-BR" altLang="pt-BR" dirty="0"/>
              <a:t>para os </a:t>
            </a:r>
            <a:r>
              <a:rPr lang="pt-BR" altLang="pt-BR" b="1" dirty="0">
                <a:solidFill>
                  <a:schemeClr val="accent1"/>
                </a:solidFill>
              </a:rPr>
              <a:t>parâmetros opcionais</a:t>
            </a:r>
            <a:r>
              <a:rPr lang="pt-BR" altLang="pt-BR" dirty="0"/>
              <a:t>. </a:t>
            </a:r>
            <a:endParaRPr lang="pt-BR" altLang="pt-BR" dirty="0"/>
          </a:p>
          <a:p>
            <a:pPr lvl="2">
              <a:spcBef>
                <a:spcPts val="0"/>
              </a:spcBef>
            </a:pPr>
            <a:r>
              <a:rPr lang="pt-BR" altLang="pt-BR" dirty="0"/>
              <a:t>Quando </a:t>
            </a:r>
            <a:r>
              <a:rPr lang="pt-BR" altLang="pt-BR" b="1" dirty="0">
                <a:solidFill>
                  <a:schemeClr val="accent1"/>
                </a:solidFill>
              </a:rPr>
              <a:t>o argumento é omitido </a:t>
            </a:r>
            <a:r>
              <a:rPr lang="pt-BR" altLang="pt-BR" dirty="0"/>
              <a:t>na chamada da função, </a:t>
            </a:r>
            <a:r>
              <a:rPr lang="pt-BR" altLang="pt-BR" b="1" dirty="0">
                <a:solidFill>
                  <a:schemeClr val="accent1"/>
                </a:solidFill>
              </a:rPr>
              <a:t>o parâmetro </a:t>
            </a:r>
            <a:r>
              <a:rPr lang="pt-BR" altLang="pt-BR" dirty="0"/>
              <a:t>deste argumento </a:t>
            </a:r>
            <a:r>
              <a:rPr lang="pt-BR" altLang="pt-BR" b="1" dirty="0">
                <a:solidFill>
                  <a:schemeClr val="accent1"/>
                </a:solidFill>
              </a:rPr>
              <a:t>recebe o valor padrão </a:t>
            </a:r>
            <a:r>
              <a:rPr lang="pt-BR" altLang="pt-BR" dirty="0"/>
              <a:t>definido previamente. Exemplo:</a:t>
            </a:r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911424" y="3395346"/>
            <a:ext cx="10153128" cy="3261360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function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calculaJuros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valor, 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taxa=10 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pt-BR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    </a:t>
            </a:r>
            <a:r>
              <a:rPr lang="pt-BR" b="1" dirty="0">
                <a:latin typeface="Consolas" panose="020B0609020204030204" pitchFamily="49" charset="0"/>
              </a:rPr>
              <a:t>var juros = 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taxa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) / 100;</a:t>
            </a:r>
            <a:endParaRPr lang="pt-BR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</a:rPr>
              <a:t>juros;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b="1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var j 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calculaJuros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pt-BR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`Total de juros: ${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j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}`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b="1" dirty="0">
              <a:solidFill>
                <a:srgbClr val="0000CC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/>
              <a:t>Funções em </a:t>
            </a:r>
            <a:r>
              <a:rPr lang="pt-BR" dirty="0" err="1"/>
              <a:t>JavaScript</a:t>
            </a:r>
            <a:r>
              <a:rPr lang="pt-BR" dirty="0"/>
              <a:t> – Conceito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9715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altLang="pt-BR" dirty="0"/>
              <a:t>São </a:t>
            </a:r>
            <a:r>
              <a:rPr lang="pt-BR" altLang="pt-BR" b="1" dirty="0">
                <a:solidFill>
                  <a:schemeClr val="accent1"/>
                </a:solidFill>
              </a:rPr>
              <a:t>ações</a:t>
            </a:r>
            <a:r>
              <a:rPr lang="pt-BR" altLang="pt-BR" dirty="0"/>
              <a:t> executadas assim que são </a:t>
            </a:r>
            <a:r>
              <a:rPr lang="pt-BR" altLang="pt-BR" b="1" dirty="0">
                <a:solidFill>
                  <a:srgbClr val="FF0000"/>
                </a:solidFill>
              </a:rPr>
              <a:t>chamadas</a:t>
            </a:r>
            <a:r>
              <a:rPr lang="pt-BR" altLang="pt-BR" dirty="0"/>
              <a:t> ou em decorrência de um </a:t>
            </a:r>
            <a:r>
              <a:rPr lang="pt-BR" altLang="pt-BR" b="1" dirty="0">
                <a:solidFill>
                  <a:srgbClr val="FF0000"/>
                </a:solidFill>
              </a:rPr>
              <a:t>evento</a:t>
            </a:r>
            <a:r>
              <a:rPr lang="pt-BR" altLang="pt-BR" dirty="0"/>
              <a:t>.</a:t>
            </a:r>
            <a:endParaRPr lang="pt-BR" altLang="pt-BR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altLang="pt-BR" dirty="0"/>
              <a:t>Uma </a:t>
            </a:r>
            <a:r>
              <a:rPr lang="pt-BR" altLang="pt-BR" b="1" dirty="0">
                <a:solidFill>
                  <a:schemeClr val="accent1"/>
                </a:solidFill>
              </a:rPr>
              <a:t>função</a:t>
            </a:r>
            <a:r>
              <a:rPr lang="pt-BR" altLang="pt-BR" dirty="0"/>
              <a:t> pode receber </a:t>
            </a:r>
            <a:r>
              <a:rPr lang="pt-BR" altLang="pt-BR" b="1" dirty="0">
                <a:solidFill>
                  <a:srgbClr val="FF0000"/>
                </a:solidFill>
              </a:rPr>
              <a:t>parâmetros</a:t>
            </a:r>
            <a:r>
              <a:rPr lang="pt-BR" altLang="pt-BR" dirty="0"/>
              <a:t> e retornar um </a:t>
            </a:r>
            <a:r>
              <a:rPr lang="pt-BR" altLang="pt-BR" b="1" dirty="0">
                <a:solidFill>
                  <a:srgbClr val="FF0000"/>
                </a:solidFill>
              </a:rPr>
              <a:t>resultado</a:t>
            </a:r>
            <a:r>
              <a:rPr lang="pt-BR" altLang="pt-BR" dirty="0"/>
              <a:t>.</a:t>
            </a:r>
            <a:endParaRPr lang="pt-BR" altLang="pt-BR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altLang="pt-BR" dirty="0"/>
              <a:t>São úteis para que não haja repetição de partes de códigos.</a:t>
            </a:r>
            <a:endParaRPr lang="pt-BR" altLang="pt-BR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altLang="pt-BR" dirty="0"/>
              <a:t>Com as funções conseguimos um sistema ou uma página mais modular.</a:t>
            </a:r>
            <a:endParaRPr lang="pt-BR" altLang="pt-BR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altLang="pt-BR" dirty="0"/>
              <a:t>Toda função em </a:t>
            </a:r>
            <a:r>
              <a:rPr lang="pt-BR" altLang="pt-BR" dirty="0" err="1"/>
              <a:t>JavaScript</a:t>
            </a:r>
            <a:r>
              <a:rPr lang="pt-BR" altLang="pt-BR" dirty="0"/>
              <a:t> é um objeto </a:t>
            </a:r>
            <a:r>
              <a:rPr lang="pt-BR" altLang="pt-BR" b="1" i="1" dirty="0" err="1">
                <a:solidFill>
                  <a:srgbClr val="0000CC"/>
                </a:solidFill>
              </a:rPr>
              <a:t>Function</a:t>
            </a:r>
            <a:r>
              <a:rPr lang="pt-BR" altLang="pt-BR" dirty="0"/>
              <a:t>.</a:t>
            </a:r>
            <a:endParaRPr lang="pt-BR" alt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967768" cy="990600"/>
          </a:xfrm>
        </p:spPr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Funções: Parâmetros Opcionais</a:t>
            </a:r>
            <a:endParaRPr lang="pt-BR" alt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967768" cy="4495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altLang="pt-BR" dirty="0"/>
              <a:t>É um parâmetro que </a:t>
            </a:r>
            <a:r>
              <a:rPr lang="pt-BR" altLang="pt-BR" b="1" dirty="0">
                <a:solidFill>
                  <a:schemeClr val="accent1"/>
                </a:solidFill>
              </a:rPr>
              <a:t>pode ser omitido </a:t>
            </a:r>
            <a:r>
              <a:rPr lang="pt-BR" altLang="pt-BR" dirty="0"/>
              <a:t>na chamada da função.</a:t>
            </a:r>
            <a:endParaRPr lang="pt-BR" altLang="pt-BR" dirty="0"/>
          </a:p>
          <a:p>
            <a:pPr lvl="1">
              <a:spcBef>
                <a:spcPts val="0"/>
              </a:spcBef>
            </a:pPr>
            <a:r>
              <a:rPr lang="pt-BR" altLang="pt-BR" dirty="0"/>
              <a:t>É necessário definir um </a:t>
            </a:r>
            <a:r>
              <a:rPr lang="pt-BR" altLang="pt-BR" b="1" dirty="0">
                <a:solidFill>
                  <a:schemeClr val="accent1"/>
                </a:solidFill>
              </a:rPr>
              <a:t>valor padrão </a:t>
            </a:r>
            <a:r>
              <a:rPr lang="pt-BR" altLang="pt-BR" dirty="0"/>
              <a:t>para os </a:t>
            </a:r>
            <a:r>
              <a:rPr lang="pt-BR" altLang="pt-BR" b="1" dirty="0">
                <a:solidFill>
                  <a:schemeClr val="accent1"/>
                </a:solidFill>
              </a:rPr>
              <a:t>parâmetros opcionais</a:t>
            </a:r>
            <a:r>
              <a:rPr lang="pt-BR" altLang="pt-BR" dirty="0"/>
              <a:t>. </a:t>
            </a:r>
            <a:endParaRPr lang="pt-BR" altLang="pt-BR" dirty="0"/>
          </a:p>
          <a:p>
            <a:pPr lvl="2">
              <a:spcBef>
                <a:spcPts val="0"/>
              </a:spcBef>
            </a:pPr>
            <a:r>
              <a:rPr lang="pt-BR" altLang="pt-BR" dirty="0"/>
              <a:t>Quando </a:t>
            </a:r>
            <a:r>
              <a:rPr lang="pt-BR" altLang="pt-BR" b="1" dirty="0">
                <a:solidFill>
                  <a:schemeClr val="accent1"/>
                </a:solidFill>
              </a:rPr>
              <a:t>o argumento é omitido </a:t>
            </a:r>
            <a:r>
              <a:rPr lang="pt-BR" altLang="pt-BR" dirty="0"/>
              <a:t>na chamada da função, </a:t>
            </a:r>
            <a:r>
              <a:rPr lang="pt-BR" altLang="pt-BR" b="1" dirty="0">
                <a:solidFill>
                  <a:schemeClr val="accent1"/>
                </a:solidFill>
              </a:rPr>
              <a:t>o parâmetro </a:t>
            </a:r>
            <a:r>
              <a:rPr lang="pt-BR" altLang="pt-BR" dirty="0"/>
              <a:t>deste argumento </a:t>
            </a:r>
            <a:r>
              <a:rPr lang="pt-BR" altLang="pt-BR" b="1" dirty="0">
                <a:solidFill>
                  <a:schemeClr val="accent1"/>
                </a:solidFill>
              </a:rPr>
              <a:t>recebe o valor padrão </a:t>
            </a:r>
            <a:r>
              <a:rPr lang="pt-BR" altLang="pt-BR" dirty="0"/>
              <a:t>definido previamente. Exemplo:</a:t>
            </a:r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911424" y="3395346"/>
            <a:ext cx="10153128" cy="3261360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function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calculaJuros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valor, 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taxa=10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 {</a:t>
            </a:r>
            <a:endParaRPr lang="pt-BR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sym typeface="+mn-ea"/>
              </a:rPr>
              <a:t>    </a:t>
            </a:r>
            <a:r>
              <a:rPr lang="pt-BR" b="1" dirty="0">
                <a:latin typeface="Consolas" panose="020B0609020204030204" pitchFamily="49" charset="0"/>
                <a:sym typeface="+mn-ea"/>
              </a:rPr>
              <a:t>var juros = 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valor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* 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taxa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 / 100;</a:t>
            </a:r>
            <a:endParaRPr lang="pt-BR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   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 </a:t>
            </a:r>
            <a:r>
              <a:rPr lang="pt-BR" b="1" dirty="0">
                <a:latin typeface="Consolas" panose="020B0609020204030204" pitchFamily="49" charset="0"/>
                <a:sym typeface="+mn-ea"/>
              </a:rPr>
              <a:t>juros;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}</a:t>
            </a:r>
            <a:endParaRPr lang="pt-BR" b="1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var j 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=</a:t>
            </a:r>
            <a:r>
              <a:rPr lang="pt-BR" b="1" dirty="0">
                <a:latin typeface="Consolas" panose="020B0609020204030204" pitchFamily="49" charset="0"/>
                <a:sym typeface="+mn-ea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calculaJuros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1000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</a:t>
            </a:r>
            <a:r>
              <a:rPr lang="pt-BR" b="1" dirty="0">
                <a:latin typeface="Consolas" panose="020B0609020204030204" pitchFamily="49" charset="0"/>
                <a:sym typeface="+mn-ea"/>
              </a:rPr>
              <a:t>;</a:t>
            </a:r>
            <a:endParaRPr lang="pt-BR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sym typeface="+mn-ea"/>
              </a:rPr>
              <a:t>`Total de juros: ${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j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sym typeface="+mn-ea"/>
              </a:rPr>
              <a:t>}`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);</a:t>
            </a:r>
            <a:endParaRPr lang="pt-BR" b="1" dirty="0">
              <a:solidFill>
                <a:srgbClr val="0000CC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tângulo: Cantos Arredondados 7"/>
          <p:cNvSpPr/>
          <p:nvPr/>
        </p:nvSpPr>
        <p:spPr>
          <a:xfrm>
            <a:off x="6570560" y="3401236"/>
            <a:ext cx="1512168" cy="4669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1" name="Retângulo: Cantos Arredondados 10"/>
          <p:cNvSpPr/>
          <p:nvPr/>
        </p:nvSpPr>
        <p:spPr>
          <a:xfrm>
            <a:off x="911424" y="5626301"/>
            <a:ext cx="5659136" cy="4669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5" name="Texto explicativo retangular com cantos arredondados 2"/>
          <p:cNvSpPr/>
          <p:nvPr/>
        </p:nvSpPr>
        <p:spPr>
          <a:xfrm>
            <a:off x="6672064" y="4538665"/>
            <a:ext cx="2304256" cy="834551"/>
          </a:xfrm>
          <a:prstGeom prst="wedgeRoundRectCallout">
            <a:avLst>
              <a:gd name="adj1" fmla="val -54305"/>
              <a:gd name="adj2" fmla="val 10158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2º parâmetro foi omitido</a:t>
            </a:r>
            <a:endParaRPr lang="pt-BR" altLang="pt-BR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o explicativo retangular com cantos arredondados 2"/>
          <p:cNvSpPr/>
          <p:nvPr/>
        </p:nvSpPr>
        <p:spPr>
          <a:xfrm>
            <a:off x="8961572" y="3237276"/>
            <a:ext cx="2902872" cy="1184377"/>
          </a:xfrm>
          <a:prstGeom prst="wedgeRoundRectCallout">
            <a:avLst>
              <a:gd name="adj1" fmla="val -80428"/>
              <a:gd name="adj2" fmla="val 54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de um valor padrão para o parâmetro opcional</a:t>
            </a:r>
            <a:endParaRPr lang="pt-BR" altLang="pt-BR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: Cantos Arredondados 11"/>
          <p:cNvSpPr/>
          <p:nvPr/>
        </p:nvSpPr>
        <p:spPr>
          <a:xfrm>
            <a:off x="911424" y="6167036"/>
            <a:ext cx="7330068" cy="4669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0" name="Texto explicativo retangular com cantos arredondados 2"/>
          <p:cNvSpPr/>
          <p:nvPr/>
        </p:nvSpPr>
        <p:spPr>
          <a:xfrm>
            <a:off x="8961572" y="5589240"/>
            <a:ext cx="2542832" cy="797169"/>
          </a:xfrm>
          <a:prstGeom prst="wedgeRoundRectCallout">
            <a:avLst>
              <a:gd name="adj1" fmla="val -76690"/>
              <a:gd name="adj2" fmla="val 4533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Imprime “</a:t>
            </a:r>
            <a:r>
              <a:rPr lang="pt-BR" altLang="pt-BR" sz="2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 juros = 100.0</a:t>
            </a:r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pt-BR" altLang="pt-BR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5" grpId="0" animBg="1"/>
      <p:bldP spid="14" grpId="0" animBg="1"/>
      <p:bldP spid="12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967768" cy="990600"/>
          </a:xfrm>
        </p:spPr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Funções: Parâmetros Opcionais</a:t>
            </a:r>
            <a:endParaRPr lang="pt-BR" alt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967768" cy="4495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altLang="pt-BR" dirty="0"/>
              <a:t>É um parâmetro que </a:t>
            </a:r>
            <a:r>
              <a:rPr lang="pt-BR" altLang="pt-BR" b="1" dirty="0">
                <a:solidFill>
                  <a:schemeClr val="accent1"/>
                </a:solidFill>
              </a:rPr>
              <a:t>pode ser omitido </a:t>
            </a:r>
            <a:r>
              <a:rPr lang="pt-BR" altLang="pt-BR" dirty="0"/>
              <a:t>na chamada da função.</a:t>
            </a:r>
            <a:endParaRPr lang="pt-BR" altLang="pt-BR" dirty="0"/>
          </a:p>
          <a:p>
            <a:pPr lvl="1">
              <a:spcBef>
                <a:spcPts val="0"/>
              </a:spcBef>
            </a:pPr>
            <a:r>
              <a:rPr lang="pt-BR" altLang="pt-BR" dirty="0"/>
              <a:t>É necessário definir um </a:t>
            </a:r>
            <a:r>
              <a:rPr lang="pt-BR" altLang="pt-BR" b="1" dirty="0">
                <a:solidFill>
                  <a:schemeClr val="accent1"/>
                </a:solidFill>
              </a:rPr>
              <a:t>valor padrão </a:t>
            </a:r>
            <a:r>
              <a:rPr lang="pt-BR" altLang="pt-BR" dirty="0"/>
              <a:t>para os </a:t>
            </a:r>
            <a:r>
              <a:rPr lang="pt-BR" altLang="pt-BR" b="1" dirty="0">
                <a:solidFill>
                  <a:schemeClr val="accent1"/>
                </a:solidFill>
              </a:rPr>
              <a:t>parâmetros opcionais</a:t>
            </a:r>
            <a:r>
              <a:rPr lang="pt-BR" altLang="pt-BR" dirty="0"/>
              <a:t>. </a:t>
            </a:r>
            <a:endParaRPr lang="pt-BR" altLang="pt-BR" dirty="0"/>
          </a:p>
          <a:p>
            <a:pPr lvl="2">
              <a:spcBef>
                <a:spcPts val="0"/>
              </a:spcBef>
            </a:pPr>
            <a:r>
              <a:rPr lang="pt-BR" altLang="pt-BR" dirty="0"/>
              <a:t>Quando </a:t>
            </a:r>
            <a:r>
              <a:rPr lang="pt-BR" altLang="pt-BR" b="1" dirty="0">
                <a:solidFill>
                  <a:schemeClr val="accent1"/>
                </a:solidFill>
              </a:rPr>
              <a:t>o argumento é omitido </a:t>
            </a:r>
            <a:r>
              <a:rPr lang="pt-BR" altLang="pt-BR" dirty="0"/>
              <a:t>na chamada da função, </a:t>
            </a:r>
            <a:r>
              <a:rPr lang="pt-BR" altLang="pt-BR" b="1" dirty="0">
                <a:solidFill>
                  <a:schemeClr val="accent1"/>
                </a:solidFill>
              </a:rPr>
              <a:t>o parâmetro </a:t>
            </a:r>
            <a:r>
              <a:rPr lang="pt-BR" altLang="pt-BR" dirty="0"/>
              <a:t>deste argumento </a:t>
            </a:r>
            <a:r>
              <a:rPr lang="pt-BR" altLang="pt-BR" b="1" dirty="0">
                <a:solidFill>
                  <a:schemeClr val="accent1"/>
                </a:solidFill>
              </a:rPr>
              <a:t>recebe o valor padrão </a:t>
            </a:r>
            <a:r>
              <a:rPr lang="pt-BR" altLang="pt-BR" dirty="0"/>
              <a:t>definido previamente. Exemplo:</a:t>
            </a:r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911424" y="3395346"/>
            <a:ext cx="10153128" cy="3261360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function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calculaJuros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valor, 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taxa=10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 {</a:t>
            </a:r>
            <a:endParaRPr lang="pt-BR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sym typeface="+mn-ea"/>
              </a:rPr>
              <a:t>    </a:t>
            </a:r>
            <a:r>
              <a:rPr lang="pt-BR" b="1" dirty="0">
                <a:latin typeface="Consolas" panose="020B0609020204030204" pitchFamily="49" charset="0"/>
                <a:sym typeface="+mn-ea"/>
              </a:rPr>
              <a:t>var juros = 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(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valor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* 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taxa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 / 100;</a:t>
            </a:r>
            <a:endParaRPr lang="pt-BR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   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 </a:t>
            </a:r>
            <a:r>
              <a:rPr lang="pt-BR" b="1" dirty="0">
                <a:latin typeface="Consolas" panose="020B0609020204030204" pitchFamily="49" charset="0"/>
                <a:sym typeface="+mn-ea"/>
              </a:rPr>
              <a:t>juros;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}</a:t>
            </a:r>
            <a:endParaRPr lang="pt-BR" b="1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var j 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=</a:t>
            </a:r>
            <a:r>
              <a:rPr lang="pt-BR" b="1" dirty="0">
                <a:latin typeface="Consolas" panose="020B0609020204030204" pitchFamily="49" charset="0"/>
                <a:sym typeface="+mn-ea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calculaJuros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1000, 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`Total de juros: ${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j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}`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b="1" dirty="0">
              <a:solidFill>
                <a:srgbClr val="0000CC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tângulo: Cantos Arredondados 7"/>
          <p:cNvSpPr/>
          <p:nvPr/>
        </p:nvSpPr>
        <p:spPr>
          <a:xfrm>
            <a:off x="6570560" y="3401236"/>
            <a:ext cx="1512168" cy="4669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1" name="Retângulo: Cantos Arredondados 10"/>
          <p:cNvSpPr/>
          <p:nvPr/>
        </p:nvSpPr>
        <p:spPr>
          <a:xfrm>
            <a:off x="911424" y="5626301"/>
            <a:ext cx="6336704" cy="4669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5" name="Texto explicativo retangular com cantos arredondados 2"/>
          <p:cNvSpPr/>
          <p:nvPr/>
        </p:nvSpPr>
        <p:spPr>
          <a:xfrm>
            <a:off x="7140552" y="4581177"/>
            <a:ext cx="2902872" cy="834551"/>
          </a:xfrm>
          <a:prstGeom prst="wedgeRoundRectCallout">
            <a:avLst>
              <a:gd name="adj1" fmla="val -46176"/>
              <a:gd name="adj2" fmla="val 10334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Definido um valor para o 2º parâmetro</a:t>
            </a:r>
            <a:endParaRPr lang="pt-BR" altLang="pt-BR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o explicativo retangular com cantos arredondados 2"/>
          <p:cNvSpPr/>
          <p:nvPr/>
        </p:nvSpPr>
        <p:spPr>
          <a:xfrm>
            <a:off x="8961572" y="3237276"/>
            <a:ext cx="2902872" cy="1184377"/>
          </a:xfrm>
          <a:prstGeom prst="wedgeRoundRectCallout">
            <a:avLst>
              <a:gd name="adj1" fmla="val -80428"/>
              <a:gd name="adj2" fmla="val 54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de um valor padrão para o parâmetro opcional</a:t>
            </a:r>
            <a:endParaRPr lang="pt-BR" altLang="pt-BR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: Cantos Arredondados 11"/>
          <p:cNvSpPr/>
          <p:nvPr/>
        </p:nvSpPr>
        <p:spPr>
          <a:xfrm>
            <a:off x="911424" y="6167036"/>
            <a:ext cx="7330068" cy="4669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0" name="Texto explicativo retangular com cantos arredondados 2"/>
          <p:cNvSpPr/>
          <p:nvPr/>
        </p:nvSpPr>
        <p:spPr>
          <a:xfrm>
            <a:off x="8961572" y="5589240"/>
            <a:ext cx="2542832" cy="797169"/>
          </a:xfrm>
          <a:prstGeom prst="wedgeRoundRectCallout">
            <a:avLst>
              <a:gd name="adj1" fmla="val -76690"/>
              <a:gd name="adj2" fmla="val 4533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Imprime “</a:t>
            </a:r>
            <a:r>
              <a:rPr lang="pt-BR" altLang="pt-BR" sz="2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 juros = 150.0</a:t>
            </a:r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pt-BR" altLang="pt-BR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5" grpId="0" animBg="1"/>
      <p:bldP spid="14" grpId="0" animBg="1"/>
      <p:bldP spid="12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11784" cy="990600"/>
          </a:xfrm>
        </p:spPr>
        <p:txBody>
          <a:bodyPr/>
          <a:lstStyle/>
          <a:p>
            <a:r>
              <a:rPr lang="pt-BR" sz="3800" dirty="0" err="1"/>
              <a:t>JavaScript</a:t>
            </a:r>
            <a:r>
              <a:rPr lang="pt-BR" sz="3800" dirty="0"/>
              <a:t> – criar variáveis de Funções</a:t>
            </a:r>
            <a:endParaRPr lang="pt-BR" altLang="pt-BR" sz="3800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altLang="pt-BR" dirty="0"/>
              <a:t>Exemplo: Considere a seguinte função:</a:t>
            </a:r>
            <a:endParaRPr lang="pt-BR" altLang="pt-BR" dirty="0"/>
          </a:p>
          <a:p>
            <a:pPr>
              <a:spcBef>
                <a:spcPts val="0"/>
              </a:spcBef>
            </a:pPr>
            <a:endParaRPr lang="pt-BR" altLang="pt-BR" dirty="0"/>
          </a:p>
          <a:p>
            <a:pPr>
              <a:spcBef>
                <a:spcPts val="0"/>
              </a:spcBef>
            </a:pPr>
            <a:endParaRPr lang="pt-BR" altLang="pt-BR" dirty="0"/>
          </a:p>
          <a:p>
            <a:pPr>
              <a:spcBef>
                <a:spcPts val="0"/>
              </a:spcBef>
            </a:pPr>
            <a:endParaRPr lang="pt-BR" altLang="pt-BR" dirty="0"/>
          </a:p>
          <a:p>
            <a:pPr>
              <a:spcBef>
                <a:spcPts val="0"/>
              </a:spcBef>
            </a:pPr>
            <a:endParaRPr lang="pt-BR" altLang="pt-BR" dirty="0"/>
          </a:p>
          <a:p>
            <a:pPr>
              <a:spcBef>
                <a:spcPts val="0"/>
              </a:spcBef>
            </a:pPr>
            <a:endParaRPr lang="pt-BR" altLang="pt-BR" dirty="0"/>
          </a:p>
          <a:p>
            <a:pPr>
              <a:spcBef>
                <a:spcPts val="0"/>
              </a:spcBef>
            </a:pPr>
            <a:r>
              <a:rPr lang="pt-BR" dirty="0"/>
              <a:t>Variável criada a partir de uma Função:</a:t>
            </a:r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816864" y="2204864"/>
            <a:ext cx="10558272" cy="16916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somar(x, y) {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b="1" dirty="0">
                <a:latin typeface="Consolas" panose="020B0609020204030204" pitchFamily="49" charset="0"/>
              </a:rPr>
              <a:t> +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</a:rPr>
              <a:t>}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sym typeface="+mn-ea"/>
              </a:rPr>
              <a:t>`Resultado da soma: </a:t>
            </a:r>
            <a:r>
              <a:rPr lang="pt-BR" b="1" dirty="0">
                <a:latin typeface="Consolas" panose="020B0609020204030204" pitchFamily="49" charset="0"/>
                <a:sym typeface="+mn-ea"/>
              </a:rPr>
              <a:t>${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somar(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3,2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)</a:t>
            </a:r>
            <a:r>
              <a:rPr lang="pt-BR" b="1" dirty="0">
                <a:latin typeface="Consolas" panose="020B0609020204030204" pitchFamily="49" charset="0"/>
                <a:sym typeface="+mn-ea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sym typeface="+mn-ea"/>
              </a:rPr>
              <a:t>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);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aixaDeTexto 4"/>
          <p:cNvSpPr txBox="1">
            <a:spLocks noChangeArrowheads="1"/>
          </p:cNvSpPr>
          <p:nvPr/>
        </p:nvSpPr>
        <p:spPr bwMode="auto">
          <a:xfrm>
            <a:off x="839416" y="4760565"/>
            <a:ext cx="10558272" cy="16916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somar = </a:t>
            </a: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y) {</a:t>
            </a:r>
            <a:endParaRPr lang="pt-BR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b="1" dirty="0">
                <a:latin typeface="Consolas" panose="020B0609020204030204" pitchFamily="49" charset="0"/>
              </a:rPr>
              <a:t> +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</a:rPr>
              <a:t>}</a:t>
            </a:r>
            <a:endParaRPr lang="pt-BR" b="1" dirty="0">
              <a:solidFill>
                <a:srgbClr val="CC0066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sym typeface="+mn-ea"/>
              </a:rPr>
              <a:t>`Resultado da soma: </a:t>
            </a:r>
            <a:r>
              <a:rPr lang="pt-BR" b="1" dirty="0">
                <a:latin typeface="Consolas" panose="020B0609020204030204" pitchFamily="49" charset="0"/>
                <a:sym typeface="+mn-ea"/>
              </a:rPr>
              <a:t>${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somar(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6,1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)</a:t>
            </a:r>
            <a:r>
              <a:rPr lang="pt-BR" b="1" dirty="0">
                <a:latin typeface="Consolas" panose="020B0609020204030204" pitchFamily="49" charset="0"/>
                <a:sym typeface="+mn-ea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sym typeface="+mn-ea"/>
              </a:rPr>
              <a:t>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);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11784" cy="990600"/>
          </a:xfrm>
        </p:spPr>
        <p:txBody>
          <a:bodyPr/>
          <a:lstStyle/>
          <a:p>
            <a:r>
              <a:rPr lang="pt-BR" sz="3800" dirty="0" err="1"/>
              <a:t>JavaScript</a:t>
            </a:r>
            <a:r>
              <a:rPr lang="pt-BR" sz="3800" dirty="0"/>
              <a:t> – criar variáveis de Funções</a:t>
            </a:r>
            <a:endParaRPr lang="pt-BR" altLang="pt-BR" sz="3800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altLang="pt-BR" dirty="0"/>
              <a:t>Exemplo: Considere a seguinte função:</a:t>
            </a:r>
            <a:endParaRPr lang="pt-BR" altLang="pt-BR" dirty="0"/>
          </a:p>
          <a:p>
            <a:pPr>
              <a:spcBef>
                <a:spcPts val="0"/>
              </a:spcBef>
            </a:pPr>
            <a:endParaRPr lang="pt-BR" altLang="pt-BR" dirty="0"/>
          </a:p>
          <a:p>
            <a:pPr>
              <a:spcBef>
                <a:spcPts val="0"/>
              </a:spcBef>
            </a:pPr>
            <a:endParaRPr lang="pt-BR" altLang="pt-BR" dirty="0"/>
          </a:p>
          <a:p>
            <a:pPr>
              <a:spcBef>
                <a:spcPts val="0"/>
              </a:spcBef>
            </a:pPr>
            <a:endParaRPr lang="pt-BR" altLang="pt-BR" dirty="0"/>
          </a:p>
          <a:p>
            <a:pPr>
              <a:spcBef>
                <a:spcPts val="0"/>
              </a:spcBef>
            </a:pPr>
            <a:endParaRPr lang="pt-BR" altLang="pt-BR" dirty="0"/>
          </a:p>
          <a:p>
            <a:pPr>
              <a:spcBef>
                <a:spcPts val="0"/>
              </a:spcBef>
            </a:pPr>
            <a:endParaRPr lang="pt-BR" altLang="pt-BR" dirty="0"/>
          </a:p>
          <a:p>
            <a:pPr>
              <a:spcBef>
                <a:spcPts val="0"/>
              </a:spcBef>
            </a:pPr>
            <a:r>
              <a:rPr lang="pt-BR" dirty="0"/>
              <a:t>Variável criada a partir de uma Função:</a:t>
            </a:r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816864" y="2204864"/>
            <a:ext cx="10558272" cy="16916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somar(x, y) {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b="1" dirty="0">
                <a:latin typeface="Consolas" panose="020B0609020204030204" pitchFamily="49" charset="0"/>
              </a:rPr>
              <a:t> +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</a:rPr>
              <a:t>}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`Resultado da soma: </a:t>
            </a:r>
            <a:r>
              <a:rPr lang="pt-BR" b="1" dirty="0">
                <a:latin typeface="Consolas" panose="020B0609020204030204" pitchFamily="49" charset="0"/>
              </a:rPr>
              <a:t>${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somar(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3,2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ângulo: Cantos Arredondados 10"/>
          <p:cNvSpPr/>
          <p:nvPr/>
        </p:nvSpPr>
        <p:spPr>
          <a:xfrm>
            <a:off x="839416" y="2236396"/>
            <a:ext cx="6336704" cy="12241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0" name="CaixaDeTexto 4"/>
          <p:cNvSpPr txBox="1">
            <a:spLocks noChangeArrowheads="1"/>
          </p:cNvSpPr>
          <p:nvPr/>
        </p:nvSpPr>
        <p:spPr bwMode="auto">
          <a:xfrm>
            <a:off x="839416" y="4760565"/>
            <a:ext cx="10558272" cy="16916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somar = </a:t>
            </a: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y) {</a:t>
            </a:r>
            <a:endParaRPr lang="pt-BR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b="1" dirty="0">
                <a:latin typeface="Consolas" panose="020B0609020204030204" pitchFamily="49" charset="0"/>
              </a:rPr>
              <a:t> +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</a:rPr>
              <a:t>}</a:t>
            </a:r>
            <a:endParaRPr lang="pt-BR" b="1" dirty="0">
              <a:solidFill>
                <a:srgbClr val="CC0066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`Resultado da soma: </a:t>
            </a:r>
            <a:r>
              <a:rPr lang="pt-BR" b="1" dirty="0">
                <a:latin typeface="Consolas" panose="020B0609020204030204" pitchFamily="49" charset="0"/>
              </a:rPr>
              <a:t>${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somar(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6,1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tângulo: Cantos Arredondados 14"/>
          <p:cNvSpPr/>
          <p:nvPr/>
        </p:nvSpPr>
        <p:spPr>
          <a:xfrm>
            <a:off x="839416" y="4797152"/>
            <a:ext cx="6336704" cy="12241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4" name="Chave direita 3"/>
          <p:cNvSpPr/>
          <p:nvPr/>
        </p:nvSpPr>
        <p:spPr>
          <a:xfrm>
            <a:off x="7176120" y="2660534"/>
            <a:ext cx="936104" cy="2832490"/>
          </a:xfrm>
          <a:prstGeom prst="rightBrace">
            <a:avLst>
              <a:gd name="adj1" fmla="val 33232"/>
              <a:gd name="adj2" fmla="val 58862"/>
            </a:avLst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o explicativo retangular com cantos arredondados 2"/>
          <p:cNvSpPr/>
          <p:nvPr/>
        </p:nvSpPr>
        <p:spPr>
          <a:xfrm>
            <a:off x="8816538" y="4032103"/>
            <a:ext cx="2736304" cy="620741"/>
          </a:xfrm>
          <a:prstGeom prst="wedgeRoundRectCallout">
            <a:avLst>
              <a:gd name="adj1" fmla="val -75249"/>
              <a:gd name="adj2" fmla="val -339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São equivalentes</a:t>
            </a:r>
            <a:endParaRPr lang="pt-BR" altLang="pt-BR" sz="24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4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11784" cy="990600"/>
          </a:xfrm>
        </p:spPr>
        <p:txBody>
          <a:bodyPr/>
          <a:lstStyle/>
          <a:p>
            <a:r>
              <a:rPr lang="pt-BR" sz="3600" dirty="0" err="1"/>
              <a:t>JavaScript</a:t>
            </a:r>
            <a:r>
              <a:rPr lang="pt-BR" sz="3600" dirty="0"/>
              <a:t> – Arrow functions (ou Funções de seta)</a:t>
            </a:r>
            <a:endParaRPr lang="pt-BR" altLang="pt-BR" sz="3600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altLang="pt-BR" dirty="0"/>
              <a:t>Exemplo: Considere a seguinte função:</a:t>
            </a:r>
            <a:endParaRPr lang="pt-BR" altLang="pt-BR" dirty="0"/>
          </a:p>
          <a:p>
            <a:pPr>
              <a:spcBef>
                <a:spcPts val="0"/>
              </a:spcBef>
            </a:pPr>
            <a:endParaRPr lang="pt-BR" altLang="pt-BR" dirty="0"/>
          </a:p>
          <a:p>
            <a:pPr>
              <a:spcBef>
                <a:spcPts val="0"/>
              </a:spcBef>
            </a:pPr>
            <a:endParaRPr lang="pt-BR" altLang="pt-BR" dirty="0"/>
          </a:p>
          <a:p>
            <a:pPr>
              <a:spcBef>
                <a:spcPts val="0"/>
              </a:spcBef>
            </a:pPr>
            <a:endParaRPr lang="pt-BR" altLang="pt-BR" dirty="0"/>
          </a:p>
          <a:p>
            <a:pPr>
              <a:spcBef>
                <a:spcPts val="0"/>
              </a:spcBef>
            </a:pPr>
            <a:endParaRPr lang="pt-BR" altLang="pt-BR" dirty="0"/>
          </a:p>
          <a:p>
            <a:pPr>
              <a:spcBef>
                <a:spcPts val="0"/>
              </a:spcBef>
            </a:pPr>
            <a:endParaRPr lang="pt-BR" altLang="pt-BR" dirty="0"/>
          </a:p>
          <a:p>
            <a:pPr>
              <a:spcBef>
                <a:spcPts val="0"/>
              </a:spcBef>
            </a:pPr>
            <a:r>
              <a:rPr lang="pt-BR" dirty="0"/>
              <a:t>Função de seta:</a:t>
            </a:r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816864" y="2204864"/>
            <a:ext cx="10558272" cy="16916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somar(x, y) {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b="1" dirty="0">
                <a:latin typeface="Consolas" panose="020B0609020204030204" pitchFamily="49" charset="0"/>
              </a:rPr>
              <a:t> +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</a:rPr>
              <a:t>}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`Resultado da soma: </a:t>
            </a:r>
            <a:r>
              <a:rPr lang="pt-BR" b="1" dirty="0">
                <a:latin typeface="Consolas" panose="020B0609020204030204" pitchFamily="49" charset="0"/>
              </a:rPr>
              <a:t>${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somar(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3,2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ângulo: Cantos Arredondados 10"/>
          <p:cNvSpPr/>
          <p:nvPr/>
        </p:nvSpPr>
        <p:spPr>
          <a:xfrm>
            <a:off x="839416" y="2236396"/>
            <a:ext cx="6336704" cy="12241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0" name="CaixaDeTexto 4"/>
          <p:cNvSpPr txBox="1">
            <a:spLocks noChangeArrowheads="1"/>
          </p:cNvSpPr>
          <p:nvPr/>
        </p:nvSpPr>
        <p:spPr bwMode="auto">
          <a:xfrm>
            <a:off x="839416" y="4760565"/>
            <a:ext cx="10558272" cy="16916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somar = (x, y) =&gt; {</a:t>
            </a:r>
            <a:endParaRPr lang="pt-BR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b="1" dirty="0">
                <a:latin typeface="Consolas" panose="020B0609020204030204" pitchFamily="49" charset="0"/>
              </a:rPr>
              <a:t> +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</a:rPr>
              <a:t>}</a:t>
            </a:r>
            <a:endParaRPr lang="pt-BR" b="1" dirty="0">
              <a:solidFill>
                <a:srgbClr val="CC0066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`Resultado da soma: </a:t>
            </a:r>
            <a:r>
              <a:rPr lang="pt-BR" b="1" dirty="0">
                <a:latin typeface="Consolas" panose="020B0609020204030204" pitchFamily="49" charset="0"/>
              </a:rPr>
              <a:t>${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somar(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6,1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tângulo: Cantos Arredondados 14"/>
          <p:cNvSpPr/>
          <p:nvPr/>
        </p:nvSpPr>
        <p:spPr>
          <a:xfrm>
            <a:off x="839416" y="4797152"/>
            <a:ext cx="6336704" cy="12241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4" name="Chave direita 3"/>
          <p:cNvSpPr/>
          <p:nvPr/>
        </p:nvSpPr>
        <p:spPr>
          <a:xfrm>
            <a:off x="7176120" y="2660534"/>
            <a:ext cx="936104" cy="2832490"/>
          </a:xfrm>
          <a:prstGeom prst="rightBrace">
            <a:avLst>
              <a:gd name="adj1" fmla="val 33232"/>
              <a:gd name="adj2" fmla="val 58862"/>
            </a:avLst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o explicativo retangular com cantos arredondados 2"/>
          <p:cNvSpPr/>
          <p:nvPr/>
        </p:nvSpPr>
        <p:spPr>
          <a:xfrm>
            <a:off x="8816538" y="4032103"/>
            <a:ext cx="2736304" cy="620741"/>
          </a:xfrm>
          <a:prstGeom prst="wedgeRoundRectCallout">
            <a:avLst>
              <a:gd name="adj1" fmla="val -75249"/>
              <a:gd name="adj2" fmla="val -339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São equivalentes</a:t>
            </a:r>
            <a:endParaRPr lang="pt-BR" altLang="pt-BR" sz="24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5" grpId="0" bldLvl="0" animBg="1"/>
      <p:bldP spid="4" grpId="0" bldLvl="0" animBg="1"/>
      <p:bldP spid="12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11784" cy="990600"/>
          </a:xfrm>
        </p:spPr>
        <p:txBody>
          <a:bodyPr/>
          <a:lstStyle/>
          <a:p>
            <a:r>
              <a:rPr lang="pt-BR" sz="3600" dirty="0" err="1"/>
              <a:t>JavaScript</a:t>
            </a:r>
            <a:r>
              <a:rPr lang="pt-BR" sz="3600" dirty="0"/>
              <a:t> – Arrow functions (ou Funções de seta)</a:t>
            </a:r>
            <a:endParaRPr lang="pt-BR" altLang="pt-BR" sz="3600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altLang="pt-BR" dirty="0"/>
              <a:t>Exemplo: Considere a seguinte função de seta:</a:t>
            </a:r>
            <a:endParaRPr lang="pt-BR" altLang="pt-BR" dirty="0"/>
          </a:p>
          <a:p>
            <a:pPr>
              <a:spcBef>
                <a:spcPts val="0"/>
              </a:spcBef>
            </a:pPr>
            <a:endParaRPr lang="pt-BR" altLang="pt-BR" dirty="0"/>
          </a:p>
          <a:p>
            <a:pPr>
              <a:spcBef>
                <a:spcPts val="0"/>
              </a:spcBef>
            </a:pPr>
            <a:endParaRPr lang="pt-BR" altLang="pt-BR" dirty="0"/>
          </a:p>
          <a:p>
            <a:pPr>
              <a:spcBef>
                <a:spcPts val="0"/>
              </a:spcBef>
            </a:pPr>
            <a:endParaRPr lang="pt-BR" altLang="pt-BR" dirty="0"/>
          </a:p>
          <a:p>
            <a:pPr>
              <a:spcBef>
                <a:spcPts val="0"/>
              </a:spcBef>
            </a:pPr>
            <a:endParaRPr lang="pt-BR" altLang="pt-BR" dirty="0"/>
          </a:p>
          <a:p>
            <a:pPr>
              <a:spcBef>
                <a:spcPts val="0"/>
              </a:spcBef>
            </a:pPr>
            <a:endParaRPr lang="pt-BR" altLang="pt-BR" dirty="0"/>
          </a:p>
          <a:p>
            <a:pPr>
              <a:spcBef>
                <a:spcPts val="0"/>
              </a:spcBef>
            </a:pPr>
            <a:r>
              <a:rPr lang="pt-BR" dirty="0">
                <a:sym typeface="+mn-ea"/>
              </a:rPr>
              <a:t>Função de seta simplificada:</a:t>
            </a:r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816864" y="2204864"/>
            <a:ext cx="10558272" cy="16916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dobro 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= (x) =&gt; {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b="1" dirty="0">
                <a:latin typeface="Consolas" panose="020B0609020204030204" pitchFamily="49" charset="0"/>
              </a:rPr>
              <a:t> * 2;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}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`Dobro: </a:t>
            </a:r>
            <a:r>
              <a:rPr lang="pt-BR" b="1" dirty="0">
                <a:latin typeface="Consolas" panose="020B0609020204030204" pitchFamily="49" charset="0"/>
              </a:rPr>
              <a:t>${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dobro(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ângulo: Cantos Arredondados 10"/>
          <p:cNvSpPr/>
          <p:nvPr/>
        </p:nvSpPr>
        <p:spPr>
          <a:xfrm>
            <a:off x="839416" y="2236396"/>
            <a:ext cx="6336704" cy="12241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0" name="CaixaDeTexto 4"/>
          <p:cNvSpPr txBox="1">
            <a:spLocks noChangeArrowheads="1"/>
          </p:cNvSpPr>
          <p:nvPr/>
        </p:nvSpPr>
        <p:spPr bwMode="auto">
          <a:xfrm>
            <a:off x="839416" y="4760565"/>
            <a:ext cx="10558272" cy="1291590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var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dobro 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= x =&gt;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x</a:t>
            </a:r>
            <a:r>
              <a:rPr lang="pt-BR" b="1" dirty="0">
                <a:latin typeface="Consolas" panose="020B0609020204030204" pitchFamily="49" charset="0"/>
                <a:sym typeface="+mn-ea"/>
              </a:rPr>
              <a:t> * 2;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sym typeface="+mn-ea"/>
              </a:rPr>
              <a:t>`Dobro: </a:t>
            </a:r>
            <a:r>
              <a:rPr lang="pt-BR" b="1" dirty="0">
                <a:latin typeface="Consolas" panose="020B0609020204030204" pitchFamily="49" charset="0"/>
                <a:sym typeface="+mn-ea"/>
              </a:rPr>
              <a:t>${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dobro(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3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)</a:t>
            </a:r>
            <a:r>
              <a:rPr lang="pt-BR" b="1" dirty="0">
                <a:latin typeface="Consolas" panose="020B0609020204030204" pitchFamily="49" charset="0"/>
                <a:sym typeface="+mn-ea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sym typeface="+mn-ea"/>
              </a:rPr>
              <a:t>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);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tângulo: Cantos Arredondados 14"/>
          <p:cNvSpPr/>
          <p:nvPr/>
        </p:nvSpPr>
        <p:spPr>
          <a:xfrm>
            <a:off x="839470" y="4797425"/>
            <a:ext cx="6336665" cy="5892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4" name="Chave direita 3"/>
          <p:cNvSpPr/>
          <p:nvPr/>
        </p:nvSpPr>
        <p:spPr>
          <a:xfrm>
            <a:off x="7176135" y="2660650"/>
            <a:ext cx="935990" cy="2500630"/>
          </a:xfrm>
          <a:prstGeom prst="rightBrace">
            <a:avLst>
              <a:gd name="adj1" fmla="val 33232"/>
              <a:gd name="adj2" fmla="val 58862"/>
            </a:avLst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o explicativo retangular com cantos arredondados 2"/>
          <p:cNvSpPr/>
          <p:nvPr/>
        </p:nvSpPr>
        <p:spPr>
          <a:xfrm>
            <a:off x="8816538" y="4032103"/>
            <a:ext cx="2736304" cy="620741"/>
          </a:xfrm>
          <a:prstGeom prst="wedgeRoundRectCallout">
            <a:avLst>
              <a:gd name="adj1" fmla="val -74698"/>
              <a:gd name="adj2" fmla="val -3504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São equivalentes</a:t>
            </a:r>
            <a:endParaRPr lang="pt-BR" altLang="pt-BR" sz="24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5" grpId="0" bldLvl="0" animBg="1"/>
      <p:bldP spid="4" grpId="0" bldLvl="0" animBg="1"/>
      <p:bldP spid="12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11784" cy="990600"/>
          </a:xfrm>
        </p:spPr>
        <p:txBody>
          <a:bodyPr/>
          <a:lstStyle/>
          <a:p>
            <a:r>
              <a:rPr lang="pt-BR" sz="3600" dirty="0" err="1"/>
              <a:t>JavaScript</a:t>
            </a:r>
            <a:r>
              <a:rPr lang="pt-BR" sz="3600" dirty="0"/>
              <a:t> – Arrow functions (ou Funções de seta)</a:t>
            </a:r>
            <a:endParaRPr lang="pt-BR" altLang="pt-BR" sz="3600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altLang="pt-BR" dirty="0"/>
              <a:t>Quatro formas diferentes de declarar uma função em JS:</a:t>
            </a:r>
            <a:endParaRPr lang="pt-BR" altLang="pt-BR" dirty="0"/>
          </a:p>
        </p:txBody>
      </p:sp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816864" y="2204864"/>
            <a:ext cx="10558272" cy="44926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ola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() {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sym typeface="+mn-ea"/>
              </a:rPr>
              <a:t>`Olá turma!`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}</a:t>
            </a:r>
            <a:endParaRPr lang="pt-BR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var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ola 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= function(x) {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  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 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sym typeface="+mn-ea"/>
              </a:rPr>
              <a:t>`Olá turma!`</a:t>
            </a:r>
            <a:r>
              <a:rPr lang="pt-BR" b="1" dirty="0">
                <a:latin typeface="Consolas" panose="020B0609020204030204" pitchFamily="49" charset="0"/>
                <a:sym typeface="+mn-ea"/>
              </a:rPr>
              <a:t>;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}</a:t>
            </a:r>
            <a:endParaRPr lang="pt-BR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var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ola 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= () =&gt; {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  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 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sym typeface="+mn-ea"/>
              </a:rPr>
              <a:t>`Olá turma!`</a:t>
            </a:r>
            <a:r>
              <a:rPr lang="pt-BR" b="1" dirty="0">
                <a:latin typeface="Consolas" panose="020B0609020204030204" pitchFamily="49" charset="0"/>
                <a:sym typeface="+mn-ea"/>
              </a:rPr>
              <a:t>;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}</a:t>
            </a:r>
            <a:endParaRPr lang="pt-BR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var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ola 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= () =&gt; 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sym typeface="+mn-ea"/>
              </a:rPr>
              <a:t>`Olá turma!`</a:t>
            </a:r>
            <a:r>
              <a:rPr lang="pt-BR" b="1" dirty="0">
                <a:latin typeface="Consolas" panose="020B0609020204030204" pitchFamily="49" charset="0"/>
                <a:sym typeface="+mn-ea"/>
              </a:rPr>
              <a:t>;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ola()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11784" cy="990600"/>
          </a:xfrm>
        </p:spPr>
        <p:txBody>
          <a:bodyPr/>
          <a:lstStyle/>
          <a:p>
            <a:r>
              <a:rPr lang="pt-BR" sz="3600" dirty="0" err="1"/>
              <a:t>JavaScript</a:t>
            </a:r>
            <a:r>
              <a:rPr lang="pt-BR" sz="3600" dirty="0"/>
              <a:t> – Arrow functions (ou Funções de seta)</a:t>
            </a:r>
            <a:endParaRPr lang="pt-BR" altLang="pt-BR" sz="3600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altLang="pt-BR" dirty="0"/>
              <a:t>Quatro formas diferentes de declarar uma função em JS:</a:t>
            </a:r>
            <a:endParaRPr lang="pt-BR" altLang="pt-BR" dirty="0"/>
          </a:p>
        </p:txBody>
      </p:sp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816864" y="2204864"/>
            <a:ext cx="10558272" cy="44926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ola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() {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sym typeface="+mn-ea"/>
              </a:rPr>
              <a:t>`Olá turma!`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}</a:t>
            </a:r>
            <a:endParaRPr lang="pt-BR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var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ola 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= function(x) {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  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 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sym typeface="+mn-ea"/>
              </a:rPr>
              <a:t>`Olá turma!`</a:t>
            </a:r>
            <a:r>
              <a:rPr lang="pt-BR" b="1" dirty="0">
                <a:latin typeface="Consolas" panose="020B0609020204030204" pitchFamily="49" charset="0"/>
                <a:sym typeface="+mn-ea"/>
              </a:rPr>
              <a:t>;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}</a:t>
            </a:r>
            <a:endParaRPr lang="pt-BR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var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ola 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= () =&gt; {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  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sym typeface="+mn-ea"/>
              </a:rPr>
              <a:t>return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 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sym typeface="+mn-ea"/>
              </a:rPr>
              <a:t>`Olá turma!`</a:t>
            </a:r>
            <a:r>
              <a:rPr lang="pt-BR" b="1" dirty="0">
                <a:latin typeface="Consolas" panose="020B0609020204030204" pitchFamily="49" charset="0"/>
                <a:sym typeface="+mn-ea"/>
              </a:rPr>
              <a:t>;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}</a:t>
            </a:r>
            <a:endParaRPr lang="pt-BR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var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ola 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= () =&gt; 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sym typeface="+mn-ea"/>
              </a:rPr>
              <a:t>`Olá turma!`</a:t>
            </a:r>
            <a:r>
              <a:rPr lang="pt-BR" b="1" dirty="0">
                <a:latin typeface="Consolas" panose="020B0609020204030204" pitchFamily="49" charset="0"/>
                <a:sym typeface="+mn-ea"/>
              </a:rPr>
              <a:t>;</a:t>
            </a:r>
            <a:endParaRPr lang="pt-BR" b="1" dirty="0"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</a:rPr>
              <a:t>ola()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: Cantos Arredondados 10"/>
          <p:cNvSpPr/>
          <p:nvPr/>
        </p:nvSpPr>
        <p:spPr>
          <a:xfrm>
            <a:off x="839470" y="2236470"/>
            <a:ext cx="6336665" cy="24168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5" name="Retângulo: Cantos Arredondados 14"/>
          <p:cNvSpPr/>
          <p:nvPr/>
        </p:nvSpPr>
        <p:spPr>
          <a:xfrm>
            <a:off x="839470" y="4653915"/>
            <a:ext cx="6336665" cy="16103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6" name="Chave direita 5"/>
          <p:cNvSpPr/>
          <p:nvPr/>
        </p:nvSpPr>
        <p:spPr>
          <a:xfrm>
            <a:off x="7176135" y="3092450"/>
            <a:ext cx="935990" cy="2500630"/>
          </a:xfrm>
          <a:prstGeom prst="rightBrace">
            <a:avLst>
              <a:gd name="adj1" fmla="val 33232"/>
              <a:gd name="adj2" fmla="val 58862"/>
            </a:avLst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o explicativo retangular com cantos arredondados 2"/>
          <p:cNvSpPr/>
          <p:nvPr/>
        </p:nvSpPr>
        <p:spPr>
          <a:xfrm>
            <a:off x="9000490" y="3771900"/>
            <a:ext cx="2198370" cy="747395"/>
          </a:xfrm>
          <a:prstGeom prst="wedgeRoundRectCallout">
            <a:avLst>
              <a:gd name="adj1" fmla="val -90727"/>
              <a:gd name="adj2" fmla="val 5518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São equivalentes</a:t>
            </a:r>
            <a:endParaRPr lang="pt-BR" altLang="pt-BR" sz="24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o explicativo retangular com cantos arredondados 2"/>
          <p:cNvSpPr/>
          <p:nvPr/>
        </p:nvSpPr>
        <p:spPr>
          <a:xfrm>
            <a:off x="8564245" y="2560320"/>
            <a:ext cx="2207260" cy="747395"/>
          </a:xfrm>
          <a:prstGeom prst="wedgeRoundRectCallout">
            <a:avLst>
              <a:gd name="adj1" fmla="val -113089"/>
              <a:gd name="adj2" fmla="val -2493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Formas mais antigas</a:t>
            </a:r>
            <a:endParaRPr lang="pt-BR" altLang="pt-BR" sz="24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o explicativo retangular com cantos arredondados 2"/>
          <p:cNvSpPr/>
          <p:nvPr/>
        </p:nvSpPr>
        <p:spPr>
          <a:xfrm>
            <a:off x="8784590" y="4951730"/>
            <a:ext cx="1693545" cy="747395"/>
          </a:xfrm>
          <a:prstGeom prst="wedgeRoundRectCallout">
            <a:avLst>
              <a:gd name="adj1" fmla="val -145013"/>
              <a:gd name="adj2" fmla="val 7013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Novas formas</a:t>
            </a:r>
            <a:endParaRPr lang="pt-BR" altLang="pt-BR" sz="24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: Cantos Arredondados 14"/>
          <p:cNvSpPr/>
          <p:nvPr/>
        </p:nvSpPr>
        <p:spPr>
          <a:xfrm>
            <a:off x="839470" y="6264910"/>
            <a:ext cx="6336665" cy="4324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6" name="Texto explicativo retangular com cantos arredondados 2"/>
          <p:cNvSpPr/>
          <p:nvPr/>
        </p:nvSpPr>
        <p:spPr>
          <a:xfrm>
            <a:off x="8784590" y="5949950"/>
            <a:ext cx="2736850" cy="747395"/>
          </a:xfrm>
          <a:prstGeom prst="wedgeRoundRectCallout">
            <a:avLst>
              <a:gd name="adj1" fmla="val -107563"/>
              <a:gd name="adj2" fmla="val 2162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São executadas da mesma forma</a:t>
            </a:r>
            <a:endParaRPr lang="pt-BR" altLang="pt-BR" sz="24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  <p:bldP spid="6" grpId="0" bldLvl="0" animBg="1"/>
      <p:bldP spid="8" grpId="0" bldLvl="0" animBg="1"/>
      <p:bldP spid="9" grpId="0" bldLvl="0" animBg="1"/>
      <p:bldP spid="13" grpId="0" bldLvl="0" animBg="1"/>
      <p:bldP spid="14" grpId="0" bldLvl="0" animBg="1"/>
      <p:bldP spid="16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Funções: Exemplo prático</a:t>
            </a:r>
            <a:endParaRPr lang="pt-BR" alt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247688" cy="4495800"/>
          </a:xfrm>
        </p:spPr>
        <p:txBody>
          <a:bodyPr/>
          <a:lstStyle/>
          <a:p>
            <a:r>
              <a:rPr lang="pt-BR" b="1" u="sng" dirty="0"/>
              <a:t>PROBLEMA</a:t>
            </a:r>
            <a:r>
              <a:rPr lang="pt-BR" dirty="0"/>
              <a:t>: Crie um Sistema Web onde o usuário deverá digitar dois números em uma página HTML e o usuário poderá criar em três botões: 1) Adição;  2) Subtração; e 3) Maior Número. Ao clicar em um determinado botão, deverá ser executado a sua referente função para o evento.</a:t>
            </a:r>
            <a:endParaRPr lang="pt-BR" dirty="0"/>
          </a:p>
          <a:p>
            <a:endParaRPr lang="pt-BR" sz="2000" dirty="0"/>
          </a:p>
          <a:p>
            <a:r>
              <a:rPr lang="pt-BR" b="1" u="sng" dirty="0"/>
              <a:t>SOLUÇÃO</a:t>
            </a:r>
            <a:r>
              <a:rPr lang="pt-BR" dirty="0"/>
              <a:t>: Crie uma pasta com o nome ‘</a:t>
            </a:r>
            <a:r>
              <a:rPr lang="pt-BR" b="1" i="1" dirty="0" err="1"/>
              <a:t>exemplofuncao</a:t>
            </a:r>
            <a:r>
              <a:rPr lang="pt-BR" dirty="0"/>
              <a:t>’ e, Dentro desta pasta crie dois arquivos </a:t>
            </a:r>
            <a:endParaRPr lang="pt-BR" dirty="0"/>
          </a:p>
          <a:p>
            <a:pPr marL="835025" lvl="1" indent="-514350">
              <a:buFont typeface="+mj-lt"/>
              <a:buAutoNum type="arabicPeriod"/>
            </a:pPr>
            <a:r>
              <a:rPr lang="pt-BR" dirty="0"/>
              <a:t>Arquivo ‘</a:t>
            </a:r>
            <a:r>
              <a:rPr lang="pt-BR" b="1" i="1" dirty="0"/>
              <a:t>index.html</a:t>
            </a:r>
            <a:r>
              <a:rPr lang="pt-BR" dirty="0"/>
              <a:t>’</a:t>
            </a:r>
            <a:endParaRPr lang="pt-BR" dirty="0"/>
          </a:p>
          <a:p>
            <a:pPr marL="835025" lvl="1" indent="-514350">
              <a:buFont typeface="+mj-lt"/>
              <a:buAutoNum type="arabicPeriod"/>
            </a:pPr>
            <a:r>
              <a:rPr lang="pt-BR" dirty="0"/>
              <a:t>Arquivo ‘</a:t>
            </a:r>
            <a:r>
              <a:rPr lang="pt-BR" b="1" i="1" dirty="0"/>
              <a:t>index.js</a:t>
            </a:r>
            <a:r>
              <a:rPr lang="pt-BR" dirty="0"/>
              <a:t>’</a:t>
            </a:r>
            <a:endParaRPr lang="pt-BR" dirty="0"/>
          </a:p>
        </p:txBody>
      </p:sp>
      <p:sp>
        <p:nvSpPr>
          <p:cNvPr id="6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118" y="4666666"/>
            <a:ext cx="2783752" cy="208781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Referências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altLang="en-US"/>
              <a:t>https://www.w3schools.com/js/js_arrow_function.asp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https://developer.mozilla.org/pt-BR/docs/Web/JavaScript/Reference/Functions/Arrow_functions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https://blog.da2k.com.br/2019/01/07/javascript-tudo-sobre-arrow-functions/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pré-definidas em </a:t>
            </a:r>
            <a:r>
              <a:rPr lang="pt-BR" dirty="0" err="1"/>
              <a:t>JavaScript</a:t>
            </a:r>
            <a:endParaRPr lang="pt-BR" alt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A linguagem </a:t>
            </a:r>
            <a:r>
              <a:rPr lang="pt-BR" dirty="0" err="1"/>
              <a:t>JavaScript</a:t>
            </a:r>
            <a:r>
              <a:rPr lang="pt-BR" dirty="0"/>
              <a:t> possui diversas funções previamente definidas. </a:t>
            </a:r>
            <a:r>
              <a:rPr lang="pt-BR" altLang="pt-BR" dirty="0"/>
              <a:t>Exemplos:</a:t>
            </a:r>
            <a:endParaRPr lang="pt-BR" altLang="pt-BR" dirty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pt-BR" altLang="pt-BR" sz="2800" b="1" dirty="0">
                <a:solidFill>
                  <a:srgbClr val="0000CC"/>
                </a:solidFill>
                <a:latin typeface="Consolas" panose="020B0609020204030204" pitchFamily="49" charset="0"/>
              </a:rPr>
              <a:t>console.log()</a:t>
            </a:r>
            <a:endParaRPr lang="pt-BR" altLang="pt-BR" sz="2800" b="1" dirty="0">
              <a:solidFill>
                <a:srgbClr val="0000CC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pt-BR" altLang="pt-BR" sz="28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window.alert</a:t>
            </a:r>
            <a:r>
              <a:rPr lang="pt-BR" altLang="pt-BR" sz="2800" b="1" dirty="0">
                <a:solidFill>
                  <a:srgbClr val="0000CC"/>
                </a:solidFill>
                <a:latin typeface="Consolas" panose="020B0609020204030204" pitchFamily="49" charset="0"/>
              </a:rPr>
              <a:t>()</a:t>
            </a:r>
            <a:endParaRPr lang="pt-BR" altLang="pt-BR" sz="2800" b="1" dirty="0">
              <a:solidFill>
                <a:srgbClr val="0000CC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pt-BR" altLang="pt-BR" sz="28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document.write</a:t>
            </a:r>
            <a:r>
              <a:rPr lang="pt-BR" altLang="pt-BR" sz="2800" b="1" dirty="0">
                <a:solidFill>
                  <a:srgbClr val="0000CC"/>
                </a:solidFill>
                <a:latin typeface="Consolas" panose="020B0609020204030204" pitchFamily="49" charset="0"/>
              </a:rPr>
              <a:t>()</a:t>
            </a:r>
            <a:endParaRPr lang="pt-BR" altLang="pt-BR" sz="2800" b="1" dirty="0">
              <a:solidFill>
                <a:srgbClr val="0000CC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pt-BR" altLang="pt-BR" sz="28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Number.parseInt</a:t>
            </a:r>
            <a:r>
              <a:rPr lang="pt-BR" altLang="pt-BR" sz="2800" b="1" dirty="0">
                <a:solidFill>
                  <a:srgbClr val="0000CC"/>
                </a:solidFill>
                <a:latin typeface="Consolas" panose="020B0609020204030204" pitchFamily="49" charset="0"/>
              </a:rPr>
              <a:t>()</a:t>
            </a:r>
            <a:endParaRPr lang="pt-BR" altLang="pt-BR" sz="2800" b="1" dirty="0">
              <a:solidFill>
                <a:srgbClr val="0000CC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pt-BR" altLang="pt-BR" sz="28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Number.parseFloat</a:t>
            </a:r>
            <a:r>
              <a:rPr lang="pt-BR" altLang="pt-BR" sz="2800" b="1" dirty="0">
                <a:solidFill>
                  <a:srgbClr val="0000CC"/>
                </a:solidFill>
                <a:latin typeface="Consolas" panose="020B0609020204030204" pitchFamily="49" charset="0"/>
              </a:rPr>
              <a:t>()</a:t>
            </a:r>
            <a:endParaRPr lang="pt-BR" altLang="pt-BR" sz="2800" b="1" dirty="0">
              <a:solidFill>
                <a:srgbClr val="0000CC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pt-BR" altLang="pt-BR" dirty="0"/>
              <a:t>Etc.</a:t>
            </a:r>
            <a:endParaRPr lang="pt-BR" altLang="pt-BR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/>
              <a:t>Funções em </a:t>
            </a:r>
            <a:r>
              <a:rPr lang="pt-BR" dirty="0" err="1"/>
              <a:t>JavaScript</a:t>
            </a:r>
            <a:r>
              <a:rPr lang="pt-BR" dirty="0"/>
              <a:t> – 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95760" cy="4997152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pt-BR" altLang="pt-BR" dirty="0"/>
              <a:t>Sempre inicia com a palavra </a:t>
            </a:r>
            <a:r>
              <a:rPr lang="pt-BR" altLang="pt-BR" i="1" dirty="0"/>
              <a:t>“</a:t>
            </a:r>
            <a:r>
              <a:rPr lang="pt-BR" altLang="pt-BR" b="1" i="1" dirty="0" err="1">
                <a:solidFill>
                  <a:schemeClr val="accent1"/>
                </a:solidFill>
              </a:rPr>
              <a:t>function</a:t>
            </a:r>
            <a:r>
              <a:rPr lang="pt-BR" altLang="pt-BR" dirty="0"/>
              <a:t>”;</a:t>
            </a:r>
            <a:endParaRPr lang="pt-BR" altLang="pt-BR" dirty="0"/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pt-BR" altLang="pt-BR" dirty="0"/>
              <a:t>Podemos definir um </a:t>
            </a:r>
            <a:r>
              <a:rPr lang="pt-BR" altLang="pt-BR" b="1" dirty="0">
                <a:solidFill>
                  <a:schemeClr val="accent1"/>
                </a:solidFill>
              </a:rPr>
              <a:t>nome</a:t>
            </a:r>
            <a:r>
              <a:rPr lang="pt-BR" altLang="pt-BR" dirty="0"/>
              <a:t> para função, seguido de </a:t>
            </a:r>
            <a:r>
              <a:rPr lang="pt-BR" altLang="pt-BR" b="1" dirty="0">
                <a:solidFill>
                  <a:schemeClr val="accent1"/>
                </a:solidFill>
              </a:rPr>
              <a:t>parênteses</a:t>
            </a:r>
            <a:r>
              <a:rPr lang="pt-BR" altLang="pt-BR" dirty="0"/>
              <a:t>;</a:t>
            </a:r>
            <a:endParaRPr lang="pt-BR" altLang="pt-BR" dirty="0"/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pt-BR" altLang="pt-BR" dirty="0"/>
              <a:t>Dentro dos parênteses temos os </a:t>
            </a:r>
            <a:r>
              <a:rPr lang="pt-BR" altLang="pt-BR" b="1" dirty="0">
                <a:solidFill>
                  <a:schemeClr val="accent1"/>
                </a:solidFill>
              </a:rPr>
              <a:t>parâmetros</a:t>
            </a:r>
            <a:r>
              <a:rPr lang="pt-BR" altLang="pt-BR" dirty="0"/>
              <a:t>, que não são obrigatórios;</a:t>
            </a:r>
            <a:endParaRPr lang="pt-BR" altLang="pt-BR" dirty="0"/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pt-BR" altLang="pt-BR" dirty="0"/>
              <a:t>Depois temos as </a:t>
            </a:r>
            <a:r>
              <a:rPr lang="pt-BR" altLang="pt-BR" b="1" dirty="0">
                <a:solidFill>
                  <a:schemeClr val="accent1"/>
                </a:solidFill>
              </a:rPr>
              <a:t>chaves</a:t>
            </a:r>
            <a:r>
              <a:rPr lang="pt-BR" altLang="pt-BR" dirty="0"/>
              <a:t> que inicia e fecha o bloco de comando;</a:t>
            </a:r>
            <a:endParaRPr lang="pt-BR" altLang="pt-BR" dirty="0"/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pt-BR" altLang="pt-BR" dirty="0"/>
              <a:t>Pode ou não </a:t>
            </a:r>
            <a:r>
              <a:rPr lang="pt-BR" altLang="pt-BR" b="1" dirty="0">
                <a:solidFill>
                  <a:schemeClr val="accent1"/>
                </a:solidFill>
              </a:rPr>
              <a:t>retornar</a:t>
            </a:r>
            <a:r>
              <a:rPr lang="pt-BR" altLang="pt-BR" dirty="0"/>
              <a:t> um valor.</a:t>
            </a:r>
            <a:endParaRPr lang="pt-BR" altLang="pt-BR" dirty="0"/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pt-BR" altLang="pt-BR" dirty="0"/>
              <a:t>Sintaxe em </a:t>
            </a:r>
            <a:r>
              <a:rPr lang="pt-BR" altLang="pt-BR" dirty="0" err="1"/>
              <a:t>JavaScript</a:t>
            </a:r>
            <a:r>
              <a:rPr lang="pt-BR" altLang="pt-BR" dirty="0"/>
              <a:t>:</a:t>
            </a:r>
            <a:endParaRPr lang="pt-BR" altLang="pt-BR" dirty="0"/>
          </a:p>
          <a:p>
            <a:pPr>
              <a:spcBef>
                <a:spcPts val="200"/>
              </a:spcBef>
              <a:spcAft>
                <a:spcPts val="0"/>
              </a:spcAft>
            </a:pPr>
            <a:endParaRPr lang="pt-BR" altLang="pt-BR" dirty="0"/>
          </a:p>
          <a:p>
            <a:pPr>
              <a:spcBef>
                <a:spcPts val="200"/>
              </a:spcBef>
              <a:spcAft>
                <a:spcPts val="0"/>
              </a:spcAft>
            </a:pPr>
            <a:endParaRPr lang="pt-BR" alt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631504" y="4870599"/>
            <a:ext cx="8249915" cy="180049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354330">
              <a:spcBef>
                <a:spcPts val="600"/>
              </a:spcBef>
              <a:spcAft>
                <a:spcPts val="0"/>
              </a:spcAft>
            </a:pPr>
            <a:r>
              <a:rPr lang="pt-BR" altLang="pt-BR" sz="24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alt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nome_da_função</a:t>
            </a:r>
            <a:r>
              <a:rPr lang="pt-BR" alt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([arg1, arg2, </a:t>
            </a:r>
            <a:r>
              <a:rPr lang="pt-BR" altLang="pt-BR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argN</a:t>
            </a:r>
            <a:r>
              <a:rPr lang="pt-BR" alt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 {</a:t>
            </a:r>
            <a:endParaRPr lang="pt-BR" altLang="pt-BR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alt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Comandos;</a:t>
            </a:r>
            <a:endParaRPr lang="pt-BR" altLang="pt-BR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alt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[</a:t>
            </a:r>
            <a:r>
              <a:rPr lang="pt-BR" altLang="pt-BR" sz="24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&lt;valor de retorno&gt;];</a:t>
            </a:r>
            <a:endParaRPr lang="pt-BR" altLang="pt-BR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330">
              <a:spcBef>
                <a:spcPts val="600"/>
              </a:spcBef>
              <a:spcAft>
                <a:spcPts val="0"/>
              </a:spcAft>
            </a:pPr>
            <a:r>
              <a:rPr lang="pt-BR" alt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altLang="pt-BR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</a:t>
            </a:r>
            <a:r>
              <a:rPr lang="pt-BR" dirty="0" err="1"/>
              <a:t>JavaScript</a:t>
            </a:r>
            <a:endParaRPr lang="pt-BR" alt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Funções em </a:t>
            </a:r>
            <a:r>
              <a:rPr lang="pt-BR" dirty="0" err="1"/>
              <a:t>JavaScript</a:t>
            </a:r>
            <a:r>
              <a:rPr lang="pt-BR" dirty="0"/>
              <a:t> são definidas usando a palavra-chave “</a:t>
            </a:r>
            <a:r>
              <a:rPr lang="pt-BR" b="1" i="1" dirty="0" err="1">
                <a:solidFill>
                  <a:srgbClr val="CC0066"/>
                </a:solidFill>
              </a:rPr>
              <a:t>function</a:t>
            </a:r>
            <a:r>
              <a:rPr lang="pt-BR" dirty="0"/>
              <a:t>”. Exemplo de uma função sem parâmetros:</a:t>
            </a:r>
            <a:endParaRPr lang="pt-BR" altLang="pt-BR" dirty="0"/>
          </a:p>
        </p:txBody>
      </p:sp>
      <p:sp>
        <p:nvSpPr>
          <p:cNvPr id="12293" name="CaixaDeTexto 4"/>
          <p:cNvSpPr txBox="1">
            <a:spLocks noChangeArrowheads="1"/>
          </p:cNvSpPr>
          <p:nvPr/>
        </p:nvSpPr>
        <p:spPr bwMode="auto">
          <a:xfrm>
            <a:off x="911424" y="2636912"/>
            <a:ext cx="10153128" cy="1537970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7147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nome_da_função</a:t>
            </a:r>
            <a:r>
              <a:rPr lang="pt-BR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7147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&lt;bloco de comandos da Função&gt;</a:t>
            </a:r>
            <a:endParaRPr lang="pt-BR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7147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911424" y="4509120"/>
            <a:ext cx="10153128" cy="2045335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ola</a:t>
            </a:r>
            <a:r>
              <a:rPr lang="pt-BR" sz="2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pt-BR" sz="2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Declaração da Função</a:t>
            </a:r>
            <a:endParaRPr lang="pt-BR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 alert(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</a:rPr>
              <a:t>`Olá Mundo!`</a:t>
            </a:r>
            <a:r>
              <a:rPr lang="pt-B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pt-BR" sz="2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// Comando da Função</a:t>
            </a:r>
            <a:endParaRPr lang="pt-BR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ola</a:t>
            </a:r>
            <a:r>
              <a:rPr lang="pt-BR" sz="2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2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Executando (“chamando”) a Função</a:t>
            </a:r>
            <a:endParaRPr lang="pt-BR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816858" y="4248378"/>
            <a:ext cx="10558278" cy="24929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9580" lvl="2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"text"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txtnome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txtnome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&lt;input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"button"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Olá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ola</a:t>
            </a:r>
            <a:r>
              <a:rPr lang="en-US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()" 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sem parâmetros – </a:t>
            </a:r>
            <a:r>
              <a:rPr lang="pt-BR" altLang="pt-BR" dirty="0"/>
              <a:t>Exemplo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0" y="1271591"/>
            <a:ext cx="711200" cy="244475"/>
          </a:xfrm>
        </p:spPr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16858" y="1601036"/>
            <a:ext cx="10558278" cy="249174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530225" lvl="2" indent="-37973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ola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pt-BR" sz="26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 =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txtnome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window.alert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`Olá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nome.value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!!!`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pt-BR" sz="2600" b="1" i="1" dirty="0">
              <a:solidFill>
                <a:srgbClr val="008000"/>
              </a:solidFill>
              <a:ea typeface="Calibri" panose="020F0502020204030204"/>
              <a:cs typeface="Arial" panose="020B0604020202020204" pitchFamily="34" charset="0"/>
            </a:endParaRPr>
          </a:p>
          <a:p>
            <a:pPr marL="530225" lvl="2" indent="-37973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tângulo: Cantos Arredondados 8"/>
          <p:cNvSpPr/>
          <p:nvPr/>
        </p:nvSpPr>
        <p:spPr>
          <a:xfrm>
            <a:off x="816610" y="2072640"/>
            <a:ext cx="4455795" cy="3930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1" name="Retângulo: Cantos Arredondados 10"/>
          <p:cNvSpPr/>
          <p:nvPr/>
        </p:nvSpPr>
        <p:spPr>
          <a:xfrm>
            <a:off x="7774174" y="5506651"/>
            <a:ext cx="2930338" cy="3930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2" name="Texto explicativo retangular com cantos arredondados 2"/>
          <p:cNvSpPr/>
          <p:nvPr/>
        </p:nvSpPr>
        <p:spPr>
          <a:xfrm>
            <a:off x="8328248" y="3718175"/>
            <a:ext cx="3641443" cy="1060405"/>
          </a:xfrm>
          <a:prstGeom prst="wedgeRoundRectCallout">
            <a:avLst>
              <a:gd name="adj1" fmla="val -30835"/>
              <a:gd name="adj2" fmla="val 116592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da Função que será executada quando o Evento for disparado</a:t>
            </a:r>
            <a:endParaRPr lang="pt-BR" altLang="pt-BR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o explicativo retangular com cantos arredondados 2"/>
          <p:cNvSpPr/>
          <p:nvPr/>
        </p:nvSpPr>
        <p:spPr>
          <a:xfrm>
            <a:off x="6367537" y="1697216"/>
            <a:ext cx="3449979" cy="579656"/>
          </a:xfrm>
          <a:prstGeom prst="wedgeRoundRectCallout">
            <a:avLst>
              <a:gd name="adj1" fmla="val -81791"/>
              <a:gd name="adj2" fmla="val 45061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Declaração da Função</a:t>
            </a:r>
            <a:endParaRPr lang="pt-BR" altLang="pt-BR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bldLvl="0" animBg="1"/>
      <p:bldP spid="11" grpId="0" animBg="1"/>
      <p:bldP spid="12" grpId="0" animBg="1"/>
      <p:bldP spid="1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11784" cy="990600"/>
          </a:xfrm>
        </p:spPr>
        <p:txBody>
          <a:bodyPr/>
          <a:lstStyle/>
          <a:p>
            <a:r>
              <a:rPr lang="pt-BR" sz="3800" dirty="0" err="1"/>
              <a:t>JavaScript</a:t>
            </a:r>
            <a:r>
              <a:rPr lang="pt-BR" sz="3800" dirty="0"/>
              <a:t> – Funções: Parâmetros e Argumentos</a:t>
            </a:r>
            <a:endParaRPr lang="pt-BR" altLang="pt-BR" sz="3800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pt-BR" altLang="pt-BR" b="1" dirty="0">
                <a:solidFill>
                  <a:schemeClr val="accent1"/>
                </a:solidFill>
              </a:rPr>
              <a:t>Parâmetros</a:t>
            </a:r>
            <a:r>
              <a:rPr lang="pt-BR" altLang="pt-BR" dirty="0"/>
              <a:t> são </a:t>
            </a:r>
            <a:r>
              <a:rPr lang="pt-BR" altLang="pt-BR" b="1" dirty="0">
                <a:solidFill>
                  <a:srgbClr val="FF0000"/>
                </a:solidFill>
              </a:rPr>
              <a:t>variáveis</a:t>
            </a:r>
            <a:r>
              <a:rPr lang="pt-BR" altLang="pt-BR" dirty="0"/>
              <a:t> que podem ser incluídas nas Funções;</a:t>
            </a:r>
            <a:endParaRPr lang="pt-BR" altLang="pt-BR" dirty="0"/>
          </a:p>
          <a:p>
            <a:pPr lvl="1">
              <a:spcBef>
                <a:spcPts val="600"/>
              </a:spcBef>
            </a:pPr>
            <a:r>
              <a:rPr lang="pt-BR" altLang="pt-BR" dirty="0"/>
              <a:t>Quando uma função é executada, </a:t>
            </a:r>
            <a:r>
              <a:rPr lang="pt-BR" altLang="pt-BR" b="1" dirty="0">
                <a:solidFill>
                  <a:srgbClr val="FF0000"/>
                </a:solidFill>
              </a:rPr>
              <a:t>são passados valores </a:t>
            </a:r>
            <a:r>
              <a:rPr lang="pt-BR" altLang="pt-BR" dirty="0"/>
              <a:t>para estas </a:t>
            </a:r>
            <a:r>
              <a:rPr lang="pt-BR" altLang="pt-BR" b="1" dirty="0">
                <a:solidFill>
                  <a:schemeClr val="accent1"/>
                </a:solidFill>
              </a:rPr>
              <a:t>variáveis</a:t>
            </a:r>
            <a:r>
              <a:rPr lang="pt-BR" altLang="pt-BR" dirty="0"/>
              <a:t>;</a:t>
            </a:r>
            <a:endParaRPr lang="pt-BR" altLang="pt-BR" dirty="0"/>
          </a:p>
          <a:p>
            <a:pPr lvl="1">
              <a:spcBef>
                <a:spcPts val="600"/>
              </a:spcBef>
            </a:pPr>
            <a:r>
              <a:rPr lang="pt-BR" altLang="pt-BR" b="1" dirty="0">
                <a:solidFill>
                  <a:srgbClr val="FF0000"/>
                </a:solidFill>
              </a:rPr>
              <a:t>Esses valores</a:t>
            </a:r>
            <a:r>
              <a:rPr lang="pt-BR" altLang="pt-BR" dirty="0">
                <a:solidFill>
                  <a:srgbClr val="FF0000"/>
                </a:solidFill>
              </a:rPr>
              <a:t> </a:t>
            </a:r>
            <a:r>
              <a:rPr lang="pt-BR" altLang="pt-BR" dirty="0"/>
              <a:t>são chamados de </a:t>
            </a:r>
            <a:r>
              <a:rPr lang="pt-BR" altLang="pt-BR" b="1" dirty="0">
                <a:solidFill>
                  <a:schemeClr val="accent1"/>
                </a:solidFill>
              </a:rPr>
              <a:t>argumentos</a:t>
            </a:r>
            <a:r>
              <a:rPr lang="pt-BR" altLang="pt-BR" dirty="0"/>
              <a:t>.</a:t>
            </a:r>
            <a:endParaRPr lang="pt-BR" altLang="pt-BR" dirty="0"/>
          </a:p>
          <a:p>
            <a:pPr>
              <a:spcBef>
                <a:spcPts val="600"/>
              </a:spcBef>
            </a:pPr>
            <a:endParaRPr lang="pt-BR" altLang="pt-BR" sz="2400" dirty="0"/>
          </a:p>
          <a:p>
            <a:pPr>
              <a:spcBef>
                <a:spcPts val="600"/>
              </a:spcBef>
            </a:pPr>
            <a:r>
              <a:rPr lang="pt-BR" altLang="pt-BR" dirty="0"/>
              <a:t>Os </a:t>
            </a:r>
            <a:r>
              <a:rPr lang="pt-BR" altLang="pt-BR" b="1" dirty="0">
                <a:solidFill>
                  <a:schemeClr val="accent1"/>
                </a:solidFill>
              </a:rPr>
              <a:t>parâmetros</a:t>
            </a:r>
            <a:r>
              <a:rPr lang="pt-BR" altLang="pt-BR" dirty="0"/>
              <a:t> </a:t>
            </a:r>
            <a:r>
              <a:rPr lang="pt-BR" altLang="pt-BR" b="1" dirty="0">
                <a:solidFill>
                  <a:srgbClr val="FF0000"/>
                </a:solidFill>
              </a:rPr>
              <a:t>são opcionais</a:t>
            </a:r>
            <a:r>
              <a:rPr lang="pt-BR" altLang="pt-BR" dirty="0"/>
              <a:t>. </a:t>
            </a:r>
            <a:endParaRPr lang="pt-BR" altLang="pt-BR" dirty="0"/>
          </a:p>
          <a:p>
            <a:pPr lvl="1">
              <a:spcBef>
                <a:spcPts val="600"/>
              </a:spcBef>
            </a:pPr>
            <a:r>
              <a:rPr lang="pt-BR" altLang="pt-BR" dirty="0"/>
              <a:t>Sintaxe básica de uma função com parâmetros:</a:t>
            </a:r>
            <a:endParaRPr lang="pt-BR" altLang="pt-BR" dirty="0"/>
          </a:p>
          <a:p>
            <a:pPr>
              <a:spcBef>
                <a:spcPts val="600"/>
              </a:spcBef>
            </a:pPr>
            <a:endParaRPr lang="pt-BR" altLang="pt-BR" dirty="0"/>
          </a:p>
        </p:txBody>
      </p:sp>
      <p:sp>
        <p:nvSpPr>
          <p:cNvPr id="12293" name="CaixaDeTexto 4"/>
          <p:cNvSpPr txBox="1">
            <a:spLocks noChangeArrowheads="1"/>
          </p:cNvSpPr>
          <p:nvPr/>
        </p:nvSpPr>
        <p:spPr bwMode="auto">
          <a:xfrm>
            <a:off x="911424" y="5013176"/>
            <a:ext cx="10153128" cy="1538883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7147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nome_da_função</a:t>
            </a:r>
            <a:r>
              <a:rPr lang="pt-BR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&gt;( [&lt;parâmetros&gt;] )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7147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&lt;bloco de comandos da Função&gt;</a:t>
            </a:r>
            <a:endParaRPr lang="pt-BR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7147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11784" cy="990600"/>
          </a:xfrm>
        </p:spPr>
        <p:txBody>
          <a:bodyPr/>
          <a:lstStyle/>
          <a:p>
            <a:r>
              <a:rPr lang="pt-BR" sz="3800" dirty="0" err="1"/>
              <a:t>JavaScript</a:t>
            </a:r>
            <a:r>
              <a:rPr lang="pt-BR" sz="3800" dirty="0"/>
              <a:t> – Funções: Parâmetros e Argumentos</a:t>
            </a:r>
            <a:endParaRPr lang="pt-BR" altLang="pt-BR" sz="3800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r>
              <a:rPr lang="pt-BR" altLang="pt-BR" dirty="0"/>
              <a:t>Exemplos:</a:t>
            </a:r>
            <a:endParaRPr lang="pt-BR" altLang="pt-BR" dirty="0"/>
          </a:p>
          <a:p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711200" y="2249108"/>
            <a:ext cx="10871200" cy="1799590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dobro(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pt-BR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Declaração da Função</a:t>
            </a:r>
            <a:endParaRPr lang="pt-BR" sz="24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`Dobro de </a:t>
            </a:r>
            <a:r>
              <a:rPr lang="pt-BR" b="1" dirty="0">
                <a:latin typeface="Consolas" panose="020B0609020204030204" pitchFamily="49" charset="0"/>
              </a:rPr>
              <a:t>${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: </a:t>
            </a:r>
            <a:r>
              <a:rPr lang="pt-BR" b="1" dirty="0">
                <a:latin typeface="Consolas" panose="020B0609020204030204" pitchFamily="49" charset="0"/>
              </a:rPr>
              <a:t>${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b="1" dirty="0">
                <a:latin typeface="Consolas" panose="020B0609020204030204" pitchFamily="49" charset="0"/>
              </a:rPr>
              <a:t>*2}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endParaRPr lang="pt-BR" sz="1800" b="1" dirty="0">
              <a:latin typeface="Consolas" panose="020B0609020204030204" pitchFamily="49" charset="0"/>
            </a:endParaRPr>
          </a:p>
        </p:txBody>
      </p:sp>
      <p:sp>
        <p:nvSpPr>
          <p:cNvPr id="8" name="Texto explicativo retangular com cantos arredondados 2"/>
          <p:cNvSpPr/>
          <p:nvPr/>
        </p:nvSpPr>
        <p:spPr>
          <a:xfrm>
            <a:off x="3728680" y="1561873"/>
            <a:ext cx="2160240" cy="553534"/>
          </a:xfrm>
          <a:prstGeom prst="wedgeRoundRectCallout">
            <a:avLst>
              <a:gd name="adj1" fmla="val -35496"/>
              <a:gd name="adj2" fmla="val 10859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Parâmetro “</a:t>
            </a:r>
            <a:r>
              <a:rPr lang="pt-BR" altLang="pt-BR" sz="2200" b="1" dirty="0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pt-BR" altLang="pt-BR" sz="22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animBg="1"/>
    </p:bld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aixaSuperior_16x9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Segoe UI Semibold"/>
        <a:ea typeface="Arial"/>
        <a:cs typeface="Arial"/>
      </a:majorFont>
      <a:minorFont>
        <a:latin typeface="Segoe UI"/>
        <a:ea typeface="Arial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edian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zul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FaixaSuperior_16x9</Template>
  <TotalTime>0</TotalTime>
  <Words>15121</Words>
  <Application>WPS Presentation</Application>
  <PresentationFormat>Widescreen</PresentationFormat>
  <Paragraphs>682</Paragraphs>
  <Slides>39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65" baseType="lpstr">
      <vt:lpstr>Arial</vt:lpstr>
      <vt:lpstr>SimSun</vt:lpstr>
      <vt:lpstr>Wingdings</vt:lpstr>
      <vt:lpstr>Times New Roman</vt:lpstr>
      <vt:lpstr>Segoe UI Semibold</vt:lpstr>
      <vt:lpstr>Trebuchet MS</vt:lpstr>
      <vt:lpstr>Droid Sans Fallback</vt:lpstr>
      <vt:lpstr>DejaVu Sans</vt:lpstr>
      <vt:lpstr>Calibri</vt:lpstr>
      <vt:lpstr>Segoe UI</vt:lpstr>
      <vt:lpstr>FreeSans</vt:lpstr>
      <vt:lpstr>Tw Cen MT</vt:lpstr>
      <vt:lpstr>MT Extra</vt:lpstr>
      <vt:lpstr>Wingdings 2</vt:lpstr>
      <vt:lpstr>Webdings</vt:lpstr>
      <vt:lpstr>Wingdings</vt:lpstr>
      <vt:lpstr>Consolas</vt:lpstr>
      <vt:lpstr>Liberation Sans Narrow</vt:lpstr>
      <vt:lpstr>Perpetua</vt:lpstr>
      <vt:lpstr>Georgia</vt:lpstr>
      <vt:lpstr>Calibri</vt:lpstr>
      <vt:lpstr>微软雅黑</vt:lpstr>
      <vt:lpstr>Arial Unicode MS</vt:lpstr>
      <vt:lpstr>FaixaSuperior_16x9</vt:lpstr>
      <vt:lpstr>Tema do Office</vt:lpstr>
      <vt:lpstr>Mediano</vt:lpstr>
      <vt:lpstr>Funções em JavaScript   Disciplina: Desenvolvimento Web II</vt:lpstr>
      <vt:lpstr>Funções (ou sub-rotinas) – Definição</vt:lpstr>
      <vt:lpstr>Funções em JavaScript – Conceito</vt:lpstr>
      <vt:lpstr>Funções pré-definidas em JavaScript</vt:lpstr>
      <vt:lpstr>Funções em JavaScript – Estrutura</vt:lpstr>
      <vt:lpstr>Funções em JavaScript</vt:lpstr>
      <vt:lpstr>Função sem parâmetros – Exemplo</vt:lpstr>
      <vt:lpstr>JavaScript – Funções: Parâmetros e Argumentos</vt:lpstr>
      <vt:lpstr>JavaScript – Funções: Parâmetros e Argumentos</vt:lpstr>
      <vt:lpstr>JavaScript – Funções: Parâmetros e Argumentos</vt:lpstr>
      <vt:lpstr>JavaScript – Funções: Parâmetros e Argumentos</vt:lpstr>
      <vt:lpstr>JavaScript – Funções: Parâmetros e Argumentos</vt:lpstr>
      <vt:lpstr>JavaScript – Funções: Parâmetros e Argumentos</vt:lpstr>
      <vt:lpstr>JavaScript – Funções: Parâmetros e Argumentos</vt:lpstr>
      <vt:lpstr>JavaScript – Escopo de Variáveis</vt:lpstr>
      <vt:lpstr>JavaScript – Variáveis Globais, Locais e de Bloco</vt:lpstr>
      <vt:lpstr>JavaScript – Variáveis Globais, Locais e de Bloco</vt:lpstr>
      <vt:lpstr>JavaScript – Variáveis Globais, Locais e de Bloco</vt:lpstr>
      <vt:lpstr>JavaScript – Variáveis Globais, Locais e de Bloco</vt:lpstr>
      <vt:lpstr>JavaScript – Variáveis Globais, Locais e de Bloco</vt:lpstr>
      <vt:lpstr>JavaScript – Variáveis Globais, Locais e de Bloco</vt:lpstr>
      <vt:lpstr>JavaScript – Variáveis Globais, Locais e de Bloco</vt:lpstr>
      <vt:lpstr>JavaScript – Variáveis Globais, Locais e de Bloco</vt:lpstr>
      <vt:lpstr>JavaScript – Variáveis Globais, Locais e de Bloco</vt:lpstr>
      <vt:lpstr>JavaScript – Constantes</vt:lpstr>
      <vt:lpstr>JavaScript – Funções: Retorno de valores</vt:lpstr>
      <vt:lpstr>JavaScript – Funções: Retorno de valores</vt:lpstr>
      <vt:lpstr>JavaScript – Funções: Retorno de valores</vt:lpstr>
      <vt:lpstr>JavaScript – Funções: Parâmetros Opcionais</vt:lpstr>
      <vt:lpstr>JavaScript – Funções: Parâmetros Opcionais</vt:lpstr>
      <vt:lpstr>JavaScript – Funções: Parâmetros Opcionais</vt:lpstr>
      <vt:lpstr>JavaScript – criar variáveis de Funções</vt:lpstr>
      <vt:lpstr>JavaScript – criar variáveis de Funções</vt:lpstr>
      <vt:lpstr>JavaScript – Arrow functions (ou Funções de seta)</vt:lpstr>
      <vt:lpstr>JavaScript – Arrow functions (ou Funções de seta)</vt:lpstr>
      <vt:lpstr>JavaScript – Arrow functions (ou Funções de seta)</vt:lpstr>
      <vt:lpstr>JavaScript – Arrow functions (ou Funções de seta)</vt:lpstr>
      <vt:lpstr>JavaScript – Funções: Exemplo prático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Roberto Proenca</dc:creator>
  <cp:keywords>FRP</cp:keywords>
  <cp:lastModifiedBy>ely</cp:lastModifiedBy>
  <cp:revision>1334</cp:revision>
  <dcterms:created xsi:type="dcterms:W3CDTF">2023-10-05T22:15:45Z</dcterms:created>
  <dcterms:modified xsi:type="dcterms:W3CDTF">2023-10-05T22:15:45Z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1046-11.1.0.8865</vt:lpwstr>
  </property>
</Properties>
</file>